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gzNrGCQdTilH6Bk75ynlqaVNyVr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SAI HARSHITH NARRA 2022 Batch,PES University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21EBD66-569F-4B73-B6FA-541111F84D2E}">
  <a:tblStyle styleId="{E21EBD66-569F-4B73-B6FA-541111F84D2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fill>
          <a:solidFill>
            <a:srgbClr val="E9EFF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9EFF7"/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8-07T15:57:29.047">
    <p:pos x="6000" y="0"/>
    <p:text>This slide has been added newly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TVa7C9w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767661d8e9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2767661d8e9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g2767661d8e9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103286c7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2f103286c7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67661d8e9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2767661d8e9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4781916" y="2195624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Software Engineering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p1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91" name="Google Shape;91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3" name="Google Shape;93;p1"/>
          <p:cNvCxnSpPr/>
          <p:nvPr/>
        </p:nvCxnSpPr>
        <p:spPr>
          <a:xfrm>
            <a:off x="4781916" y="4685762"/>
            <a:ext cx="45813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94" name="Google Shape;94;p1"/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</p:grpSpPr>
        <p:sp>
          <p:nvSpPr>
            <p:cNvPr id="95" name="Google Shape;95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" name="Google Shape;97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"/>
          <p:cNvSpPr txBox="1"/>
          <p:nvPr/>
        </p:nvSpPr>
        <p:spPr>
          <a:xfrm>
            <a:off x="4781916" y="2782579"/>
            <a:ext cx="741008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Software Project Management, Architecture &amp; Design </a:t>
            </a:r>
            <a:endParaRPr b="1" i="0" sz="3600" u="none" cap="none" strike="noStrik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1559075" y="6260050"/>
            <a:ext cx="955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Acknowledgement: Dr. Phalachandra HL, Prof. Anand MS, authors of the prescribed textbooks and materials sourced online.</a:t>
            </a:r>
            <a:endParaRPr>
              <a:solidFill>
                <a:srgbClr val="93C4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700" y="818138"/>
            <a:ext cx="2619113" cy="484950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 txBox="1"/>
          <p:nvPr/>
        </p:nvSpPr>
        <p:spPr>
          <a:xfrm>
            <a:off x="4840300" y="3982900"/>
            <a:ext cx="6328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Software Project Management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"/>
          <p:cNvSpPr/>
          <p:nvPr/>
        </p:nvSpPr>
        <p:spPr>
          <a:xfrm>
            <a:off x="83128" y="646683"/>
            <a:ext cx="6869763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Step – 1: Initiation &amp; Approval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8"/>
          <p:cNvCxnSpPr/>
          <p:nvPr/>
        </p:nvCxnSpPr>
        <p:spPr>
          <a:xfrm>
            <a:off x="83128" y="1230786"/>
            <a:ext cx="735675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14" name="Google Shape;214;p8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p8"/>
          <p:cNvSpPr txBox="1"/>
          <p:nvPr/>
        </p:nvSpPr>
        <p:spPr>
          <a:xfrm>
            <a:off x="232913" y="1483743"/>
            <a:ext cx="10274061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Project Initiation &amp; Approval?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at this point where the opportunity or reason for the project has been identified and the project is being kicked-off to take advantage of that opportunity.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is a project initiated?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Initiation of the project is at the approval or a “go” post the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feasibility study.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done during this phase?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charter (consisting of vision, objectives, high level scope, detailed deliverables) is created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charter outlines purpose, structure and execution of project.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Detailing out the responsibilities of the project teams and the stakeholders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project owner/manager is identified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budget is identified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Identification of resources for a more detailed plan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"/>
          <p:cNvSpPr/>
          <p:nvPr/>
        </p:nvSpPr>
        <p:spPr>
          <a:xfrm>
            <a:off x="83128" y="646683"/>
            <a:ext cx="6869763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Step – 2: Project Planning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23;p9"/>
          <p:cNvCxnSpPr/>
          <p:nvPr/>
        </p:nvCxnSpPr>
        <p:spPr>
          <a:xfrm>
            <a:off x="83128" y="1230786"/>
            <a:ext cx="735675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24" name="Google Shape;224;p9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6" name="Google Shape;22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701" y="1495686"/>
            <a:ext cx="7394772" cy="522578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9"/>
          <p:cNvSpPr/>
          <p:nvPr/>
        </p:nvSpPr>
        <p:spPr>
          <a:xfrm>
            <a:off x="8988725" y="3036498"/>
            <a:ext cx="2665562" cy="1147313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shall see these steps in detail soon!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"/>
          <p:cNvSpPr/>
          <p:nvPr/>
        </p:nvSpPr>
        <p:spPr>
          <a:xfrm>
            <a:off x="83128" y="646683"/>
            <a:ext cx="8120593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Step – 3: Project Monitoring &amp; Control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4" name="Google Shape;234;p10"/>
          <p:cNvCxnSpPr/>
          <p:nvPr/>
        </p:nvCxnSpPr>
        <p:spPr>
          <a:xfrm>
            <a:off x="83127" y="1230786"/>
            <a:ext cx="7991197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35" name="Google Shape;235;p10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" name="Google Shape;237;p10"/>
          <p:cNvSpPr txBox="1"/>
          <p:nvPr/>
        </p:nvSpPr>
        <p:spPr>
          <a:xfrm>
            <a:off x="189781" y="1440611"/>
            <a:ext cx="7884543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monitoring &amp; control?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Monitoring and Controlling process is continuously performed and encompasses all the tasks and uses all the measures and metrics necessary to ensure that the project is on track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Project monitoring?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involves using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quantitative data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is continuously collected 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along the project &amp; may include events like checkpoints/milestones/toll-gates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Project control?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involves making decisions or adjustments in dimensions like time, cost etc.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MONITORING AND CONTROL BEGIN ONCE PROJECT PLAN IS CREATED</a:t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0"/>
          <p:cNvSpPr/>
          <p:nvPr/>
        </p:nvSpPr>
        <p:spPr>
          <a:xfrm>
            <a:off x="258793" y="5343754"/>
            <a:ext cx="2665562" cy="1147313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shall see these processes in detail soon!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"/>
          <p:cNvSpPr/>
          <p:nvPr/>
        </p:nvSpPr>
        <p:spPr>
          <a:xfrm>
            <a:off x="83128" y="646683"/>
            <a:ext cx="6869763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Step – 4: Project Closure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5" name="Google Shape;245;p11"/>
          <p:cNvCxnSpPr/>
          <p:nvPr/>
        </p:nvCxnSpPr>
        <p:spPr>
          <a:xfrm>
            <a:off x="83128" y="1230786"/>
            <a:ext cx="735675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6" name="Google Shape;246;p11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8" name="Google Shape;248;p11"/>
          <p:cNvSpPr/>
          <p:nvPr/>
        </p:nvSpPr>
        <p:spPr>
          <a:xfrm>
            <a:off x="83127" y="1360210"/>
            <a:ext cx="104842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Closure Phase will formally close the project and then report its overall level of success to the sponsor.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1"/>
          <p:cNvSpPr txBox="1"/>
          <p:nvPr/>
        </p:nvSpPr>
        <p:spPr>
          <a:xfrm>
            <a:off x="5137030" y="2494089"/>
            <a:ext cx="36317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 involved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1"/>
          <p:cNvSpPr/>
          <p:nvPr/>
        </p:nvSpPr>
        <p:spPr>
          <a:xfrm>
            <a:off x="1745561" y="3260916"/>
            <a:ext cx="2257095" cy="1058325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Hand over deliverables + User Acceptance Test sign off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1"/>
          <p:cNvSpPr/>
          <p:nvPr/>
        </p:nvSpPr>
        <p:spPr>
          <a:xfrm>
            <a:off x="3587020" y="4817997"/>
            <a:ext cx="2093580" cy="819510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Complete documentation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1"/>
          <p:cNvSpPr/>
          <p:nvPr/>
        </p:nvSpPr>
        <p:spPr>
          <a:xfrm>
            <a:off x="6154815" y="4817997"/>
            <a:ext cx="2143796" cy="819510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Post Implementation Review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(Post Mortem)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1"/>
          <p:cNvSpPr/>
          <p:nvPr/>
        </p:nvSpPr>
        <p:spPr>
          <a:xfrm>
            <a:off x="8118762" y="3260917"/>
            <a:ext cx="2353705" cy="1058324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Release staff and equipment + inform stakeholders of closure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4" name="Google Shape;254;p11"/>
          <p:cNvCxnSpPr/>
          <p:nvPr/>
        </p:nvCxnSpPr>
        <p:spPr>
          <a:xfrm flipH="1">
            <a:off x="4097547" y="2751826"/>
            <a:ext cx="931653" cy="39681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5" name="Google Shape;255;p11"/>
          <p:cNvCxnSpPr/>
          <p:nvPr/>
        </p:nvCxnSpPr>
        <p:spPr>
          <a:xfrm>
            <a:off x="6780362" y="2743200"/>
            <a:ext cx="1112808" cy="42269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6" name="Google Shape;256;p11"/>
          <p:cNvCxnSpPr/>
          <p:nvPr/>
        </p:nvCxnSpPr>
        <p:spPr>
          <a:xfrm flipH="1">
            <a:off x="5305245" y="2863421"/>
            <a:ext cx="8627" cy="184660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7" name="Google Shape;257;p11"/>
          <p:cNvCxnSpPr/>
          <p:nvPr/>
        </p:nvCxnSpPr>
        <p:spPr>
          <a:xfrm>
            <a:off x="6495690" y="2863421"/>
            <a:ext cx="1" cy="184660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58" name="Google Shape;25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767661d8e9_0_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5" name="Google Shape;265;g2767661d8e9_0_22"/>
          <p:cNvCxnSpPr/>
          <p:nvPr/>
        </p:nvCxnSpPr>
        <p:spPr>
          <a:xfrm>
            <a:off x="5524368" y="3496908"/>
            <a:ext cx="45813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66" name="Google Shape;266;g2767661d8e9_0_22"/>
          <p:cNvGrpSpPr/>
          <p:nvPr/>
        </p:nvGrpSpPr>
        <p:grpSpPr>
          <a:xfrm>
            <a:off x="280309" y="349466"/>
            <a:ext cx="11551715" cy="6218269"/>
            <a:chOff x="313939" y="349466"/>
            <a:chExt cx="11518312" cy="6218269"/>
          </a:xfrm>
        </p:grpSpPr>
        <p:sp>
          <p:nvSpPr>
            <p:cNvPr id="267" name="Google Shape;267;g2767661d8e9_0_22"/>
            <p:cNvSpPr/>
            <p:nvPr/>
          </p:nvSpPr>
          <p:spPr>
            <a:xfrm>
              <a:off x="11786532" y="360726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g2767661d8e9_0_22"/>
            <p:cNvSpPr/>
            <p:nvPr/>
          </p:nvSpPr>
          <p:spPr>
            <a:xfrm rot="5400000">
              <a:off x="11276051" y="-16113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g2767661d8e9_0_22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g2767661d8e9_0_22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1" name="Google Shape;271;g2767661d8e9_0_22"/>
          <p:cNvSpPr/>
          <p:nvPr/>
        </p:nvSpPr>
        <p:spPr>
          <a:xfrm>
            <a:off x="5448168" y="2811518"/>
            <a:ext cx="46038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2767661d8e9_0_22"/>
          <p:cNvSpPr txBox="1"/>
          <p:nvPr/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g2767661d8e9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">
            <a:off x="1961622" y="1064481"/>
            <a:ext cx="2389421" cy="442424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2767661d8e9_0_22"/>
          <p:cNvSpPr/>
          <p:nvPr/>
        </p:nvSpPr>
        <p:spPr>
          <a:xfrm>
            <a:off x="4781916" y="4813108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2767661d8e9_0_22"/>
          <p:cNvSpPr txBox="1"/>
          <p:nvPr/>
        </p:nvSpPr>
        <p:spPr>
          <a:xfrm>
            <a:off x="4840300" y="3982900"/>
            <a:ext cx="6328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Software Project Management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/>
          <p:nvPr/>
        </p:nvSpPr>
        <p:spPr>
          <a:xfrm>
            <a:off x="601680" y="5887440"/>
            <a:ext cx="56211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 rot="5400000">
            <a:off x="766560" y="6144720"/>
            <a:ext cx="43800" cy="798600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/>
          <p:nvPr/>
        </p:nvSpPr>
        <p:spPr>
          <a:xfrm rot="10800000">
            <a:off x="389340" y="5491380"/>
            <a:ext cx="32700" cy="1065300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2655835" y="1160315"/>
            <a:ext cx="56208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List of Contents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2655825" y="1762600"/>
            <a:ext cx="79977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-"/>
            </a:pPr>
            <a:r>
              <a:rPr b="1" i="0" lang="en-US" sz="27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Fundamentals of Software Project Management</a:t>
            </a:r>
            <a:endParaRPr b="1" i="0" sz="27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Char char="-"/>
            </a:pPr>
            <a:r>
              <a:rPr b="1" i="0" lang="en-US" sz="27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Software Projects &amp; their characteristics</a:t>
            </a:r>
            <a:endParaRPr b="1" i="0" sz="27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Char char="-"/>
            </a:pPr>
            <a:r>
              <a:rPr b="1" i="0" lang="en-US" sz="27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Software Project  Management </a:t>
            </a:r>
            <a:endParaRPr b="1" i="0" sz="27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Char char="-"/>
            </a:pPr>
            <a:r>
              <a:rPr b="1" i="0" lang="en-US" sz="27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Quality of Project</a:t>
            </a:r>
            <a:endParaRPr b="1" i="0" sz="27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Char char="-"/>
            </a:pPr>
            <a:r>
              <a:rPr b="1" i="0" lang="en-US" sz="27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Software Project Management Lifecycle</a:t>
            </a:r>
            <a:endParaRPr b="1" i="0" sz="27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2"/>
          <p:cNvCxnSpPr/>
          <p:nvPr/>
        </p:nvCxnSpPr>
        <p:spPr>
          <a:xfrm flipH="1" rot="10800000">
            <a:off x="2483035" y="1752995"/>
            <a:ext cx="5794200" cy="9600"/>
          </a:xfrm>
          <a:prstGeom prst="straightConnector1">
            <a:avLst/>
          </a:prstGeom>
          <a:noFill/>
          <a:ln cap="flat" cmpd="sng" w="38150">
            <a:solidFill>
              <a:srgbClr val="DFA267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"/>
          <p:cNvSpPr txBox="1"/>
          <p:nvPr/>
        </p:nvSpPr>
        <p:spPr>
          <a:xfrm>
            <a:off x="234925" y="259075"/>
            <a:ext cx="6328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Software Project Management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83128" y="646683"/>
            <a:ext cx="10837914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Fundamentals of Software Project Management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3"/>
          <p:cNvCxnSpPr/>
          <p:nvPr/>
        </p:nvCxnSpPr>
        <p:spPr>
          <a:xfrm>
            <a:off x="83128" y="1230786"/>
            <a:ext cx="963884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1" name="Google Shape;121;p3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3"/>
          <p:cNvSpPr/>
          <p:nvPr/>
        </p:nvSpPr>
        <p:spPr>
          <a:xfrm>
            <a:off x="83128" y="1360210"/>
            <a:ext cx="714965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Engineering is very relevant for large projects.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projects involve: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207035" y="2527540"/>
            <a:ext cx="2406770" cy="1017917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Several people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3352801" y="2527539"/>
            <a:ext cx="2406770" cy="1017917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Several months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207035" y="3896264"/>
            <a:ext cx="2406770" cy="1017917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Planning &amp; Controlling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3352801" y="3896264"/>
            <a:ext cx="2406770" cy="1017917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Coordination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1754038" y="5338433"/>
            <a:ext cx="2406770" cy="1017917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Efficient project management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7893170" y="2527539"/>
            <a:ext cx="3460630" cy="3043807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Good project management cannot guarantee success, but poor management on significant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projects always leads to failure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103286c7b_0_0"/>
          <p:cNvSpPr/>
          <p:nvPr/>
        </p:nvSpPr>
        <p:spPr>
          <a:xfrm>
            <a:off x="83128" y="646683"/>
            <a:ext cx="108378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Goals</a:t>
            </a: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of Software Project Management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Google Shape;136;g2f103286c7b_0_0"/>
          <p:cNvCxnSpPr/>
          <p:nvPr/>
        </p:nvCxnSpPr>
        <p:spPr>
          <a:xfrm>
            <a:off x="83128" y="1230786"/>
            <a:ext cx="96387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7" name="Google Shape;137;g2f103286c7b_0_0"/>
          <p:cNvSpPr/>
          <p:nvPr/>
        </p:nvSpPr>
        <p:spPr>
          <a:xfrm>
            <a:off x="439387" y="252360"/>
            <a:ext cx="70005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2f103286c7b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g2f103286c7b_0_0"/>
          <p:cNvSpPr/>
          <p:nvPr/>
        </p:nvSpPr>
        <p:spPr>
          <a:xfrm>
            <a:off x="2528675" y="2159425"/>
            <a:ext cx="3092700" cy="1527300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Deliver software on time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2f103286c7b_0_0"/>
          <p:cNvSpPr/>
          <p:nvPr/>
        </p:nvSpPr>
        <p:spPr>
          <a:xfrm>
            <a:off x="6570619" y="2159424"/>
            <a:ext cx="3092700" cy="1527300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Stay within budget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2f103286c7b_0_0"/>
          <p:cNvSpPr/>
          <p:nvPr/>
        </p:nvSpPr>
        <p:spPr>
          <a:xfrm>
            <a:off x="2528675" y="4212960"/>
            <a:ext cx="3092700" cy="1527300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Meet customer expectations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2f103286c7b_0_0"/>
          <p:cNvSpPr/>
          <p:nvPr/>
        </p:nvSpPr>
        <p:spPr>
          <a:xfrm>
            <a:off x="6570619" y="4212960"/>
            <a:ext cx="3092700" cy="1527300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Maintain a strong development team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g2f103286c7b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/>
          <p:nvPr/>
        </p:nvSpPr>
        <p:spPr>
          <a:xfrm>
            <a:off x="83128" y="646683"/>
            <a:ext cx="8137846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Software Projects &amp; Their Characteristics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4"/>
          <p:cNvCxnSpPr/>
          <p:nvPr/>
        </p:nvCxnSpPr>
        <p:spPr>
          <a:xfrm>
            <a:off x="83128" y="1230786"/>
            <a:ext cx="78618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50" name="Google Shape;150;p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4"/>
          <p:cNvSpPr txBox="1"/>
          <p:nvPr/>
        </p:nvSpPr>
        <p:spPr>
          <a:xfrm>
            <a:off x="198408" y="1457864"/>
            <a:ext cx="8264105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Software Projects?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projects are temporary individual or collaborative enterprises that 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carefully planned to achieve a particular aim/or to create a unique product or service.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Characteristics: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327804" y="2941608"/>
            <a:ext cx="7893170" cy="948905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Have certain activities which are not repeated under any circumstance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327804" y="4017035"/>
            <a:ext cx="7893170" cy="948905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 specific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4"/>
          <p:cNvSpPr/>
          <p:nvPr/>
        </p:nvSpPr>
        <p:spPr>
          <a:xfrm>
            <a:off x="327804" y="5092462"/>
            <a:ext cx="7893170" cy="948905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Sequence of activities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327804" y="2941608"/>
            <a:ext cx="7893170" cy="948905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Consists of interrelated activities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4"/>
          <p:cNvSpPr/>
          <p:nvPr/>
        </p:nvSpPr>
        <p:spPr>
          <a:xfrm>
            <a:off x="327804" y="4017035"/>
            <a:ext cx="7893170" cy="948905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Need adequate resources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(What are the different resources required? THINK ABOUT IT       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327804" y="5092461"/>
            <a:ext cx="7893170" cy="948905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Intangible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(It is easy to claim 90% done even without visible outcomes)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ight Bulb Drawing — How To Draw A Light Bulb Step By Step" id="159" name="Google Shape;159;p4"/>
          <p:cNvPicPr preferRelativeResize="0"/>
          <p:nvPr/>
        </p:nvPicPr>
        <p:blipFill rotWithShape="1">
          <a:blip r:embed="rId3">
            <a:alphaModFix/>
          </a:blip>
          <a:srcRect b="15191" l="0" r="0" t="0"/>
          <a:stretch/>
        </p:blipFill>
        <p:spPr>
          <a:xfrm>
            <a:off x="6893123" y="4398590"/>
            <a:ext cx="318561" cy="378234"/>
          </a:xfrm>
          <a:prstGeom prst="rect">
            <a:avLst/>
          </a:prstGeom>
          <a:solidFill>
            <a:srgbClr val="FFF2CC">
              <a:alpha val="0"/>
            </a:srgbClr>
          </a:solidFill>
          <a:ln>
            <a:noFill/>
          </a:ln>
        </p:spPr>
      </p:pic>
      <p:pic>
        <p:nvPicPr>
          <p:cNvPr id="160" name="Google Shape;16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67661d8e9_4_0"/>
          <p:cNvSpPr/>
          <p:nvPr/>
        </p:nvSpPr>
        <p:spPr>
          <a:xfrm>
            <a:off x="83128" y="646683"/>
            <a:ext cx="81378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Software Projects &amp; Their Characteristics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g2767661d8e9_4_0"/>
          <p:cNvCxnSpPr/>
          <p:nvPr/>
        </p:nvCxnSpPr>
        <p:spPr>
          <a:xfrm>
            <a:off x="83128" y="1230786"/>
            <a:ext cx="78618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67" name="Google Shape;167;g2767661d8e9_4_0"/>
          <p:cNvSpPr/>
          <p:nvPr/>
        </p:nvSpPr>
        <p:spPr>
          <a:xfrm>
            <a:off x="439387" y="252360"/>
            <a:ext cx="70005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2767661d8e9_4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g2767661d8e9_4_0"/>
          <p:cNvSpPr txBox="1"/>
          <p:nvPr/>
        </p:nvSpPr>
        <p:spPr>
          <a:xfrm>
            <a:off x="198408" y="1457864"/>
            <a:ext cx="82641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Characteristics: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2767661d8e9_4_0"/>
          <p:cNvSpPr/>
          <p:nvPr/>
        </p:nvSpPr>
        <p:spPr>
          <a:xfrm>
            <a:off x="327804" y="2941608"/>
            <a:ext cx="7893300" cy="948900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Have certain activities which are not repeated under any circumstance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2767661d8e9_4_0"/>
          <p:cNvSpPr/>
          <p:nvPr/>
        </p:nvSpPr>
        <p:spPr>
          <a:xfrm>
            <a:off x="327804" y="4017035"/>
            <a:ext cx="7893300" cy="948900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Goal specific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2767661d8e9_4_0"/>
          <p:cNvSpPr/>
          <p:nvPr/>
        </p:nvSpPr>
        <p:spPr>
          <a:xfrm>
            <a:off x="327804" y="5092462"/>
            <a:ext cx="7893300" cy="948900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Sequence of activities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g2767661d8e9_4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/>
          <p:nvPr/>
        </p:nvSpPr>
        <p:spPr>
          <a:xfrm>
            <a:off x="83128" y="646683"/>
            <a:ext cx="6869763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Software Project Management 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9" name="Google Shape;179;p5"/>
          <p:cNvCxnSpPr/>
          <p:nvPr/>
        </p:nvCxnSpPr>
        <p:spPr>
          <a:xfrm>
            <a:off x="83128" y="1230786"/>
            <a:ext cx="735675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0" name="Google Shape;180;p5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82" name="Google Shape;182;p5"/>
          <p:cNvGraphicFramePr/>
          <p:nvPr/>
        </p:nvGraphicFramePr>
        <p:xfrm>
          <a:off x="439387" y="16247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{E21EBD66-569F-4B73-B6FA-541111F84D2E}</a:tableStyleId>
              </a:tblPr>
              <a:tblGrid>
                <a:gridCol w="4278975"/>
                <a:gridCol w="4278975"/>
              </a:tblGrid>
              <a:tr h="956775">
                <a:tc>
                  <a:txBody>
                    <a:bodyPr/>
                    <a:lstStyle/>
                    <a:p>
                      <a:pPr indent="0" lvl="1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SOFTWARE PROJECT MANAGEMENT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PROJECT MANAGEMENT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95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Art and discipline of planning and supervising software projects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It facilitates the project workflow with team collaboration on a single project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95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Includes activities towards planning, execution of these plans, monitoring and controlling the project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Includes planning, organizing, motivating, controlling the resources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to achieve specific project goals, monitoring, risk management, managing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quality &amp; managing people performance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83" name="Google Shape;183;p5"/>
          <p:cNvCxnSpPr/>
          <p:nvPr/>
        </p:nvCxnSpPr>
        <p:spPr>
          <a:xfrm>
            <a:off x="4718369" y="1624749"/>
            <a:ext cx="0" cy="337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4" name="Google Shape;18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"/>
          <p:cNvSpPr/>
          <p:nvPr/>
        </p:nvSpPr>
        <p:spPr>
          <a:xfrm>
            <a:off x="83128" y="646683"/>
            <a:ext cx="6869763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Quality of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0" name="Google Shape;190;p6"/>
          <p:cNvCxnSpPr/>
          <p:nvPr/>
        </p:nvCxnSpPr>
        <p:spPr>
          <a:xfrm>
            <a:off x="83128" y="1230786"/>
            <a:ext cx="735675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91" name="Google Shape;191;p6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6"/>
          <p:cNvSpPr/>
          <p:nvPr/>
        </p:nvSpPr>
        <p:spPr>
          <a:xfrm>
            <a:off x="163902" y="1406106"/>
            <a:ext cx="6616460" cy="983411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DDEAF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 objective: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to achieve project goals and targets while keeping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mind the project scope, time, quality, and cost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902" y="2837910"/>
            <a:ext cx="6080524" cy="351843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6"/>
          <p:cNvSpPr/>
          <p:nvPr/>
        </p:nvSpPr>
        <p:spPr>
          <a:xfrm>
            <a:off x="7167120" y="4447877"/>
            <a:ext cx="4425300" cy="16911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DDEAF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Constraints: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Scope, Cost (of all resources) and Time (schedule)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7167119" y="2389527"/>
            <a:ext cx="4425300" cy="16911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DDEAF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Management will need to maintain this triangle in </a:t>
            </a:r>
            <a:r>
              <a:rPr b="1" i="0" lang="en-US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equilibrium</a:t>
            </a:r>
            <a:endParaRPr b="1" i="0" sz="18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"/>
          <p:cNvSpPr/>
          <p:nvPr/>
        </p:nvSpPr>
        <p:spPr>
          <a:xfrm>
            <a:off x="540328" y="646683"/>
            <a:ext cx="79998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Software Project Management Lifecycle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" name="Google Shape;203;p7"/>
          <p:cNvCxnSpPr/>
          <p:nvPr/>
        </p:nvCxnSpPr>
        <p:spPr>
          <a:xfrm>
            <a:off x="643845" y="1219368"/>
            <a:ext cx="735675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04" name="Google Shape;204;p7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6" name="Google Shape;206;p7"/>
          <p:cNvPicPr preferRelativeResize="0"/>
          <p:nvPr/>
        </p:nvPicPr>
        <p:blipFill rotWithShape="1">
          <a:blip r:embed="rId3">
            <a:alphaModFix/>
          </a:blip>
          <a:srcRect b="0" l="0" r="0" t="619"/>
          <a:stretch/>
        </p:blipFill>
        <p:spPr>
          <a:xfrm>
            <a:off x="193133" y="1371600"/>
            <a:ext cx="10183793" cy="54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2020-06-17T06:02:30Z</dcterms:created>
  <dc:creator>Dell</dc:creator>
</cp:coreProperties>
</file>