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Y1i3JhWVSvisjJoIsUHU8Otx4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1ab4eaf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f1ab4eaf4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1ab4eaf45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f1ab4eaf45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2f1ab4eaf45_0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1ab4eaf45_0_1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1ab4eaf45_0_15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2" name="Google Shape;92;g2f1ab4eaf45_0_15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3" name="Google Shape;93;g2f1ab4eaf45_0_1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1ab4eaf45_0_157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g2f1ab4eaf45_0_1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1ab4eaf45_0_16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9" name="Google Shape;99;g2f1ab4eaf45_0_16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00" name="Google Shape;100;g2f1ab4eaf45_0_16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1ab4eaf45_0_16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3" name="Google Shape;103;g2f1ab4eaf45_0_16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g2f1ab4eaf45_0_16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5" name="Google Shape;105;g2f1ab4eaf45_0_1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1ab4eaf45_0_16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8" name="Google Shape;108;g2f1ab4eaf45_0_1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1ab4eaf45_0_17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1" name="Google Shape;111;g2f1ab4eaf45_0_172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g2f1ab4eaf45_0_1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1ab4eaf45_0_176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5" name="Google Shape;115;g2f1ab4eaf45_0_1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1ab4eaf45_0_17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f1ab4eaf45_0_17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9" name="Google Shape;119;g2f1ab4eaf45_0_17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g2f1ab4eaf45_0_17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1" name="Google Shape;121;g2f1ab4eaf45_0_1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1ab4eaf45_0_185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4" name="Google Shape;124;g2f1ab4eaf45_0_1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1ab4eaf45_0_188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7" name="Google Shape;127;g2f1ab4eaf45_0_188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8" name="Google Shape;128;g2f1ab4eaf45_0_1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1ab4eaf45_0_1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1" name="Google Shape;131;g2f1ab4eaf45_0_19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32" name="Google Shape;132;g2f1ab4eaf45_0_19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g2f1ab4eaf45_0_19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g2f1ab4eaf45_0_1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1ab4eaf45_0_1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2f1ab4eaf45_0_14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2f1ab4eaf45_0_1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1ab4eaf45_0_0"/>
          <p:cNvSpPr/>
          <p:nvPr/>
        </p:nvSpPr>
        <p:spPr>
          <a:xfrm>
            <a:off x="4781916" y="2195624"/>
            <a:ext cx="749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f1ab4eaf45_0_0"/>
          <p:cNvSpPr/>
          <p:nvPr/>
        </p:nvSpPr>
        <p:spPr>
          <a:xfrm>
            <a:off x="4781916" y="48131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g2f1ab4eaf45_0_0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142" name="Google Shape;142;g2f1ab4eaf45_0_0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2f1ab4eaf45_0_0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4" name="Google Shape;144;g2f1ab4eaf45_0_0"/>
          <p:cNvCxnSpPr/>
          <p:nvPr/>
        </p:nvCxnSpPr>
        <p:spPr>
          <a:xfrm>
            <a:off x="4781916" y="4685762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5" name="Google Shape;145;g2f1ab4eaf45_0_0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146" name="Google Shape;146;g2f1ab4eaf45_0_0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g2f1ab4eaf45_0_0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g2f1ab4eaf45_0_0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2f1ab4eaf45_0_0"/>
          <p:cNvSpPr txBox="1"/>
          <p:nvPr/>
        </p:nvSpPr>
        <p:spPr>
          <a:xfrm>
            <a:off x="4781916" y="2782579"/>
            <a:ext cx="741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Management, Architecture &amp; Design </a:t>
            </a:r>
            <a:endParaRPr b="1" i="0" sz="3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f1ab4eaf45_0_0"/>
          <p:cNvSpPr txBox="1"/>
          <p:nvPr/>
        </p:nvSpPr>
        <p:spPr>
          <a:xfrm>
            <a:off x="1559075" y="6260050"/>
            <a:ext cx="9552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Acknowledgement: Dr. Phalachandra HL, Prof. Anand MS, authors of the prescribed textbooks and materials sourced online.</a:t>
            </a:r>
            <a:endParaRPr b="0" i="0" sz="1500" u="none" cap="none" strike="noStrike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2f1ab4eaf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f1ab4eaf45_0_0"/>
          <p:cNvSpPr txBox="1"/>
          <p:nvPr/>
        </p:nvSpPr>
        <p:spPr>
          <a:xfrm>
            <a:off x="4840300" y="3982900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g2f1ab4eaf45_0_134"/>
          <p:cNvCxnSpPr/>
          <p:nvPr/>
        </p:nvCxnSpPr>
        <p:spPr>
          <a:xfrm>
            <a:off x="5524368" y="349690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81" name="Google Shape;281;g2f1ab4eaf45_0_134"/>
          <p:cNvGrpSpPr/>
          <p:nvPr/>
        </p:nvGrpSpPr>
        <p:grpSpPr>
          <a:xfrm>
            <a:off x="280309" y="349466"/>
            <a:ext cx="11551715" cy="6218269"/>
            <a:chOff x="313939" y="349466"/>
            <a:chExt cx="11518312" cy="6218269"/>
          </a:xfrm>
        </p:grpSpPr>
        <p:sp>
          <p:nvSpPr>
            <p:cNvPr id="282" name="Google Shape;282;g2f1ab4eaf45_0_134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2f1ab4eaf45_0_134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2f1ab4eaf45_0_134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g2f1ab4eaf45_0_134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g2f1ab4eaf45_0_134"/>
          <p:cNvSpPr/>
          <p:nvPr/>
        </p:nvSpPr>
        <p:spPr>
          <a:xfrm>
            <a:off x="5448168" y="2811518"/>
            <a:ext cx="46041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f1ab4eaf45_0_134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2f1ab4eaf45_0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">
            <a:off x="1961621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2f1ab4eaf45_0_134"/>
          <p:cNvSpPr/>
          <p:nvPr/>
        </p:nvSpPr>
        <p:spPr>
          <a:xfrm>
            <a:off x="4768349" y="4695841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f1ab4eaf45_0_134"/>
          <p:cNvSpPr txBox="1"/>
          <p:nvPr/>
        </p:nvSpPr>
        <p:spPr>
          <a:xfrm>
            <a:off x="4840300" y="3982900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Comparison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3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9" name="Google Shape;159;p3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232913" y="1518249"/>
            <a:ext cx="1008427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 telephone used in the earlier days and a telecommunication application such as Skype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characteristics and architectures of these two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240" y="3230053"/>
            <a:ext cx="2613846" cy="13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5379" y="3302712"/>
            <a:ext cx="1715620" cy="121388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"/>
          <p:cNvSpPr/>
          <p:nvPr/>
        </p:nvSpPr>
        <p:spPr>
          <a:xfrm>
            <a:off x="439387" y="5046452"/>
            <a:ext cx="3571896" cy="1604513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 office hardware (PSTN switch)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Benefits: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Works through power outage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Reliability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6824652" y="5046452"/>
            <a:ext cx="3571896" cy="1604513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Peer to peer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Benefits: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Scales without changes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Features can be added easily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362308" y="4589253"/>
            <a:ext cx="10034239" cy="37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CENTRALIZED ARCHITECTURE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</a:t>
            </a:r>
            <a:r>
              <a:rPr b="1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 – TO – PEER ARCHITECTURE</a:t>
            </a:r>
            <a:endParaRPr b="1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145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Think about it!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4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4"/>
          <p:cNvSpPr txBox="1"/>
          <p:nvPr/>
        </p:nvSpPr>
        <p:spPr>
          <a:xfrm>
            <a:off x="83128" y="1360210"/>
            <a:ext cx="1008427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a service provider offering mail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Customers call in with their problems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You need to review mail server logs to diagnose their problems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challenges and the solution choices?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11822" l="0" r="0" t="0"/>
          <a:stretch/>
        </p:blipFill>
        <p:spPr>
          <a:xfrm>
            <a:off x="3034238" y="547092"/>
            <a:ext cx="511219" cy="631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824" y="3505301"/>
            <a:ext cx="5298917" cy="161879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/>
          <p:nvPr/>
        </p:nvSpPr>
        <p:spPr>
          <a:xfrm>
            <a:off x="1535502" y="3505302"/>
            <a:ext cx="3910511" cy="3334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4986068" y="4037866"/>
            <a:ext cx="690113" cy="5255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1124" y="3505300"/>
            <a:ext cx="5463794" cy="185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145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Quality attribute trade – off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5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9" name="Google Shape;189;p5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84" y="1495686"/>
            <a:ext cx="10256663" cy="444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4579" y="1993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Architectural conflicts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6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9" name="Google Shape;199;p6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6"/>
          <p:cNvSpPr/>
          <p:nvPr/>
        </p:nvSpPr>
        <p:spPr>
          <a:xfrm>
            <a:off x="232913" y="1457864"/>
            <a:ext cx="9808234" cy="140610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large-grain components improves performance but reduces maintainability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241540" y="3089982"/>
            <a:ext cx="9808234" cy="140610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Introducing redundant data improves availability but makes security / data integrity more difficult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(Recall normalization and de – normalization in DB)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232913" y="4723166"/>
            <a:ext cx="9808234" cy="140610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Localizing safety-related features usually means more communication so degraded performance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45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Design issues and decisions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7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1" name="Google Shape;211;p7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181155" y="1457864"/>
            <a:ext cx="79621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Designer makes a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decision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 issues faced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181154" y="1931329"/>
            <a:ext cx="883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decision: Process involves choosing the best option from among the alternatives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357" y="2587710"/>
            <a:ext cx="9530964" cy="377869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/>
          <p:nvPr/>
        </p:nvSpPr>
        <p:spPr>
          <a:xfrm>
            <a:off x="310551" y="2700068"/>
            <a:ext cx="517585" cy="4140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45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Generalized model for architecting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8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4" name="Google Shape;224;p8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095" y="1436136"/>
            <a:ext cx="8724900" cy="4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/>
          <p:nvPr/>
        </p:nvSpPr>
        <p:spPr>
          <a:xfrm>
            <a:off x="258792" y="1495686"/>
            <a:ext cx="1828800" cy="738556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2544432" y="1495686"/>
            <a:ext cx="1786027" cy="738556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Solve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4787299" y="1495686"/>
            <a:ext cx="1814423" cy="738556"/>
          </a:xfrm>
          <a:prstGeom prst="ellipse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Evaluate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8"/>
          <p:cNvCxnSpPr/>
          <p:nvPr/>
        </p:nvCxnSpPr>
        <p:spPr>
          <a:xfrm>
            <a:off x="2156604" y="1864964"/>
            <a:ext cx="31917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8"/>
          <p:cNvCxnSpPr/>
          <p:nvPr/>
        </p:nvCxnSpPr>
        <p:spPr>
          <a:xfrm>
            <a:off x="4399472" y="1864964"/>
            <a:ext cx="32744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32" name="Google Shape;23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145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/>
          <p:nvPr/>
        </p:nvSpPr>
        <p:spPr>
          <a:xfrm>
            <a:off x="83128" y="646683"/>
            <a:ext cx="8172351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Theme of architecture - Decomposition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9"/>
          <p:cNvCxnSpPr/>
          <p:nvPr/>
        </p:nvCxnSpPr>
        <p:spPr>
          <a:xfrm>
            <a:off x="83127" y="1230786"/>
            <a:ext cx="8172351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0" name="Google Shape;240;p9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83126" y="1360210"/>
            <a:ext cx="11847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step typically would involve decomposition of the problem to individual Modules (a set of code or data units)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 txBox="1"/>
          <p:nvPr/>
        </p:nvSpPr>
        <p:spPr>
          <a:xfrm>
            <a:off x="4822165" y="1932317"/>
            <a:ext cx="3338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Approaches for decomposition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9"/>
          <p:cNvCxnSpPr>
            <a:stCxn id="243" idx="1"/>
          </p:cNvCxnSpPr>
          <p:nvPr/>
        </p:nvCxnSpPr>
        <p:spPr>
          <a:xfrm flipH="1">
            <a:off x="3493765" y="2116983"/>
            <a:ext cx="1328400" cy="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9"/>
          <p:cNvCxnSpPr/>
          <p:nvPr/>
        </p:nvCxnSpPr>
        <p:spPr>
          <a:xfrm>
            <a:off x="7901796" y="2122098"/>
            <a:ext cx="1337095" cy="172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9"/>
          <p:cNvCxnSpPr/>
          <p:nvPr/>
        </p:nvCxnSpPr>
        <p:spPr>
          <a:xfrm flipH="1">
            <a:off x="3804249" y="2398143"/>
            <a:ext cx="1104182" cy="3832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Google Shape;247;p9"/>
          <p:cNvCxnSpPr/>
          <p:nvPr/>
        </p:nvCxnSpPr>
        <p:spPr>
          <a:xfrm>
            <a:off x="7772402" y="2398143"/>
            <a:ext cx="1328466" cy="3832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9"/>
          <p:cNvCxnSpPr/>
          <p:nvPr/>
        </p:nvCxnSpPr>
        <p:spPr>
          <a:xfrm flipH="1">
            <a:off x="4597880" y="2493034"/>
            <a:ext cx="931652" cy="8971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9"/>
          <p:cNvCxnSpPr/>
          <p:nvPr/>
        </p:nvCxnSpPr>
        <p:spPr>
          <a:xfrm>
            <a:off x="7151299" y="2468162"/>
            <a:ext cx="879894" cy="8195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0" name="Google Shape;250;p9"/>
          <p:cNvCxnSpPr/>
          <p:nvPr/>
        </p:nvCxnSpPr>
        <p:spPr>
          <a:xfrm flipH="1">
            <a:off x="6305909" y="2504424"/>
            <a:ext cx="7662" cy="16448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1" name="Google Shape;251;p9"/>
          <p:cNvSpPr txBox="1"/>
          <p:nvPr/>
        </p:nvSpPr>
        <p:spPr>
          <a:xfrm>
            <a:off x="828135" y="1932317"/>
            <a:ext cx="2976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Decomposition based on </a:t>
            </a:r>
            <a:r>
              <a:rPr b="0" i="1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Layering</a:t>
            </a:r>
            <a:endParaRPr b="0" i="1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1004979" y="2592644"/>
            <a:ext cx="36058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Decomposition based on </a:t>
            </a:r>
            <a:r>
              <a:rPr b="0" i="1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0" i="1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computational resources</a:t>
            </a:r>
            <a:endParaRPr b="0" i="1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1959871" y="3430918"/>
            <a:ext cx="33988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Decomposition based on </a:t>
            </a:r>
            <a:r>
              <a:rPr b="0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Exposure</a:t>
            </a:r>
            <a:endParaRPr b="0" i="1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4356340" y="4225482"/>
            <a:ext cx="3982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Decomposition based on Functionality</a:t>
            </a:r>
            <a:endParaRPr b="0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7439880" y="3311166"/>
            <a:ext cx="35799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Decomposition based on Generality</a:t>
            </a:r>
            <a:endParaRPr b="0" i="0" sz="18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9122433" y="2618441"/>
            <a:ext cx="27004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Decomposition based on Volatility</a:t>
            </a:r>
            <a:endParaRPr b="0" i="0" sz="1800" u="none" cap="none" strike="noStrike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9273596" y="1984238"/>
            <a:ext cx="23981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  <a:endParaRPr b="0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468638" y="5354750"/>
            <a:ext cx="713123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things together (Coupling) that work together (Cohesion)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for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coupling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cohesion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45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/>
          <p:nvPr/>
        </p:nvSpPr>
        <p:spPr>
          <a:xfrm>
            <a:off x="83128" y="646683"/>
            <a:ext cx="78618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Theme of architecture - Decomposition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10"/>
          <p:cNvCxnSpPr/>
          <p:nvPr/>
        </p:nvCxnSpPr>
        <p:spPr>
          <a:xfrm>
            <a:off x="83127" y="1230786"/>
            <a:ext cx="7956691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6" name="Google Shape;266;p10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10"/>
          <p:cNvSpPr txBox="1"/>
          <p:nvPr/>
        </p:nvSpPr>
        <p:spPr>
          <a:xfrm>
            <a:off x="215660" y="1423358"/>
            <a:ext cx="7824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ways of looking at approaches for decomposition include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370936" y="2009955"/>
            <a:ext cx="3053751" cy="125083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Divide &amp; Conquer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4569124" y="2009955"/>
            <a:ext cx="3053751" cy="125083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Stepwise Refinement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8767313" y="2009955"/>
            <a:ext cx="3053751" cy="125083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Down approach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370935" y="3870385"/>
            <a:ext cx="3053751" cy="125083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Bottom Up approach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4569124" y="3870385"/>
            <a:ext cx="3053751" cy="125083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Hiding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45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2020-06-17T06:02:30Z</dcterms:created>
  <dc:creator>Dell</dc:creator>
</cp:coreProperties>
</file>