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iCKtxRPG7ckmibWdDV0cIv0s+xK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AI HARSHITH NARRA 2022 Batch,PES Universit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8-08T20:32:18.754">
    <p:pos x="6000" y="0"/>
    <p:text>Ma'am from here everything is new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TXvLhro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fbc9b011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27fbc9b011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7fccdefe03_2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7fccdefe03_2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7fccdefe03_2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7fccdefe03_2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7fccdefe03_2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7fccdefe03_2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7fbc9b011f_0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27fbc9b011f_0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27fbc9b011f_0_1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fbc9b011f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27fbc9b011f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7fccdefe03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7fccdefe03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7fccdefe03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fbc9b011f_0_0"/>
          <p:cNvSpPr/>
          <p:nvPr/>
        </p:nvSpPr>
        <p:spPr>
          <a:xfrm>
            <a:off x="4781916" y="2195624"/>
            <a:ext cx="749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27fbc9b011f_0_0"/>
          <p:cNvSpPr/>
          <p:nvPr/>
        </p:nvSpPr>
        <p:spPr>
          <a:xfrm>
            <a:off x="4781916" y="4813108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g27fbc9b011f_0_0"/>
          <p:cNvGrpSpPr/>
          <p:nvPr/>
        </p:nvGrpSpPr>
        <p:grpSpPr>
          <a:xfrm>
            <a:off x="313939" y="5489794"/>
            <a:ext cx="1066800" cy="1077941"/>
            <a:chOff x="313939" y="5489794"/>
            <a:chExt cx="1066800" cy="1077941"/>
          </a:xfrm>
        </p:grpSpPr>
        <p:sp>
          <p:nvSpPr>
            <p:cNvPr id="91" name="Google Shape;91;g27fbc9b011f_0_0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g27fbc9b011f_0_0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3" name="Google Shape;93;g27fbc9b011f_0_0"/>
          <p:cNvCxnSpPr/>
          <p:nvPr/>
        </p:nvCxnSpPr>
        <p:spPr>
          <a:xfrm>
            <a:off x="4781916" y="4685762"/>
            <a:ext cx="45813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4" name="Google Shape;94;g27fbc9b011f_0_0"/>
          <p:cNvGrpSpPr/>
          <p:nvPr/>
        </p:nvGrpSpPr>
        <p:grpSpPr>
          <a:xfrm rot="10800000">
            <a:off x="10855702" y="266187"/>
            <a:ext cx="1066800" cy="1077941"/>
            <a:chOff x="313939" y="5489794"/>
            <a:chExt cx="1066800" cy="1077941"/>
          </a:xfrm>
        </p:grpSpPr>
        <p:sp>
          <p:nvSpPr>
            <p:cNvPr id="95" name="Google Shape;95;g27fbc9b011f_0_0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g27fbc9b011f_0_0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g27fbc9b011f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g27fbc9b011f_0_0"/>
          <p:cNvSpPr txBox="1"/>
          <p:nvPr/>
        </p:nvSpPr>
        <p:spPr>
          <a:xfrm>
            <a:off x="4781916" y="2782579"/>
            <a:ext cx="7410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Management, Architecture &amp; Design </a:t>
            </a:r>
            <a:endParaRPr b="1" i="0" sz="36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27fbc9b011f_0_0"/>
          <p:cNvSpPr txBox="1"/>
          <p:nvPr/>
        </p:nvSpPr>
        <p:spPr>
          <a:xfrm>
            <a:off x="1559075" y="6260050"/>
            <a:ext cx="955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Acknowledgement: Dr. Phalachandra HL, Prof. Anand MS, authors of the prescribed textbooks and materials sourced online.</a:t>
            </a:r>
            <a:endParaRPr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g27fbc9b011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00" y="818138"/>
            <a:ext cx="2619113" cy="48495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7fbc9b011f_0_0"/>
          <p:cNvSpPr txBox="1"/>
          <p:nvPr/>
        </p:nvSpPr>
        <p:spPr>
          <a:xfrm>
            <a:off x="4840300" y="3982900"/>
            <a:ext cx="6328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7fccdefe03_2_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6" name="Google Shape;266;g27fccdefe03_2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27fccdefe03_2_33"/>
          <p:cNvSpPr/>
          <p:nvPr/>
        </p:nvSpPr>
        <p:spPr>
          <a:xfrm>
            <a:off x="83128" y="646683"/>
            <a:ext cx="68697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Components </a:t>
            </a: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of a Gantt Chart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g27fccdefe03_2_33"/>
          <p:cNvCxnSpPr/>
          <p:nvPr/>
        </p:nvCxnSpPr>
        <p:spPr>
          <a:xfrm>
            <a:off x="83128" y="1230786"/>
            <a:ext cx="73569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69" name="Google Shape;269;g27fccdefe03_2_33"/>
          <p:cNvSpPr txBox="1"/>
          <p:nvPr/>
        </p:nvSpPr>
        <p:spPr>
          <a:xfrm>
            <a:off x="344900" y="1557425"/>
            <a:ext cx="10070100" cy="47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Projects and Tasks: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overall projects and tasks the chart will track, using color to highlight task pairings and dependencies.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Timeline: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Clearly displays project start and end dates, with a timeline showing where each task stands.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Bar: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Horizontal bars to indicate the progress of each task.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Supplemental Info: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additional details like task priority, responsibility assignments, and contact information.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fccdefe03_2_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6" name="Google Shape;276;g27fccdefe03_2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27fccdefe03_2_20"/>
          <p:cNvSpPr/>
          <p:nvPr/>
        </p:nvSpPr>
        <p:spPr>
          <a:xfrm>
            <a:off x="83128" y="646683"/>
            <a:ext cx="68697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Advantages </a:t>
            </a: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Gantt Charts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g27fccdefe03_2_20"/>
          <p:cNvCxnSpPr/>
          <p:nvPr/>
        </p:nvCxnSpPr>
        <p:spPr>
          <a:xfrm>
            <a:off x="83128" y="1230786"/>
            <a:ext cx="73569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79" name="Google Shape;279;g27fccdefe03_2_20"/>
          <p:cNvSpPr txBox="1"/>
          <p:nvPr/>
        </p:nvSpPr>
        <p:spPr>
          <a:xfrm>
            <a:off x="602425" y="1801400"/>
            <a:ext cx="9880500" cy="28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 Gantt chart visualizes timelines for one or multiple teams, helping track resource allocation and identify necessary adjustments.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It aids in understanding task progress, dependencies, and potential blockages, facilitating better communication and prioritization across teams.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 Gantt chart helps monitor delays and guide prioritization decisions.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7fbc9b011f_0_17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6" name="Google Shape;286;g27fbc9b011f_0_179"/>
          <p:cNvCxnSpPr/>
          <p:nvPr/>
        </p:nvCxnSpPr>
        <p:spPr>
          <a:xfrm>
            <a:off x="5524368" y="3496908"/>
            <a:ext cx="45813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87" name="Google Shape;287;g27fbc9b011f_0_179"/>
          <p:cNvGrpSpPr/>
          <p:nvPr/>
        </p:nvGrpSpPr>
        <p:grpSpPr>
          <a:xfrm>
            <a:off x="280309" y="349466"/>
            <a:ext cx="11551715" cy="6218269"/>
            <a:chOff x="313939" y="349466"/>
            <a:chExt cx="11518312" cy="6218269"/>
          </a:xfrm>
        </p:grpSpPr>
        <p:sp>
          <p:nvSpPr>
            <p:cNvPr id="288" name="Google Shape;288;g27fbc9b011f_0_179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g27fbc9b011f_0_179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g27fbc9b011f_0_179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g27fbc9b011f_0_179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g27fbc9b011f_0_179"/>
          <p:cNvSpPr/>
          <p:nvPr/>
        </p:nvSpPr>
        <p:spPr>
          <a:xfrm>
            <a:off x="5448168" y="2811518"/>
            <a:ext cx="46038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27fbc9b011f_0_179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g27fbc9b011f_0_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">
            <a:off x="1961622" y="1064481"/>
            <a:ext cx="2389421" cy="442424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27fbc9b011f_0_179"/>
          <p:cNvSpPr/>
          <p:nvPr/>
        </p:nvSpPr>
        <p:spPr>
          <a:xfrm>
            <a:off x="4781916" y="4813108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27fbc9b011f_0_179"/>
          <p:cNvSpPr txBox="1"/>
          <p:nvPr/>
        </p:nvSpPr>
        <p:spPr>
          <a:xfrm>
            <a:off x="4840300" y="3982900"/>
            <a:ext cx="6328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fbc9b011f_0_92"/>
          <p:cNvSpPr/>
          <p:nvPr/>
        </p:nvSpPr>
        <p:spPr>
          <a:xfrm>
            <a:off x="601680" y="5887440"/>
            <a:ext cx="56211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27fbc9b011f_0_92"/>
          <p:cNvSpPr/>
          <p:nvPr/>
        </p:nvSpPr>
        <p:spPr>
          <a:xfrm rot="5400000">
            <a:off x="766560" y="6144720"/>
            <a:ext cx="43800" cy="79860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27fbc9b011f_0_92"/>
          <p:cNvSpPr/>
          <p:nvPr/>
        </p:nvSpPr>
        <p:spPr>
          <a:xfrm rot="10800000">
            <a:off x="389340" y="5491380"/>
            <a:ext cx="32700" cy="106530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7fbc9b011f_0_9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g27fbc9b011f_0_92"/>
          <p:cNvSpPr/>
          <p:nvPr/>
        </p:nvSpPr>
        <p:spPr>
          <a:xfrm>
            <a:off x="2655835" y="1160315"/>
            <a:ext cx="56208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 of Contents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7fbc9b011f_0_92"/>
          <p:cNvSpPr/>
          <p:nvPr/>
        </p:nvSpPr>
        <p:spPr>
          <a:xfrm>
            <a:off x="2655825" y="1762600"/>
            <a:ext cx="79977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Char char="-"/>
            </a:pPr>
            <a:r>
              <a:rPr b="1" i="0" lang="en-US" sz="27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Fundamentals of Software Project Planning</a:t>
            </a:r>
            <a:endParaRPr b="1" i="0" sz="27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-"/>
            </a:pPr>
            <a:r>
              <a:rPr b="1" lang="en-US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Perspectives of Software Project Planning</a:t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lang="en-US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Steps in Project Planning</a:t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lang="en-US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Gantt Charts</a:t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○"/>
            </a:pPr>
            <a:r>
              <a:rPr b="1" lang="en-US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Components of a Gantt Chart</a:t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○"/>
            </a:pPr>
            <a:r>
              <a:rPr b="1" lang="en-US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Advantages of Gantt Charts</a:t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g27fbc9b011f_0_92"/>
          <p:cNvCxnSpPr/>
          <p:nvPr/>
        </p:nvCxnSpPr>
        <p:spPr>
          <a:xfrm flipH="1" rot="10800000">
            <a:off x="2483035" y="1752995"/>
            <a:ext cx="5794200" cy="9600"/>
          </a:xfrm>
          <a:prstGeom prst="straightConnector1">
            <a:avLst/>
          </a:prstGeom>
          <a:noFill/>
          <a:ln cap="flat" cmpd="sng" w="38150">
            <a:solidFill>
              <a:srgbClr val="DFA267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13" name="Google Shape;113;g27fbc9b011f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7fbc9b011f_0_92"/>
          <p:cNvSpPr txBox="1"/>
          <p:nvPr/>
        </p:nvSpPr>
        <p:spPr>
          <a:xfrm>
            <a:off x="234925" y="259075"/>
            <a:ext cx="6328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Project </a:t>
            </a:r>
            <a:r>
              <a:rPr b="1" lang="en-US" sz="2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Planning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Project Planning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3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1" name="Google Shape;121;p3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4839419" y="1578634"/>
            <a:ext cx="2113472" cy="98341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Planning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1219200" y="2222738"/>
            <a:ext cx="2113472" cy="983411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task in project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4839419" y="3881801"/>
            <a:ext cx="2113472" cy="983411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Manager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focuses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on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8459638" y="2222739"/>
            <a:ext cx="2113472" cy="983411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Outcome: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plan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8459638" y="3513825"/>
            <a:ext cx="2113472" cy="983411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Depends on nature of project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8459638" y="4573558"/>
            <a:ext cx="2113472" cy="983411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plan can evolve over the lifecycle of project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 rot="5400000">
            <a:off x="10279089" y="3032295"/>
            <a:ext cx="1291200" cy="655500"/>
          </a:xfrm>
          <a:prstGeom prst="bentConnector3">
            <a:avLst>
              <a:gd fmla="val 1001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0" name="Google Shape;130;p3"/>
          <p:cNvCxnSpPr>
            <a:stCxn id="126" idx="3"/>
          </p:cNvCxnSpPr>
          <p:nvPr/>
        </p:nvCxnSpPr>
        <p:spPr>
          <a:xfrm>
            <a:off x="10573110" y="2714445"/>
            <a:ext cx="6906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1" name="Google Shape;131;p3"/>
          <p:cNvCxnSpPr/>
          <p:nvPr/>
        </p:nvCxnSpPr>
        <p:spPr>
          <a:xfrm rot="5400000">
            <a:off x="10382321" y="4168430"/>
            <a:ext cx="1032300" cy="706500"/>
          </a:xfrm>
          <a:prstGeom prst="bentConnector3">
            <a:avLst>
              <a:gd fmla="val 100141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" name="Google Shape;132;p3"/>
          <p:cNvCxnSpPr/>
          <p:nvPr/>
        </p:nvCxnSpPr>
        <p:spPr>
          <a:xfrm flipH="1">
            <a:off x="3631721" y="2070339"/>
            <a:ext cx="914400" cy="38818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" name="Google Shape;133;p3"/>
          <p:cNvCxnSpPr/>
          <p:nvPr/>
        </p:nvCxnSpPr>
        <p:spPr>
          <a:xfrm>
            <a:off x="5896155" y="2714443"/>
            <a:ext cx="0" cy="104667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" name="Google Shape;134;p3"/>
          <p:cNvCxnSpPr/>
          <p:nvPr/>
        </p:nvCxnSpPr>
        <p:spPr>
          <a:xfrm>
            <a:off x="7142672" y="2070339"/>
            <a:ext cx="1043796" cy="38818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" name="Google Shape;135;p3"/>
          <p:cNvSpPr txBox="1"/>
          <p:nvPr/>
        </p:nvSpPr>
        <p:spPr>
          <a:xfrm>
            <a:off x="200413" y="5677425"/>
            <a:ext cx="83307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6"/>
                </a:solidFill>
              </a:rPr>
              <a:t>The project manager’s job is to ensure that the software project meets and overcomes these constraints as well as delivering high-quality software </a:t>
            </a:r>
            <a:endParaRPr sz="15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Project Planning perspectives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4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3" name="Google Shape;143;p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4"/>
          <p:cNvSpPr/>
          <p:nvPr/>
        </p:nvSpPr>
        <p:spPr>
          <a:xfrm>
            <a:off x="198409" y="1492370"/>
            <a:ext cx="2751826" cy="1009290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Sponsor’s perspective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4698522" y="1492370"/>
            <a:ext cx="2751826" cy="1009290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Customer’s perspective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9198636" y="1492370"/>
            <a:ext cx="2751826" cy="1009290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Execution Stakeholder’s perspective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198409" y="2803585"/>
            <a:ext cx="1175205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think of the questions to be answered during project planning for each one of these perspectives?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458" y="4074458"/>
            <a:ext cx="7916264" cy="276283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"/>
          <p:cNvSpPr txBox="1"/>
          <p:nvPr/>
        </p:nvSpPr>
        <p:spPr>
          <a:xfrm>
            <a:off x="287458" y="3623688"/>
            <a:ext cx="44743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Sponsor’s perspective</a:t>
            </a:r>
            <a:endParaRPr b="1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287458" y="3623688"/>
            <a:ext cx="2412610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Customer’s perspective</a:t>
            </a:r>
            <a:endParaRPr b="1" i="0" sz="18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458" y="4086775"/>
            <a:ext cx="7916264" cy="266410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"/>
          <p:cNvSpPr/>
          <p:nvPr/>
        </p:nvSpPr>
        <p:spPr>
          <a:xfrm>
            <a:off x="287458" y="3618716"/>
            <a:ext cx="3594429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Execution Stakeholder’s perspective</a:t>
            </a:r>
            <a:endParaRPr b="1" i="0" sz="18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458" y="3988049"/>
            <a:ext cx="8045659" cy="2762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Steps in Project Planning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5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2" name="Google Shape;162;p5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794718" y="1299133"/>
            <a:ext cx="10032521" cy="455040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NINE STEPS INVOLVED IN PROJECT PLANNING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700" y="2108888"/>
            <a:ext cx="11329985" cy="4612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Steps in Project Planning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6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3" name="Google Shape;173;p6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511672" y="1411529"/>
            <a:ext cx="5322498" cy="5306743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Understanding the expected deliverables of the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Expectations of stakeholders in terms of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Deliverables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market forces driving the project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Looking at the high level decisions of Make-Buy-Reuse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Supported by the results of the feasibility study 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the requirements elicited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6450800" y="1414732"/>
            <a:ext cx="5322498" cy="5306743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Planning the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Choice of lifecycle based 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-  Generics on project characteristics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-  Degree of certainty: product, process &amp; resource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Models, standards, guidelines, procedures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Configuration Management, Change management, Quality Plans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Identifying the tools required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3140" y="1411528"/>
            <a:ext cx="5410521" cy="530674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6"/>
          <p:cNvSpPr/>
          <p:nvPr/>
        </p:nvSpPr>
        <p:spPr>
          <a:xfrm>
            <a:off x="511672" y="1411528"/>
            <a:ext cx="5322498" cy="5306743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Organize the project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Organizational Structure in terms of people, team &amp;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responsibilities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Identification of eco-system partners for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Upstream and Downstream partners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Determining deliverables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Buy vs Develop vs Reuse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6458433" y="1411527"/>
            <a:ext cx="5322498" cy="5306743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 Break Down – Leads to WBS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Work Break Down?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Decomposition of the project activities into deliverable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smaller components &amp; is an iterative process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Split project into tasks and activities/ subprojects (Level 1). Break these down further into detailed tasks (Level 2). Now, each task can be meaningfully tracked.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levels are part of the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 Breakdown Structure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(hierarchical structure).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Tasks            Phases              Work packages for product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6"/>
          <p:cNvCxnSpPr/>
          <p:nvPr/>
        </p:nvCxnSpPr>
        <p:spPr>
          <a:xfrm>
            <a:off x="7185804" y="5279366"/>
            <a:ext cx="41406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" name="Google Shape;181;p6"/>
          <p:cNvCxnSpPr/>
          <p:nvPr/>
        </p:nvCxnSpPr>
        <p:spPr>
          <a:xfrm flipH="1">
            <a:off x="7530860" y="5391509"/>
            <a:ext cx="284672" cy="25750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2" name="Google Shape;182;p6"/>
          <p:cNvCxnSpPr/>
          <p:nvPr/>
        </p:nvCxnSpPr>
        <p:spPr>
          <a:xfrm>
            <a:off x="8132952" y="5391509"/>
            <a:ext cx="371495" cy="25750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3" name="Google Shape;183;p6"/>
          <p:cNvSpPr txBox="1"/>
          <p:nvPr/>
        </p:nvSpPr>
        <p:spPr>
          <a:xfrm>
            <a:off x="6636189" y="5702331"/>
            <a:ext cx="17252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milestones for each phase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8548458" y="5702331"/>
            <a:ext cx="1371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Entry &amp; exit criteria for each phase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p6"/>
          <p:cNvCxnSpPr/>
          <p:nvPr/>
        </p:nvCxnSpPr>
        <p:spPr>
          <a:xfrm>
            <a:off x="8504447" y="5279366"/>
            <a:ext cx="43251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6" name="Google Shape;186;p6"/>
          <p:cNvSpPr/>
          <p:nvPr/>
        </p:nvSpPr>
        <p:spPr>
          <a:xfrm>
            <a:off x="513037" y="1411526"/>
            <a:ext cx="5322498" cy="5306743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Estimation of the Tasks/Activities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Estimation based on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6517615" y="1408323"/>
            <a:ext cx="5322498" cy="5306743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Estimation of the Tasks/Activities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CoCoMo –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nstructive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 of CoCoMo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6"/>
          <p:cNvCxnSpPr/>
          <p:nvPr/>
        </p:nvCxnSpPr>
        <p:spPr>
          <a:xfrm flipH="1">
            <a:off x="1751162" y="2441275"/>
            <a:ext cx="483079" cy="3364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9" name="Google Shape;189;p6"/>
          <p:cNvCxnSpPr/>
          <p:nvPr/>
        </p:nvCxnSpPr>
        <p:spPr>
          <a:xfrm>
            <a:off x="3982765" y="2441275"/>
            <a:ext cx="433959" cy="3364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0" name="Google Shape;190;p6"/>
          <p:cNvSpPr txBox="1"/>
          <p:nvPr/>
        </p:nvSpPr>
        <p:spPr>
          <a:xfrm>
            <a:off x="1073282" y="2784255"/>
            <a:ext cx="11904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of code (LoC)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6"/>
          <p:cNvSpPr txBox="1"/>
          <p:nvPr/>
        </p:nvSpPr>
        <p:spPr>
          <a:xfrm>
            <a:off x="3428315" y="3692121"/>
            <a:ext cx="162075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points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(Amount of business functionality in terms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functions, an information system (as a product) provides to a user)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6"/>
          <p:cNvCxnSpPr/>
          <p:nvPr/>
        </p:nvCxnSpPr>
        <p:spPr>
          <a:xfrm flipH="1">
            <a:off x="2496289" y="2441272"/>
            <a:ext cx="539011" cy="125749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3" name="Google Shape;193;p6"/>
          <p:cNvSpPr txBox="1"/>
          <p:nvPr/>
        </p:nvSpPr>
        <p:spPr>
          <a:xfrm>
            <a:off x="1700660" y="3679548"/>
            <a:ext cx="127671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Delphi, Modified Delphi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6"/>
          <p:cNvCxnSpPr/>
          <p:nvPr/>
        </p:nvCxnSpPr>
        <p:spPr>
          <a:xfrm>
            <a:off x="3185204" y="2441269"/>
            <a:ext cx="506050" cy="125749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5" name="Google Shape;195;p6"/>
          <p:cNvSpPr txBox="1"/>
          <p:nvPr/>
        </p:nvSpPr>
        <p:spPr>
          <a:xfrm>
            <a:off x="4199744" y="2777706"/>
            <a:ext cx="1791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Empirical estimation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CoCoMo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6"/>
          <p:cNvSpPr txBox="1"/>
          <p:nvPr/>
        </p:nvSpPr>
        <p:spPr>
          <a:xfrm>
            <a:off x="795967" y="6289523"/>
            <a:ext cx="47784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Estimation can be done top down or bottoms 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6"/>
          <p:cNvCxnSpPr/>
          <p:nvPr/>
        </p:nvCxnSpPr>
        <p:spPr>
          <a:xfrm rot="10800000">
            <a:off x="7815532" y="2208362"/>
            <a:ext cx="43994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8" name="Google Shape;198;p6"/>
          <p:cNvCxnSpPr/>
          <p:nvPr/>
        </p:nvCxnSpPr>
        <p:spPr>
          <a:xfrm>
            <a:off x="10029645" y="2208362"/>
            <a:ext cx="43994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9" name="Google Shape;199;p6"/>
          <p:cNvCxnSpPr/>
          <p:nvPr/>
        </p:nvCxnSpPr>
        <p:spPr>
          <a:xfrm>
            <a:off x="9156060" y="2346385"/>
            <a:ext cx="0" cy="43132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0" name="Google Shape;200;p6"/>
          <p:cNvSpPr txBox="1"/>
          <p:nvPr/>
        </p:nvSpPr>
        <p:spPr>
          <a:xfrm>
            <a:off x="7157926" y="2023696"/>
            <a:ext cx="9055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6"/>
          <p:cNvSpPr txBox="1"/>
          <p:nvPr/>
        </p:nvSpPr>
        <p:spPr>
          <a:xfrm>
            <a:off x="10572802" y="2023696"/>
            <a:ext cx="9661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6"/>
          <p:cNvSpPr txBox="1"/>
          <p:nvPr/>
        </p:nvSpPr>
        <p:spPr>
          <a:xfrm>
            <a:off x="8583283" y="2743707"/>
            <a:ext cx="14420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Intermediate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7815532" y="3608703"/>
            <a:ext cx="29071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Projects based on CoCoMo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6"/>
          <p:cNvCxnSpPr/>
          <p:nvPr/>
        </p:nvCxnSpPr>
        <p:spPr>
          <a:xfrm rot="10800000">
            <a:off x="7755147" y="3793369"/>
            <a:ext cx="19984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5" name="Google Shape;205;p6"/>
          <p:cNvCxnSpPr/>
          <p:nvPr/>
        </p:nvCxnSpPr>
        <p:spPr>
          <a:xfrm>
            <a:off x="10572802" y="3793369"/>
            <a:ext cx="210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6" name="Google Shape;206;p6"/>
          <p:cNvCxnSpPr/>
          <p:nvPr/>
        </p:nvCxnSpPr>
        <p:spPr>
          <a:xfrm>
            <a:off x="9261175" y="3978035"/>
            <a:ext cx="0" cy="43132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7" name="Google Shape;207;p6"/>
          <p:cNvSpPr txBox="1"/>
          <p:nvPr/>
        </p:nvSpPr>
        <p:spPr>
          <a:xfrm>
            <a:off x="6896729" y="3605916"/>
            <a:ext cx="920987" cy="369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Organic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6"/>
          <p:cNvSpPr txBox="1"/>
          <p:nvPr/>
        </p:nvSpPr>
        <p:spPr>
          <a:xfrm>
            <a:off x="10720598" y="3608703"/>
            <a:ext cx="1208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8504447" y="4376239"/>
            <a:ext cx="17163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Semi - detached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6"/>
          <p:cNvSpPr txBox="1"/>
          <p:nvPr/>
        </p:nvSpPr>
        <p:spPr>
          <a:xfrm>
            <a:off x="6757947" y="5194500"/>
            <a:ext cx="50064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KLoC,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2281" y="5703647"/>
            <a:ext cx="4547558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6"/>
          <p:cNvSpPr/>
          <p:nvPr/>
        </p:nvSpPr>
        <p:spPr>
          <a:xfrm>
            <a:off x="519305" y="1414731"/>
            <a:ext cx="5322498" cy="5306743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Scheduling &amp; allocating resources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Calendarization of work activities: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Bring concerned individuals to participate in forming the schedule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Identification and allocation of resources according to WBS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Validation of upstream and downstream dependencies for tasks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Organizing tasks concurrently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Usage of tools such as Gantt chart for visualization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6496751" y="1402763"/>
            <a:ext cx="5322498" cy="5306743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Scheduling &amp; allocating resources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Identification of risks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Minimize task dependencies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Account for working conditions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Usage of Microsoft Project for scheduling: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5">
            <a:alphaModFix/>
          </a:blip>
          <a:srcRect b="0" l="1420" r="0" t="5161"/>
          <a:stretch/>
        </p:blipFill>
        <p:spPr>
          <a:xfrm>
            <a:off x="1718907" y="4559943"/>
            <a:ext cx="3068436" cy="2095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6"/>
          <p:cNvPicPr preferRelativeResize="0"/>
          <p:nvPr/>
        </p:nvPicPr>
        <p:blipFill rotWithShape="1">
          <a:blip r:embed="rId6">
            <a:alphaModFix/>
          </a:blip>
          <a:srcRect b="3223" l="658" r="941" t="613"/>
          <a:stretch/>
        </p:blipFill>
        <p:spPr>
          <a:xfrm>
            <a:off x="6626705" y="4305564"/>
            <a:ext cx="5058709" cy="225602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6"/>
          <p:cNvSpPr/>
          <p:nvPr/>
        </p:nvSpPr>
        <p:spPr>
          <a:xfrm>
            <a:off x="519305" y="1414731"/>
            <a:ext cx="5322498" cy="5306743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Identifying and managing risks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‘Risk’?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Risk is any unexpected event that might affect the people, processes, technology and resources involved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Risk Management can be for Products, Projects, Organizations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6"/>
          <p:cNvSpPr/>
          <p:nvPr/>
        </p:nvSpPr>
        <p:spPr>
          <a:xfrm>
            <a:off x="6475511" y="1413883"/>
            <a:ext cx="5322498" cy="5306743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Risk management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89339" y="2310441"/>
            <a:ext cx="3785524" cy="362235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6"/>
          <p:cNvSpPr/>
          <p:nvPr/>
        </p:nvSpPr>
        <p:spPr>
          <a:xfrm>
            <a:off x="6489118" y="1407474"/>
            <a:ext cx="5322498" cy="5306743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Plans for tracking Project Plan &amp; Delivery plan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 for management of Project Plan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Procedures for release of product to customer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Staff and people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Performance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Compensation and benefits management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6"/>
          <p:cNvSpPr/>
          <p:nvPr/>
        </p:nvSpPr>
        <p:spPr>
          <a:xfrm>
            <a:off x="519305" y="1408321"/>
            <a:ext cx="5322498" cy="5306743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Developing a quality management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 for progress tracking of the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Communication plans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Quality Assurance plans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 completion criteria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Early verification or customer validation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Outcome &amp; Roles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7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28" name="Google Shape;228;p7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7"/>
          <p:cNvSpPr/>
          <p:nvPr/>
        </p:nvSpPr>
        <p:spPr>
          <a:xfrm>
            <a:off x="345057" y="1985261"/>
            <a:ext cx="2070340" cy="1086928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plan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7"/>
          <p:cNvSpPr txBox="1"/>
          <p:nvPr/>
        </p:nvSpPr>
        <p:spPr>
          <a:xfrm>
            <a:off x="232913" y="1423358"/>
            <a:ext cx="3976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OUTCOMES OF PROJECT PLANNING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7"/>
          <p:cNvSpPr/>
          <p:nvPr/>
        </p:nvSpPr>
        <p:spPr>
          <a:xfrm>
            <a:off x="345057" y="3264256"/>
            <a:ext cx="2070340" cy="1086928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Resource Management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7"/>
          <p:cNvSpPr/>
          <p:nvPr/>
        </p:nvSpPr>
        <p:spPr>
          <a:xfrm>
            <a:off x="4454106" y="3283199"/>
            <a:ext cx="2070340" cy="1086928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Plans for communication, metrics etc.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7"/>
          <p:cNvSpPr/>
          <p:nvPr/>
        </p:nvSpPr>
        <p:spPr>
          <a:xfrm>
            <a:off x="8410756" y="3259916"/>
            <a:ext cx="2070340" cy="1086928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Risk management plan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7"/>
          <p:cNvSpPr/>
          <p:nvPr/>
        </p:nvSpPr>
        <p:spPr>
          <a:xfrm>
            <a:off x="8410756" y="1983571"/>
            <a:ext cx="2070340" cy="1086928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7"/>
          <p:cNvSpPr/>
          <p:nvPr/>
        </p:nvSpPr>
        <p:spPr>
          <a:xfrm>
            <a:off x="4454106" y="1985261"/>
            <a:ext cx="2070340" cy="1086928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 Break Down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7"/>
          <p:cNvSpPr txBox="1"/>
          <p:nvPr/>
        </p:nvSpPr>
        <p:spPr>
          <a:xfrm>
            <a:off x="345057" y="4779034"/>
            <a:ext cx="245908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fccdefe03_2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5" name="Google Shape;245;g27fccdefe03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7fccdefe03_2_0"/>
          <p:cNvSpPr/>
          <p:nvPr/>
        </p:nvSpPr>
        <p:spPr>
          <a:xfrm>
            <a:off x="83128" y="646683"/>
            <a:ext cx="68697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Contents of a Project Plan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 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 Deliverables of the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 Process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 Organization of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 Standards, guidelines, procedures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 Management activities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 Risks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 Staffing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 Methods and techniques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 Quality criteria/assurance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 Work packages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 Resources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 Budget and schedule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 Change control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 Delivery means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g27fccdefe03_2_0"/>
          <p:cNvCxnSpPr/>
          <p:nvPr/>
        </p:nvCxnSpPr>
        <p:spPr>
          <a:xfrm>
            <a:off x="83128" y="1230786"/>
            <a:ext cx="73569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Gantt Charts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3" name="Google Shape;253;p8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54" name="Google Shape;254;p8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6" name="Google Shape;2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8"/>
          <p:cNvSpPr txBox="1"/>
          <p:nvPr/>
        </p:nvSpPr>
        <p:spPr>
          <a:xfrm>
            <a:off x="332100" y="1360175"/>
            <a:ext cx="100023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Gantt chart is a chart in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series of lines </a:t>
            </a: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</a:rPr>
              <a:t>shows the amount of work done or the work to be done in certain periods of time in relation to the amount planned for those periods. 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8"/>
          <p:cNvPicPr preferRelativeResize="0"/>
          <p:nvPr/>
        </p:nvPicPr>
        <p:blipFill rotWithShape="1">
          <a:blip r:embed="rId5">
            <a:alphaModFix/>
          </a:blip>
          <a:srcRect b="5789" l="0" r="0" t="-5790"/>
          <a:stretch/>
        </p:blipFill>
        <p:spPr>
          <a:xfrm>
            <a:off x="347963" y="2664725"/>
            <a:ext cx="11496076" cy="280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8"/>
          <p:cNvSpPr txBox="1"/>
          <p:nvPr/>
        </p:nvSpPr>
        <p:spPr>
          <a:xfrm>
            <a:off x="347975" y="5642425"/>
            <a:ext cx="111099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colors on the bars indicate who is assigned to each task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2020-06-17T06:02:30Z</dcterms:created>
  <dc:creator>Dell</dc:creator>
</cp:coreProperties>
</file>