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0RAolZQuRQpNYyEb8wJzlI4g8D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I HARSHITH NARRA 2022 Batch,PES Universit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8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08T20:32:38.187" idx="1">
    <p:pos x="6000" y="0"/>
    <p:text>Ma'am this whole slide is newly created</p:text>
    <p:extLst>
      <p:ext uri="{C676402C-5697-4E1C-873F-D02D1690AC5C}">
        <p15:threadingInfo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TXuIiow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fbc9b011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g27fbc9b01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164f6a1d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f164f6a1d2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Physical component</a:t>
            </a:r>
            <a:r>
              <a:rPr lang="en-US" baseline="0" dirty="0" smtClean="0"/>
              <a:t> needed to complete overall project</a:t>
            </a:r>
            <a:endParaRPr/>
          </a:p>
        </p:txBody>
      </p:sp>
      <p:sp>
        <p:nvSpPr>
          <p:cNvPr id="244" name="Google Shape;244;g2f164f6a1d2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164f6a1d2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f164f6a1d2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f164f6a1d2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164f6a1d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164f6a1d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f164f6a1d2_0_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164f6a1d2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164f6a1d2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2f164f6a1d2_0_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fbc9b011f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27fbc9b011f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g27fbc9b011f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fbc9b011f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27fbc9b011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164f6a1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164f6a1d2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f164f6a1d2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164f6a1d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164f6a1d2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2f164f6a1d2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197a2f30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197a2f30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164f6a1d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164f6a1d2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f164f6a1d2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164f6a1d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164f6a1d2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f164f6a1d2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97a2f30d_0_6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90" name="Google Shape;90;g2f197a2f30d_0_6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91" name="Google Shape;91;g2f197a2f30d_0_6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197a2f30d_0_6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4" name="Google Shape;94;g2f197a2f30d_0_6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97a2f30d_0_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2f197a2f30d_0_7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g2f197a2f30d_0_7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197a2f30d_0_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2f197a2f30d_0_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2" name="Google Shape;102;g2f197a2f30d_0_7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3" name="Google Shape;103;g2f197a2f30d_0_7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197a2f30d_0_8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g2f197a2f30d_0_8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197a2f30d_0_8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9" name="Google Shape;109;g2f197a2f30d_0_8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10" name="Google Shape;110;g2f197a2f30d_0_8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197a2f30d_0_8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13" name="Google Shape;113;g2f197a2f30d_0_8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197a2f30d_0_9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2f197a2f30d_0_9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17" name="Google Shape;117;g2f197a2f30d_0_9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8" name="Google Shape;118;g2f197a2f30d_0_9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g2f197a2f30d_0_9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197a2f30d_0_97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22" name="Google Shape;122;g2f197a2f30d_0_9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197a2f30d_0_100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5" name="Google Shape;125;g2f197a2f30d_0_100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g2f197a2f30d_0_1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197a2f30d_0_10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197a2f30d_0_10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2f197a2f30d_0_10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g2f197a2f30d_0_10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33" name="Google Shape;133;g2f197a2f30d_0_10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134" name="Google Shape;134;g2f197a2f30d_0_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197a2f30d_0_6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g2f197a2f30d_0_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g2f197a2f30d_0_6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fbc9b011f_0_0"/>
          <p:cNvSpPr/>
          <p:nvPr/>
        </p:nvSpPr>
        <p:spPr>
          <a:xfrm>
            <a:off x="4781916" y="2195624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sz="36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27fbc9b011f_0_0"/>
          <p:cNvSpPr/>
          <p:nvPr/>
        </p:nvSpPr>
        <p:spPr>
          <a:xfrm>
            <a:off x="4781916" y="48131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g27fbc9b011f_0_0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142" name="Google Shape;142;g27fbc9b011f_0_0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27fbc9b011f_0_0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44" name="Google Shape;144;g27fbc9b011f_0_0"/>
          <p:cNvCxnSpPr/>
          <p:nvPr/>
        </p:nvCxnSpPr>
        <p:spPr>
          <a:xfrm>
            <a:off x="4781916" y="4685762"/>
            <a:ext cx="45813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5" name="Google Shape;145;g27fbc9b011f_0_0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146" name="Google Shape;146;g27fbc9b011f_0_0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g27fbc9b011f_0_0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g27fbc9b011f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</a:t>
            </a:fld>
            <a:endParaRPr/>
          </a:p>
        </p:txBody>
      </p:sp>
      <p:sp>
        <p:nvSpPr>
          <p:cNvPr id="149" name="Google Shape;149;g27fbc9b011f_0_0"/>
          <p:cNvSpPr txBox="1"/>
          <p:nvPr/>
        </p:nvSpPr>
        <p:spPr>
          <a:xfrm>
            <a:off x="4781916" y="2782579"/>
            <a:ext cx="7410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Management, Architecture &amp; Design </a:t>
            </a:r>
            <a:endParaRPr sz="3600" b="1" i="0" u="none" strike="noStrike" cap="non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7fbc9b011f_0_0"/>
          <p:cNvSpPr txBox="1"/>
          <p:nvPr/>
        </p:nvSpPr>
        <p:spPr>
          <a:xfrm>
            <a:off x="1559075" y="6260050"/>
            <a:ext cx="9552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Acknowledgement: Dr. Phalachandra HL, Prof. Anand MS, authors of the prescribed textbooks and materials sourced online.</a:t>
            </a:r>
            <a:endParaRPr sz="1400" b="0" i="0" u="none" strike="noStrike" cap="none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27fbc9b011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27fbc9b011f_0_0"/>
          <p:cNvSpPr txBox="1"/>
          <p:nvPr/>
        </p:nvSpPr>
        <p:spPr>
          <a:xfrm>
            <a:off x="4840300" y="3982900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164f6a1d2_0_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10</a:t>
            </a:fld>
            <a:endParaRPr/>
          </a:p>
        </p:txBody>
      </p:sp>
      <p:sp>
        <p:nvSpPr>
          <p:cNvPr id="247" name="Google Shape;247;g2f164f6a1d2_0_73"/>
          <p:cNvSpPr/>
          <p:nvPr/>
        </p:nvSpPr>
        <p:spPr>
          <a:xfrm>
            <a:off x="83125" y="646675"/>
            <a:ext cx="76347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Deliverable based WBS</a:t>
            </a:r>
            <a:endParaRPr sz="36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g2f164f6a1d2_0_73"/>
          <p:cNvCxnSpPr/>
          <p:nvPr/>
        </p:nvCxnSpPr>
        <p:spPr>
          <a:xfrm>
            <a:off x="83128" y="1230786"/>
            <a:ext cx="7675500" cy="1500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49" name="Google Shape;249;g2f164f6a1d2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f164f6a1d2_0_73"/>
          <p:cNvSpPr txBox="1"/>
          <p:nvPr/>
        </p:nvSpPr>
        <p:spPr>
          <a:xfrm>
            <a:off x="155150" y="1375075"/>
            <a:ext cx="10016100" cy="2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Breaks down the project into major deliverables and work packages.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Starts with major control accounts representing project scope.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Divides these into specific deliverables and work packages.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g2f164f6a1d2_0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375" y="3075425"/>
            <a:ext cx="11693076" cy="35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164f6a1d2_0_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58" name="Google Shape;258;g2f164f6a1d2_0_84"/>
          <p:cNvSpPr/>
          <p:nvPr/>
        </p:nvSpPr>
        <p:spPr>
          <a:xfrm>
            <a:off x="83125" y="646675"/>
            <a:ext cx="76347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Phase based WBS</a:t>
            </a:r>
            <a:endParaRPr sz="36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g2f164f6a1d2_0_84"/>
          <p:cNvCxnSpPr/>
          <p:nvPr/>
        </p:nvCxnSpPr>
        <p:spPr>
          <a:xfrm>
            <a:off x="83128" y="1230786"/>
            <a:ext cx="7675500" cy="1500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60" name="Google Shape;260;g2f164f6a1d2_0_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f164f6a1d2_0_84"/>
          <p:cNvSpPr txBox="1"/>
          <p:nvPr/>
        </p:nvSpPr>
        <p:spPr>
          <a:xfrm>
            <a:off x="155150" y="1375075"/>
            <a:ext cx="10151400" cy="19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Organizes the project according to phases and stages.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the final deliverable at the top.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Breaks down into five key phases: initiation, planning, execution, control, and closeout.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phase is further divided into deliverables and work packages.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g2f164f6a1d2_0_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250" y="3524875"/>
            <a:ext cx="11598200" cy="32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164f6a1d2_0_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12</a:t>
            </a:fld>
            <a:endParaRPr/>
          </a:p>
        </p:txBody>
      </p:sp>
      <p:sp>
        <p:nvSpPr>
          <p:cNvPr id="269" name="Google Shape;269;g2f164f6a1d2_0_96"/>
          <p:cNvSpPr/>
          <p:nvPr/>
        </p:nvSpPr>
        <p:spPr>
          <a:xfrm>
            <a:off x="83125" y="646675"/>
            <a:ext cx="76347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Elements of WBS</a:t>
            </a:r>
            <a:endParaRPr sz="36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" name="Google Shape;270;g2f164f6a1d2_0_96"/>
          <p:cNvCxnSpPr/>
          <p:nvPr/>
        </p:nvCxnSpPr>
        <p:spPr>
          <a:xfrm>
            <a:off x="83128" y="1230786"/>
            <a:ext cx="7675500" cy="1500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71" name="Google Shape;271;g2f164f6a1d2_0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2f164f6a1d2_0_96"/>
          <p:cNvSpPr txBox="1"/>
          <p:nvPr/>
        </p:nvSpPr>
        <p:spPr>
          <a:xfrm>
            <a:off x="344900" y="1581225"/>
            <a:ext cx="11195100" cy="4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WBS Dictionary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Defines WBS elements and terminology.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WBS Levels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Hierarchical levels showing deliverables, control accounts, and work packages.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Control Accounts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Groups work packages and measures their status.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Project Deliverables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Outcomes of tasks and work packages.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Work Packages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Lowest level of WBS; group of related tasks.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Tasks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Components of work packages; includes requirements, status, and duration.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164f6a1d2_0_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13</a:t>
            </a:fld>
            <a:endParaRPr/>
          </a:p>
        </p:txBody>
      </p:sp>
      <p:sp>
        <p:nvSpPr>
          <p:cNvPr id="279" name="Google Shape;279;g2f164f6a1d2_0_106"/>
          <p:cNvSpPr/>
          <p:nvPr/>
        </p:nvSpPr>
        <p:spPr>
          <a:xfrm>
            <a:off x="83125" y="646675"/>
            <a:ext cx="76347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Steps to create a WBS</a:t>
            </a:r>
            <a:endParaRPr sz="36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g2f164f6a1d2_0_106"/>
          <p:cNvCxnSpPr/>
          <p:nvPr/>
        </p:nvCxnSpPr>
        <p:spPr>
          <a:xfrm>
            <a:off x="83128" y="1230786"/>
            <a:ext cx="7675500" cy="1500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81" name="Google Shape;281;g2f164f6a1d2_0_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f164f6a1d2_0_106"/>
          <p:cNvSpPr txBox="1"/>
          <p:nvPr/>
        </p:nvSpPr>
        <p:spPr>
          <a:xfrm>
            <a:off x="263575" y="1489675"/>
            <a:ext cx="11181600" cy="49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Project Scope, Goals, and Objectives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Project Phases &amp; Control Accounts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Project Deliverables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WBS Levels: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Hierarchical levels from final deliverable to tasks and work packages.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Work Packages: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deliverables into tasks and subtasks.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tasks into work packages.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 Task Owners: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tasks to team members.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10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necessary tools, resources, and authority.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fbc9b011f_0_1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14</a:t>
            </a:fld>
            <a:endParaRPr/>
          </a:p>
        </p:txBody>
      </p:sp>
      <p:cxnSp>
        <p:nvCxnSpPr>
          <p:cNvPr id="289" name="Google Shape;289;g27fbc9b011f_0_179"/>
          <p:cNvCxnSpPr/>
          <p:nvPr/>
        </p:nvCxnSpPr>
        <p:spPr>
          <a:xfrm>
            <a:off x="5524368" y="3496908"/>
            <a:ext cx="45813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90" name="Google Shape;290;g27fbc9b011f_0_179"/>
          <p:cNvGrpSpPr/>
          <p:nvPr/>
        </p:nvGrpSpPr>
        <p:grpSpPr>
          <a:xfrm>
            <a:off x="280309" y="349466"/>
            <a:ext cx="11551715" cy="6218269"/>
            <a:chOff x="313939" y="349466"/>
            <a:chExt cx="11518312" cy="6218269"/>
          </a:xfrm>
        </p:grpSpPr>
        <p:sp>
          <p:nvSpPr>
            <p:cNvPr id="291" name="Google Shape;291;g27fbc9b011f_0_179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27fbc9b011f_0_179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27fbc9b011f_0_179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g27fbc9b011f_0_179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g27fbc9b011f_0_179"/>
          <p:cNvSpPr/>
          <p:nvPr/>
        </p:nvSpPr>
        <p:spPr>
          <a:xfrm>
            <a:off x="5448168" y="2811518"/>
            <a:ext cx="46038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7fbc9b011f_0_179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g27fbc9b011f_0_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">
            <a:off x="1961622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7fbc9b011f_0_179"/>
          <p:cNvSpPr/>
          <p:nvPr/>
        </p:nvSpPr>
        <p:spPr>
          <a:xfrm>
            <a:off x="4781916" y="48131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27fbc9b011f_0_179"/>
          <p:cNvSpPr txBox="1"/>
          <p:nvPr/>
        </p:nvSpPr>
        <p:spPr>
          <a:xfrm>
            <a:off x="4840300" y="3982900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fbc9b011f_0_92"/>
          <p:cNvSpPr/>
          <p:nvPr/>
        </p:nvSpPr>
        <p:spPr>
          <a:xfrm>
            <a:off x="601680" y="5887440"/>
            <a:ext cx="56211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7fbc9b011f_0_92"/>
          <p:cNvSpPr/>
          <p:nvPr/>
        </p:nvSpPr>
        <p:spPr>
          <a:xfrm rot="5400000">
            <a:off x="766560" y="6144720"/>
            <a:ext cx="43800" cy="7986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27fbc9b011f_0_92"/>
          <p:cNvSpPr/>
          <p:nvPr/>
        </p:nvSpPr>
        <p:spPr>
          <a:xfrm rot="10800000">
            <a:off x="389340" y="5491380"/>
            <a:ext cx="32700" cy="10653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7fbc9b011f_0_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</a:t>
            </a:fld>
            <a:endParaRPr/>
          </a:p>
        </p:txBody>
      </p:sp>
      <p:sp>
        <p:nvSpPr>
          <p:cNvPr id="161" name="Google Shape;161;g27fbc9b011f_0_92"/>
          <p:cNvSpPr/>
          <p:nvPr/>
        </p:nvSpPr>
        <p:spPr>
          <a:xfrm>
            <a:off x="2655835" y="1160315"/>
            <a:ext cx="5620800" cy="1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7fbc9b011f_0_92"/>
          <p:cNvSpPr/>
          <p:nvPr/>
        </p:nvSpPr>
        <p:spPr>
          <a:xfrm>
            <a:off x="2655825" y="1762600"/>
            <a:ext cx="7997700" cy="11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-"/>
            </a:pPr>
            <a:r>
              <a:rPr lang="en-US" sz="27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Project Organisation</a:t>
            </a:r>
            <a:endParaRPr sz="27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○"/>
            </a:pPr>
            <a:r>
              <a:rPr lang="en-US" sz="27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Organisational Structure</a:t>
            </a:r>
            <a:endParaRPr sz="27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■"/>
            </a:pPr>
            <a:r>
              <a:rPr lang="en-US" sz="27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Types of Organisational Structure</a:t>
            </a:r>
            <a:endParaRPr sz="27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○"/>
            </a:pPr>
            <a:r>
              <a:rPr lang="en-US" sz="27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Features of an Organisational Structure</a:t>
            </a:r>
            <a:endParaRPr sz="27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-"/>
            </a:pPr>
            <a:r>
              <a:rPr lang="en-US" sz="27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WBS : Work Breakdown Structure</a:t>
            </a:r>
            <a:endParaRPr sz="27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○"/>
            </a:pPr>
            <a:r>
              <a:rPr lang="en-US" sz="27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Types of WBS : Deliverable and Phase based</a:t>
            </a:r>
            <a:endParaRPr sz="27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○"/>
            </a:pPr>
            <a:r>
              <a:rPr lang="en-US" sz="27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Elements of WBS</a:t>
            </a:r>
            <a:endParaRPr sz="27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Char char="○"/>
            </a:pPr>
            <a:r>
              <a:rPr lang="en-US" sz="27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Steps to create a WBS</a:t>
            </a:r>
            <a:endParaRPr sz="27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g27fbc9b011f_0_92"/>
          <p:cNvCxnSpPr/>
          <p:nvPr/>
        </p:nvCxnSpPr>
        <p:spPr>
          <a:xfrm rot="10800000" flipH="1">
            <a:off x="2483035" y="1752995"/>
            <a:ext cx="5794200" cy="9600"/>
          </a:xfrm>
          <a:prstGeom prst="straightConnector1">
            <a:avLst/>
          </a:prstGeom>
          <a:noFill/>
          <a:ln w="38150" cap="flat" cmpd="sng">
            <a:solidFill>
              <a:srgbClr val="DFA267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64" name="Google Shape;164;g27fbc9b011f_0_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7fbc9b011f_0_92"/>
          <p:cNvSpPr txBox="1"/>
          <p:nvPr/>
        </p:nvSpPr>
        <p:spPr>
          <a:xfrm>
            <a:off x="234925" y="259075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Project Organisation and WBS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Project Organisation</a:t>
            </a:r>
            <a:endParaRPr sz="28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3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2" name="Google Shape;172;p3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pic>
        <p:nvPicPr>
          <p:cNvPr id="174" name="Google Shape;17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"/>
          <p:cNvSpPr txBox="1"/>
          <p:nvPr/>
        </p:nvSpPr>
        <p:spPr>
          <a:xfrm>
            <a:off x="412675" y="1706525"/>
            <a:ext cx="10490400" cy="24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organization involves systematically arranging roles, responsibilities, tasks, and timelines to ensure a clear and efficient project workflow.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well-organized project improves efficiency, reduces confusion, and ensures that all team members are aligned with project goals.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/>
          <p:nvPr/>
        </p:nvSpPr>
        <p:spPr>
          <a:xfrm>
            <a:off x="83128" y="646683"/>
            <a:ext cx="6869763" cy="45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Organisational Structure</a:t>
            </a:r>
            <a:endParaRPr sz="28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4"/>
          <p:cNvCxnSpPr/>
          <p:nvPr/>
        </p:nvCxnSpPr>
        <p:spPr>
          <a:xfrm>
            <a:off x="83128" y="1230786"/>
            <a:ext cx="7356752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2" name="Google Shape;182;p4"/>
          <p:cNvSpPr/>
          <p:nvPr/>
        </p:nvSpPr>
        <p:spPr>
          <a:xfrm>
            <a:off x="439387" y="252360"/>
            <a:ext cx="7000493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pic>
        <p:nvPicPr>
          <p:cNvPr id="184" name="Google Shape;18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"/>
          <p:cNvSpPr txBox="1"/>
          <p:nvPr/>
        </p:nvSpPr>
        <p:spPr>
          <a:xfrm>
            <a:off x="439375" y="1462575"/>
            <a:ext cx="6573900" cy="26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Workspace: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top-level view representing your entire organization, giving an overview of everything.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Separate areas within the Workspace for different departments, teams, or projects, each with its own settings and permissions.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Folders: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extra layer within Spaces to group related Lists and Tasks, useful for organizing complex workflows.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Containers for work items, holding tasks that contribute to a specific goal, either within a Space or organized in Folders.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Tasks: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Actionable items within Lists that need to be completed, assigned to team members, and managed with deadlines and priorities.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5675" y="2424474"/>
            <a:ext cx="4873924" cy="2741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164f6a1d2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</a:t>
            </a:fld>
            <a:endParaRPr/>
          </a:p>
        </p:txBody>
      </p:sp>
      <p:sp>
        <p:nvSpPr>
          <p:cNvPr id="193" name="Google Shape;193;g2f164f6a1d2_0_6"/>
          <p:cNvSpPr/>
          <p:nvPr/>
        </p:nvSpPr>
        <p:spPr>
          <a:xfrm>
            <a:off x="83128" y="646683"/>
            <a:ext cx="68697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Types of Organisational Structure</a:t>
            </a:r>
            <a:endParaRPr sz="28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g2f164f6a1d2_0_6"/>
          <p:cNvCxnSpPr/>
          <p:nvPr/>
        </p:nvCxnSpPr>
        <p:spPr>
          <a:xfrm>
            <a:off x="83128" y="1230786"/>
            <a:ext cx="7356900" cy="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195" name="Google Shape;195;g2f164f6a1d2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g2f164f6a1d2_0_6"/>
          <p:cNvGrpSpPr/>
          <p:nvPr/>
        </p:nvGrpSpPr>
        <p:grpSpPr>
          <a:xfrm>
            <a:off x="83131" y="1591450"/>
            <a:ext cx="3432441" cy="4764900"/>
            <a:chOff x="464125" y="1591450"/>
            <a:chExt cx="3202800" cy="4764900"/>
          </a:xfrm>
        </p:grpSpPr>
        <p:sp>
          <p:nvSpPr>
            <p:cNvPr id="197" name="Google Shape;197;g2f164f6a1d2_0_6"/>
            <p:cNvSpPr/>
            <p:nvPr/>
          </p:nvSpPr>
          <p:spPr>
            <a:xfrm>
              <a:off x="464125" y="1591450"/>
              <a:ext cx="3202800" cy="4764900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rgbClr val="E1EF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1.Functional Structure</a:t>
              </a:r>
              <a:endPara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0" indent="-215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g2f164f6a1d2_0_6"/>
            <p:cNvSpPr txBox="1"/>
            <p:nvPr/>
          </p:nvSpPr>
          <p:spPr>
            <a:xfrm>
              <a:off x="698800" y="2103300"/>
              <a:ext cx="2743200" cy="379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en-US" sz="1500">
                  <a:solidFill>
                    <a:schemeClr val="dk1"/>
                  </a:solidFill>
                </a:rPr>
                <a:t>Projects managed within departments (e.g marketing, finance).</a:t>
              </a:r>
              <a:endParaRPr sz="15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en-US" sz="1500">
                  <a:solidFill>
                    <a:schemeClr val="dk1"/>
                  </a:solidFill>
                </a:rPr>
                <a:t>Department heads lead, with decision-making aligned to departmental goals.</a:t>
              </a:r>
              <a:endParaRPr sz="15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en-US" sz="1500" b="1">
                  <a:solidFill>
                    <a:schemeClr val="dk1"/>
                  </a:solidFill>
                </a:rPr>
                <a:t>Pros</a:t>
              </a:r>
              <a:r>
                <a:rPr lang="en-US" sz="1500">
                  <a:solidFill>
                    <a:schemeClr val="dk1"/>
                  </a:solidFill>
                </a:rPr>
                <a:t>: Leverages specialized expertise.</a:t>
              </a:r>
              <a:endParaRPr sz="15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en-US" sz="1500" b="1">
                  <a:solidFill>
                    <a:schemeClr val="dk1"/>
                  </a:solidFill>
                </a:rPr>
                <a:t>Cons</a:t>
              </a:r>
              <a:r>
                <a:rPr lang="en-US" sz="1500">
                  <a:solidFill>
                    <a:schemeClr val="dk1"/>
                  </a:solidFill>
                </a:rPr>
                <a:t>: Can lead to siloed operations and slow decision-making.</a:t>
              </a:r>
              <a:endParaRPr sz="15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g2f164f6a1d2_0_6"/>
          <p:cNvGrpSpPr/>
          <p:nvPr/>
        </p:nvGrpSpPr>
        <p:grpSpPr>
          <a:xfrm>
            <a:off x="4117062" y="1608325"/>
            <a:ext cx="3432441" cy="4764900"/>
            <a:chOff x="4137506" y="1608325"/>
            <a:chExt cx="3202800" cy="4764900"/>
          </a:xfrm>
        </p:grpSpPr>
        <p:sp>
          <p:nvSpPr>
            <p:cNvPr id="200" name="Google Shape;200;g2f164f6a1d2_0_6"/>
            <p:cNvSpPr/>
            <p:nvPr/>
          </p:nvSpPr>
          <p:spPr>
            <a:xfrm>
              <a:off x="4137506" y="1608325"/>
              <a:ext cx="3202800" cy="4764900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rgbClr val="E1EF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2. Projectized Structure</a:t>
              </a:r>
              <a:endPara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0" indent="-215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g2f164f6a1d2_0_6"/>
            <p:cNvSpPr txBox="1"/>
            <p:nvPr/>
          </p:nvSpPr>
          <p:spPr>
            <a:xfrm>
              <a:off x="4394877" y="2076400"/>
              <a:ext cx="2743200" cy="379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492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Char char="●"/>
              </a:pPr>
              <a:r>
                <a:rPr lang="en-US" sz="1500">
                  <a:solidFill>
                    <a:schemeClr val="dk1"/>
                  </a:solidFill>
                </a:rPr>
                <a:t>Teams formed solely for the project, reporting to a project manager.</a:t>
              </a:r>
              <a:endParaRPr sz="15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457200" lvl="0" indent="-3492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Char char="●"/>
              </a:pPr>
              <a:r>
                <a:rPr lang="en-US" sz="1500">
                  <a:solidFill>
                    <a:schemeClr val="dk1"/>
                  </a:solidFill>
                </a:rPr>
                <a:t>Project manager has full authority over resources and decisions.</a:t>
              </a:r>
              <a:endParaRPr sz="15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457200" lvl="0" indent="-3492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Char char="●"/>
              </a:pPr>
              <a:r>
                <a:rPr lang="en-US" sz="1500" b="1">
                  <a:solidFill>
                    <a:schemeClr val="dk1"/>
                  </a:solidFill>
                </a:rPr>
                <a:t>Pros</a:t>
              </a:r>
              <a:r>
                <a:rPr lang="en-US" sz="1500">
                  <a:solidFill>
                    <a:schemeClr val="dk1"/>
                  </a:solidFill>
                </a:rPr>
                <a:t>: Focused effort, clear leadership.</a:t>
              </a:r>
              <a:endParaRPr sz="15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457200" lvl="0" indent="-3492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Char char="●"/>
              </a:pPr>
              <a:r>
                <a:rPr lang="en-US" sz="1500" b="1">
                  <a:solidFill>
                    <a:schemeClr val="dk1"/>
                  </a:solidFill>
                </a:rPr>
                <a:t>Cons</a:t>
              </a:r>
              <a:r>
                <a:rPr lang="en-US" sz="1500">
                  <a:solidFill>
                    <a:schemeClr val="dk1"/>
                  </a:solidFill>
                </a:rPr>
                <a:t>: Resource allocation challenges when handling multiple projects.</a:t>
              </a:r>
              <a:endParaRPr sz="15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g2f164f6a1d2_0_6"/>
          <p:cNvGrpSpPr/>
          <p:nvPr/>
        </p:nvGrpSpPr>
        <p:grpSpPr>
          <a:xfrm>
            <a:off x="8150976" y="1591450"/>
            <a:ext cx="3432441" cy="4764900"/>
            <a:chOff x="8151000" y="1591450"/>
            <a:chExt cx="3202800" cy="4764900"/>
          </a:xfrm>
        </p:grpSpPr>
        <p:sp>
          <p:nvSpPr>
            <p:cNvPr id="203" name="Google Shape;203;g2f164f6a1d2_0_6"/>
            <p:cNvSpPr/>
            <p:nvPr/>
          </p:nvSpPr>
          <p:spPr>
            <a:xfrm>
              <a:off x="8151000" y="1591450"/>
              <a:ext cx="3202800" cy="4764900"/>
            </a:xfrm>
            <a:prstGeom prst="rect">
              <a:avLst/>
            </a:prstGeom>
            <a:solidFill>
              <a:srgbClr val="E1EFD8"/>
            </a:solidFill>
            <a:ln w="12700" cap="flat" cmpd="sng">
              <a:solidFill>
                <a:srgbClr val="E1EF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2159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>
                  <a:latin typeface="Calibri"/>
                  <a:ea typeface="Calibri"/>
                  <a:cs typeface="Calibri"/>
                  <a:sym typeface="Calibri"/>
                </a:rPr>
                <a:t>3. Matrix Structure</a:t>
              </a:r>
              <a:endPara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g2f164f6a1d2_0_6"/>
            <p:cNvSpPr txBox="1"/>
            <p:nvPr/>
          </p:nvSpPr>
          <p:spPr>
            <a:xfrm>
              <a:off x="8380800" y="2101375"/>
              <a:ext cx="2743200" cy="379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en-US" sz="1500">
                  <a:solidFill>
                    <a:schemeClr val="dk1"/>
                  </a:solidFill>
                </a:rPr>
                <a:t>Dual reporting: Employees report to both functional managers and project managers.</a:t>
              </a:r>
              <a:endParaRPr sz="15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en-US" sz="1500">
                  <a:solidFill>
                    <a:schemeClr val="dk1"/>
                  </a:solidFill>
                </a:rPr>
                <a:t>Shared authority between project and functional managers.</a:t>
              </a:r>
              <a:endParaRPr sz="15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en-US" sz="1500" b="1">
                  <a:solidFill>
                    <a:schemeClr val="dk1"/>
                  </a:solidFill>
                </a:rPr>
                <a:t>Pros</a:t>
              </a:r>
              <a:r>
                <a:rPr lang="en-US" sz="1500">
                  <a:solidFill>
                    <a:schemeClr val="dk1"/>
                  </a:solidFill>
                </a:rPr>
                <a:t>: Flexibility, dynamic collaboration.</a:t>
              </a:r>
              <a:endParaRPr sz="1500">
                <a:solidFill>
                  <a:schemeClr val="dk1"/>
                </a:solidFill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r>
                <a:rPr lang="en-US" sz="1500" b="1">
                  <a:solidFill>
                    <a:schemeClr val="dk1"/>
                  </a:solidFill>
                </a:rPr>
                <a:t>Cons</a:t>
              </a:r>
              <a:r>
                <a:rPr lang="en-US" sz="1500">
                  <a:solidFill>
                    <a:schemeClr val="dk1"/>
                  </a:solidFill>
                </a:rPr>
                <a:t>: Potential for confusion and conflicts due to dual authority.</a:t>
              </a:r>
              <a:endParaRPr sz="1500"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164f6a1d2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6</a:t>
            </a:fld>
            <a:endParaRPr/>
          </a:p>
        </p:txBody>
      </p:sp>
      <p:sp>
        <p:nvSpPr>
          <p:cNvPr id="211" name="Google Shape;211;g2f164f6a1d2_0_33"/>
          <p:cNvSpPr/>
          <p:nvPr/>
        </p:nvSpPr>
        <p:spPr>
          <a:xfrm>
            <a:off x="83125" y="646675"/>
            <a:ext cx="76347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Features of an Organizational Structure</a:t>
            </a:r>
            <a:endParaRPr sz="28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g2f164f6a1d2_0_33"/>
          <p:cNvCxnSpPr/>
          <p:nvPr/>
        </p:nvCxnSpPr>
        <p:spPr>
          <a:xfrm>
            <a:off x="83128" y="1230786"/>
            <a:ext cx="7675500" cy="1500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13" name="Google Shape;213;g2f164f6a1d2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f164f6a1d2_0_33"/>
          <p:cNvSpPr txBox="1"/>
          <p:nvPr/>
        </p:nvSpPr>
        <p:spPr>
          <a:xfrm>
            <a:off x="168700" y="1489675"/>
            <a:ext cx="11899800" cy="48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Hierarchy: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Establishes a clear chain of command for smooth communication.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Division of Labor: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Breaks down complex projects into manageable tasks and assign tasks based on expertise, enhancing efficiency.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Ensures each team member understands their role in the project.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Transparency and Communication: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Builds trust and keeps everyone informed and aligned.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Efficiency: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Increases productivity by reducing duplication of effort.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g2f197a2f30d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f197a2f30d_0_56"/>
          <p:cNvSpPr txBox="1"/>
          <p:nvPr/>
        </p:nvSpPr>
        <p:spPr>
          <a:xfrm>
            <a:off x="1622967" y="2710600"/>
            <a:ext cx="89181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Work Breakdown Structure</a:t>
            </a:r>
            <a:endParaRPr sz="57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164f6a1d2_0_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8</a:t>
            </a:fld>
            <a:endParaRPr/>
          </a:p>
        </p:txBody>
      </p:sp>
      <p:sp>
        <p:nvSpPr>
          <p:cNvPr id="227" name="Google Shape;227;g2f164f6a1d2_0_44"/>
          <p:cNvSpPr/>
          <p:nvPr/>
        </p:nvSpPr>
        <p:spPr>
          <a:xfrm>
            <a:off x="83125" y="646675"/>
            <a:ext cx="76347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WBS : Work Breakdown Structure</a:t>
            </a:r>
            <a:endParaRPr sz="28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g2f164f6a1d2_0_44"/>
          <p:cNvCxnSpPr/>
          <p:nvPr/>
        </p:nvCxnSpPr>
        <p:spPr>
          <a:xfrm>
            <a:off x="83128" y="1230786"/>
            <a:ext cx="7675500" cy="1500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pic>
        <p:nvPicPr>
          <p:cNvPr id="229" name="Google Shape;229;g2f164f6a1d2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f164f6a1d2_0_44"/>
          <p:cNvSpPr txBox="1"/>
          <p:nvPr/>
        </p:nvSpPr>
        <p:spPr>
          <a:xfrm>
            <a:off x="344900" y="1611650"/>
            <a:ext cx="11642400" cy="4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 work breakdown structure (WBS) is a project management tool that methodically breaks down complex projects into smaller, more manageable tasks.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By decomposing the project into smaller components, a WBS can consolidate scope, cost, and deliverables into one cohesive tool.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Each descending level represents an increasingly detailed definition of the project work. 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01423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10142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 work breakdown structure serves as your map through complicated projects</a:t>
            </a:r>
            <a:endParaRPr sz="24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333333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164f6a1d2_0_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9</a:t>
            </a:fld>
            <a:endParaRPr/>
          </a:p>
        </p:txBody>
      </p:sp>
      <p:sp>
        <p:nvSpPr>
          <p:cNvPr id="237" name="Google Shape;237;g2f164f6a1d2_0_59"/>
          <p:cNvSpPr/>
          <p:nvPr/>
        </p:nvSpPr>
        <p:spPr>
          <a:xfrm>
            <a:off x="83125" y="646675"/>
            <a:ext cx="7634700" cy="4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6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Types of WBS</a:t>
            </a:r>
            <a:endParaRPr sz="28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g2f164f6a1d2_0_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g2f164f6a1d2_0_59"/>
          <p:cNvCxnSpPr/>
          <p:nvPr/>
        </p:nvCxnSpPr>
        <p:spPr>
          <a:xfrm rot="10800000" flipH="1">
            <a:off x="83127" y="1218486"/>
            <a:ext cx="3121500" cy="12300"/>
          </a:xfrm>
          <a:prstGeom prst="straightConnector1">
            <a:avLst/>
          </a:prstGeom>
          <a:noFill/>
          <a:ln w="38150" cap="flat" cmpd="sng">
            <a:solidFill>
              <a:srgbClr val="C55A1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0" name="Google Shape;240;g2f164f6a1d2_0_59"/>
          <p:cNvSpPr txBox="1"/>
          <p:nvPr/>
        </p:nvSpPr>
        <p:spPr>
          <a:xfrm>
            <a:off x="331350" y="1503225"/>
            <a:ext cx="11571000" cy="36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types of WBS : 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1] Deliverable based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2] Phase based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0142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Depending on whether you want to organize your project by time or scope, you can choose the most suitable WBS type.</a:t>
            </a:r>
            <a:endParaRPr sz="24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879</Words>
  <PresentationFormat>Custom</PresentationFormat>
  <Paragraphs>142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user</cp:lastModifiedBy>
  <cp:revision>10</cp:revision>
  <dcterms:created xsi:type="dcterms:W3CDTF">2020-06-17T06:02:30Z</dcterms:created>
  <dcterms:modified xsi:type="dcterms:W3CDTF">2024-09-02T07:20:30Z</dcterms:modified>
</cp:coreProperties>
</file>