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SAI HARSHITH NARRA 2022 Batch,PES University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4-08-09T19:47:01.215">
    <p:pos x="6000" y="0"/>
    <p:text>Ma'am the whole slide is new
Source : T1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19c76699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8" name="Google Shape;58;g2f19c76699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19c766998_0_3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f19c766998_0_3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2f19c766998_0_3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19c766998_0_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6" name="Google Shape;76;g2f19c766998_0_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19c766998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19c766998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f19c766998_0_1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19c766998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19c766998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g2f19c766998_0_2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19c766998_0_2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19c766998_0_2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2f19c766998_0_2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19c766998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19c766998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19c766998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19c766998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19c766998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19c766998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19c766998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19c766998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hyperlink" Target="https://www.projectmanager.com/blog/what-is-the-project-management-life-cyc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3586437" y="1646718"/>
            <a:ext cx="5622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Software Engineering</a:t>
            </a:r>
            <a:endParaRPr b="1" i="0" sz="27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3586437" y="3609831"/>
            <a:ext cx="5622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2" name="Google Shape;62;p14"/>
          <p:cNvGrpSpPr/>
          <p:nvPr/>
        </p:nvGrpSpPr>
        <p:grpSpPr>
          <a:xfrm>
            <a:off x="235454" y="4117346"/>
            <a:ext cx="800100" cy="808456"/>
            <a:chOff x="313939" y="5489794"/>
            <a:chExt cx="1066800" cy="1077941"/>
          </a:xfrm>
        </p:grpSpPr>
        <p:sp>
          <p:nvSpPr>
            <p:cNvPr id="63" name="Google Shape;63;p14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5" name="Google Shape;65;p14"/>
          <p:cNvCxnSpPr/>
          <p:nvPr/>
        </p:nvCxnSpPr>
        <p:spPr>
          <a:xfrm>
            <a:off x="3586437" y="3514321"/>
            <a:ext cx="34359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66" name="Google Shape;66;p14"/>
          <p:cNvGrpSpPr/>
          <p:nvPr/>
        </p:nvGrpSpPr>
        <p:grpSpPr>
          <a:xfrm rot="10800000">
            <a:off x="8141777" y="199640"/>
            <a:ext cx="800100" cy="808456"/>
            <a:chOff x="313939" y="5489794"/>
            <a:chExt cx="1066800" cy="1077941"/>
          </a:xfrm>
        </p:grpSpPr>
        <p:sp>
          <p:nvSpPr>
            <p:cNvPr id="67" name="Google Shape;67;p14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14"/>
          <p:cNvSpPr txBox="1"/>
          <p:nvPr/>
        </p:nvSpPr>
        <p:spPr>
          <a:xfrm>
            <a:off x="3586437" y="2086934"/>
            <a:ext cx="5557500" cy="9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2E75B5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Management, Architecture &amp; Design </a:t>
            </a:r>
            <a:endParaRPr b="1" i="0" sz="2700" u="none" cap="none" strike="noStrike">
              <a:solidFill>
                <a:srgbClr val="2E75B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169306" y="4695038"/>
            <a:ext cx="7164600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93C47D"/>
                </a:solidFill>
                <a:latin typeface="Calibri"/>
                <a:ea typeface="Calibri"/>
                <a:cs typeface="Calibri"/>
                <a:sym typeface="Calibri"/>
              </a:rPr>
              <a:t>Acknowledgement: Dr. Phalachandra HL, Prof. Anand MS, authors of the prescribed textbooks and materials sourced online.</a:t>
            </a:r>
            <a:endParaRPr b="0" i="0" sz="1100" u="none" cap="none" strike="noStrike">
              <a:solidFill>
                <a:srgbClr val="93C47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23025" y="613604"/>
            <a:ext cx="1964335" cy="3637127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3630225" y="2987175"/>
            <a:ext cx="4746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Google Shape;167;p23"/>
          <p:cNvCxnSpPr/>
          <p:nvPr/>
        </p:nvCxnSpPr>
        <p:spPr>
          <a:xfrm>
            <a:off x="4143276" y="2622681"/>
            <a:ext cx="3435900" cy="0"/>
          </a:xfrm>
          <a:prstGeom prst="straightConnector1">
            <a:avLst/>
          </a:prstGeom>
          <a:noFill/>
          <a:ln cap="flat" cmpd="sng" w="38100">
            <a:solidFill>
              <a:srgbClr val="C55A1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8" name="Google Shape;168;p23"/>
          <p:cNvGrpSpPr/>
          <p:nvPr/>
        </p:nvGrpSpPr>
        <p:grpSpPr>
          <a:xfrm>
            <a:off x="210240" y="262100"/>
            <a:ext cx="8664074" cy="4663702"/>
            <a:chOff x="313939" y="349466"/>
            <a:chExt cx="11518312" cy="6218269"/>
          </a:xfrm>
        </p:grpSpPr>
        <p:sp>
          <p:nvSpPr>
            <p:cNvPr id="169" name="Google Shape;169;p23"/>
            <p:cNvSpPr/>
            <p:nvPr/>
          </p:nvSpPr>
          <p:spPr>
            <a:xfrm>
              <a:off x="11786532" y="360726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3"/>
            <p:cNvSpPr/>
            <p:nvPr/>
          </p:nvSpPr>
          <p:spPr>
            <a:xfrm rot="5400000">
              <a:off x="11276051" y="-16113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23"/>
            <p:cNvSpPr/>
            <p:nvPr/>
          </p:nvSpPr>
          <p:spPr>
            <a:xfrm rot="5400000">
              <a:off x="824539" y="6011535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3"/>
            <p:cNvSpPr/>
            <p:nvPr/>
          </p:nvSpPr>
          <p:spPr>
            <a:xfrm rot="10800000">
              <a:off x="313963" y="5489794"/>
              <a:ext cx="45600" cy="1066800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3" name="Google Shape;173;p23"/>
          <p:cNvSpPr/>
          <p:nvPr/>
        </p:nvSpPr>
        <p:spPr>
          <a:xfrm>
            <a:off x="4086126" y="2108639"/>
            <a:ext cx="3453000" cy="4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900" u="none" cap="none" strike="no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">
            <a:off x="1471216" y="798361"/>
            <a:ext cx="1792066" cy="3318184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3"/>
          <p:cNvSpPr/>
          <p:nvPr/>
        </p:nvSpPr>
        <p:spPr>
          <a:xfrm>
            <a:off x="3576262" y="3521881"/>
            <a:ext cx="56229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3"/>
          <p:cNvSpPr txBox="1"/>
          <p:nvPr/>
        </p:nvSpPr>
        <p:spPr>
          <a:xfrm>
            <a:off x="3630225" y="2987175"/>
            <a:ext cx="4746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" sz="2200" u="none" cap="none" strike="noStrike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Software Project Management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451260" y="4415580"/>
            <a:ext cx="4215900" cy="5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/>
          <p:nvPr/>
        </p:nvSpPr>
        <p:spPr>
          <a:xfrm rot="5400000">
            <a:off x="574920" y="4608690"/>
            <a:ext cx="33000" cy="5988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5"/>
          <p:cNvSpPr/>
          <p:nvPr/>
        </p:nvSpPr>
        <p:spPr>
          <a:xfrm rot="10800000">
            <a:off x="291930" y="4118610"/>
            <a:ext cx="24600" cy="798900"/>
          </a:xfrm>
          <a:prstGeom prst="rect">
            <a:avLst/>
          </a:prstGeom>
          <a:solidFill>
            <a:srgbClr val="F4B183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8411743" y="4792813"/>
            <a:ext cx="4116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991876" y="870236"/>
            <a:ext cx="42156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" sz="2700" u="none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List of Contents</a:t>
            </a:r>
            <a:endParaRPr b="0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5"/>
          <p:cNvSpPr/>
          <p:nvPr/>
        </p:nvSpPr>
        <p:spPr>
          <a:xfrm>
            <a:off x="1991869" y="1321950"/>
            <a:ext cx="59982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-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Risk Management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Calibri"/>
              <a:buChar char="-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Categories of Software Risks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Calibri"/>
              <a:buChar char="-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Principles of Risk Management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Calibri"/>
              <a:buChar char="-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Steps in Risk Management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Calibri"/>
              <a:buChar char="-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RMMM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Calibri"/>
              <a:buChar char="○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Structure of RMMM Plan 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2000"/>
              <a:buFont typeface="Calibri"/>
              <a:buChar char="○"/>
            </a:pPr>
            <a:r>
              <a:rPr b="1" lang="en" sz="20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Benefits</a:t>
            </a:r>
            <a:endParaRPr b="1" sz="2000">
              <a:solidFill>
                <a:srgbClr val="1E4E7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4" name="Google Shape;84;p15"/>
          <p:cNvCxnSpPr/>
          <p:nvPr/>
        </p:nvCxnSpPr>
        <p:spPr>
          <a:xfrm flipH="1" rot="10800000">
            <a:off x="1862276" y="1314746"/>
            <a:ext cx="4345800" cy="7200"/>
          </a:xfrm>
          <a:prstGeom prst="straightConnector1">
            <a:avLst/>
          </a:prstGeom>
          <a:noFill/>
          <a:ln cap="flat" cmpd="sng" w="38150">
            <a:solidFill>
              <a:srgbClr val="DFA267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176201" y="194300"/>
            <a:ext cx="5703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" sz="2200">
                <a:solidFill>
                  <a:srgbClr val="1E4E79"/>
                </a:solidFill>
                <a:latin typeface="Calibri"/>
                <a:ea typeface="Calibri"/>
                <a:cs typeface="Calibri"/>
                <a:sym typeface="Calibri"/>
              </a:rPr>
              <a:t>Risk Management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8515218" y="4676563"/>
            <a:ext cx="4116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6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Risk Management</a:t>
            </a:r>
            <a:endParaRPr b="1" i="0" sz="27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4" name="Google Shape;94;p16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6"/>
          <p:cNvSpPr txBox="1"/>
          <p:nvPr/>
        </p:nvSpPr>
        <p:spPr>
          <a:xfrm>
            <a:off x="146875" y="1086750"/>
            <a:ext cx="8132100" cy="3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A risk is anything that could potentially impact your project’s timeline, performance or budget.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Risk management is the process of identifying, analyzing and responding to any risk that arises over the 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life cycle of a project</a:t>
            </a:r>
            <a:r>
              <a:rPr lang="en" sz="1800">
                <a:solidFill>
                  <a:schemeClr val="dk1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 to help the project remain on track and meet its goal</a:t>
            </a:r>
            <a:endParaRPr sz="1800">
              <a:solidFill>
                <a:schemeClr val="dk1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37950" y="3099475"/>
            <a:ext cx="3163500" cy="128070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Reactive Risk Strategies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2400" lvl="0" marL="254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Dealing with risks as they occur, often in a crisis management mode.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351725" y="3099475"/>
            <a:ext cx="3163500" cy="1280700"/>
          </a:xfrm>
          <a:prstGeom prst="rect">
            <a:avLst/>
          </a:prstGeom>
          <a:solidFill>
            <a:srgbClr val="B6D7A8"/>
          </a:solidFill>
          <a:ln cap="flat" cmpd="sng" w="12700">
            <a:solidFill>
              <a:srgbClr val="E1EF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1" lang="en" sz="1500">
                <a:latin typeface="Calibri"/>
                <a:ea typeface="Calibri"/>
                <a:cs typeface="Calibri"/>
                <a:sym typeface="Calibri"/>
              </a:rPr>
              <a:t>. Proactive Risk Strategies</a:t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0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latin typeface="Calibri"/>
                <a:ea typeface="Calibri"/>
                <a:cs typeface="Calibri"/>
                <a:sym typeface="Calibri"/>
              </a:rPr>
              <a:t>Identifying and managing risks before they become problems, including developing contingency plans.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idx="12" type="sldNum"/>
          </p:nvPr>
        </p:nvSpPr>
        <p:spPr>
          <a:xfrm>
            <a:off x="8515218" y="4676563"/>
            <a:ext cx="4116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Categories of Software Risks</a:t>
            </a:r>
            <a:endParaRPr b="1" i="0" sz="2700" u="none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17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07" name="Google Shape;10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7"/>
          <p:cNvSpPr txBox="1"/>
          <p:nvPr/>
        </p:nvSpPr>
        <p:spPr>
          <a:xfrm>
            <a:off x="157025" y="1117250"/>
            <a:ext cx="8619900" cy="3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691225" y="1117250"/>
            <a:ext cx="7587600" cy="356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Risks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Risks that threaten the project plan, potentially leading to schedule delays and cost increases.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Risks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Risks that threaten the quality and timeliness of the software, such as design or implementation issues.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Risks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Risks that threaten the viability of the software, including market risks, strategic risks, and management risks.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2" type="sldNum"/>
          </p:nvPr>
        </p:nvSpPr>
        <p:spPr>
          <a:xfrm>
            <a:off x="8515218" y="4676563"/>
            <a:ext cx="411600" cy="29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Principles of Risk Management</a:t>
            </a:r>
            <a:endParaRPr b="1" i="0" sz="2700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7" name="Google Shape;117;p18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/>
        </p:nvSpPr>
        <p:spPr>
          <a:xfrm>
            <a:off x="157025" y="1117250"/>
            <a:ext cx="8619900" cy="35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160350" y="1031500"/>
            <a:ext cx="88233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Maintain a global perspective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View software risks within the broader context of the system and business problem.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Take a forward-looking view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Anticipate future risks and establish contingency plans.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 open communication :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 stakeholders to suggest risks at any time.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Integration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Incorporate risk considerations into the software process.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Emphasize a continuous process: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Continuously monitor and modify risks as the project progresses.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 a shared product vision: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 all stakeholders with a common vision to improve risk identification and assessment.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Encourage teamwork: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Pool the talents, skills, and knowledge of all stakeholders during risk management activities.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8069" l="0" r="0" t="8052"/>
          <a:stretch/>
        </p:blipFill>
        <p:spPr>
          <a:xfrm>
            <a:off x="248800" y="1168900"/>
            <a:ext cx="8077200" cy="381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/>
          <p:nvPr/>
        </p:nvSpPr>
        <p:spPr>
          <a:xfrm>
            <a:off x="62344" y="485006"/>
            <a:ext cx="57261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Steps in Risk Management</a:t>
            </a:r>
            <a:endParaRPr b="1" i="0" sz="2700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19"/>
          <p:cNvCxnSpPr/>
          <p:nvPr/>
        </p:nvCxnSpPr>
        <p:spPr>
          <a:xfrm>
            <a:off x="62346" y="923090"/>
            <a:ext cx="5756700" cy="114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0"/>
          <p:cNvSpPr/>
          <p:nvPr/>
        </p:nvSpPr>
        <p:spPr>
          <a:xfrm>
            <a:off x="62352" y="485000"/>
            <a:ext cx="72000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Risk Mitigation, Monitoring, and Management </a:t>
            </a:r>
            <a:endParaRPr b="1" i="0" sz="2700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5" name="Google Shape;135;p20"/>
          <p:cNvCxnSpPr/>
          <p:nvPr/>
        </p:nvCxnSpPr>
        <p:spPr>
          <a:xfrm>
            <a:off x="47046" y="948690"/>
            <a:ext cx="7266300" cy="162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36" name="Google Shape;136;p20"/>
          <p:cNvSpPr txBox="1"/>
          <p:nvPr/>
        </p:nvSpPr>
        <p:spPr>
          <a:xfrm>
            <a:off x="142300" y="1128300"/>
            <a:ext cx="8784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Mitigation, Monitoring, and Management (RMMM)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systematic approach to handle risks throughout the lifecycle of a software project. It ensures that risks are identified, addressed, and managed to minimize their impact on the project.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7" name="Google Shape;137;p20"/>
          <p:cNvGrpSpPr/>
          <p:nvPr/>
        </p:nvGrpSpPr>
        <p:grpSpPr>
          <a:xfrm>
            <a:off x="337951" y="2446300"/>
            <a:ext cx="2807606" cy="2137200"/>
            <a:chOff x="337950" y="2446300"/>
            <a:chExt cx="3163500" cy="2137200"/>
          </a:xfrm>
        </p:grpSpPr>
        <p:sp>
          <p:nvSpPr>
            <p:cNvPr id="138" name="Google Shape;138;p20"/>
            <p:cNvSpPr/>
            <p:nvPr/>
          </p:nvSpPr>
          <p:spPr>
            <a:xfrm>
              <a:off x="337950" y="2446300"/>
              <a:ext cx="3163500" cy="2137200"/>
            </a:xfrm>
            <a:prstGeom prst="rect">
              <a:avLst/>
            </a:prstGeom>
            <a:solidFill>
              <a:srgbClr val="B6D7A8"/>
            </a:solidFill>
            <a:ln cap="flat" cmpd="sng" w="12700">
              <a:solidFill>
                <a:srgbClr val="E1EF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-152400" lvl="0" marL="2540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" sz="2000">
                  <a:latin typeface="Calibri"/>
                  <a:ea typeface="Calibri"/>
                  <a:cs typeface="Calibri"/>
                  <a:sym typeface="Calibri"/>
                </a:rPr>
                <a:t>Risk Mitigation</a:t>
              </a:r>
              <a:endPara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20"/>
            <p:cNvSpPr txBox="1"/>
            <p:nvPr/>
          </p:nvSpPr>
          <p:spPr>
            <a:xfrm>
              <a:off x="547350" y="2885975"/>
              <a:ext cx="2744700" cy="14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Taking steps to reduce the likelihood of a risk occurring or minimizing its impact if it does occur.</a:t>
              </a:r>
              <a:endParaRPr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20"/>
          <p:cNvGrpSpPr/>
          <p:nvPr/>
        </p:nvGrpSpPr>
        <p:grpSpPr>
          <a:xfrm>
            <a:off x="3255226" y="2446300"/>
            <a:ext cx="2807606" cy="2137200"/>
            <a:chOff x="337950" y="2446300"/>
            <a:chExt cx="3163500" cy="2137200"/>
          </a:xfrm>
        </p:grpSpPr>
        <p:sp>
          <p:nvSpPr>
            <p:cNvPr id="141" name="Google Shape;141;p20"/>
            <p:cNvSpPr/>
            <p:nvPr/>
          </p:nvSpPr>
          <p:spPr>
            <a:xfrm>
              <a:off x="337950" y="2446300"/>
              <a:ext cx="3163500" cy="2137200"/>
            </a:xfrm>
            <a:prstGeom prst="rect">
              <a:avLst/>
            </a:prstGeom>
            <a:solidFill>
              <a:srgbClr val="B6D7A8"/>
            </a:solidFill>
            <a:ln cap="flat" cmpd="sng" w="12700">
              <a:solidFill>
                <a:srgbClr val="E1EF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-152400" lvl="0" marL="2540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" sz="2000">
                  <a:latin typeface="Calibri"/>
                  <a:ea typeface="Calibri"/>
                  <a:cs typeface="Calibri"/>
                  <a:sym typeface="Calibri"/>
                </a:rPr>
                <a:t>Risk Monitoring</a:t>
              </a:r>
              <a:endPara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0"/>
            <p:cNvSpPr txBox="1"/>
            <p:nvPr/>
          </p:nvSpPr>
          <p:spPr>
            <a:xfrm>
              <a:off x="547350" y="2885975"/>
              <a:ext cx="2744700" cy="14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Keeping track of identified risks, reassessing their impact and likelihood, and identifying new risks as the project progresses.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20"/>
          <p:cNvGrpSpPr/>
          <p:nvPr/>
        </p:nvGrpSpPr>
        <p:grpSpPr>
          <a:xfrm>
            <a:off x="6172501" y="2446300"/>
            <a:ext cx="2807606" cy="2137200"/>
            <a:chOff x="337950" y="2446300"/>
            <a:chExt cx="3163500" cy="2137200"/>
          </a:xfrm>
        </p:grpSpPr>
        <p:sp>
          <p:nvSpPr>
            <p:cNvPr id="144" name="Google Shape;144;p20"/>
            <p:cNvSpPr/>
            <p:nvPr/>
          </p:nvSpPr>
          <p:spPr>
            <a:xfrm>
              <a:off x="337950" y="2446300"/>
              <a:ext cx="3163500" cy="2137200"/>
            </a:xfrm>
            <a:prstGeom prst="rect">
              <a:avLst/>
            </a:prstGeom>
            <a:solidFill>
              <a:srgbClr val="B6D7A8"/>
            </a:solidFill>
            <a:ln cap="flat" cmpd="sng" w="12700">
              <a:solidFill>
                <a:srgbClr val="E1EF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-152400" lvl="0" marL="2540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" sz="2000">
                  <a:latin typeface="Calibri"/>
                  <a:ea typeface="Calibri"/>
                  <a:cs typeface="Calibri"/>
                  <a:sym typeface="Calibri"/>
                </a:rPr>
                <a:t>Risk Management</a:t>
              </a:r>
              <a:endParaRPr b="1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t/>
              </a:r>
              <a:endParaRPr sz="16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0"/>
            <p:cNvSpPr txBox="1"/>
            <p:nvPr/>
          </p:nvSpPr>
          <p:spPr>
            <a:xfrm>
              <a:off x="547358" y="2885975"/>
              <a:ext cx="2771100" cy="142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Process of making decisions about how to address risks, including choosing and implementing appropriate responses.</a:t>
              </a:r>
              <a:endParaRPr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1"/>
          <p:cNvSpPr/>
          <p:nvPr/>
        </p:nvSpPr>
        <p:spPr>
          <a:xfrm>
            <a:off x="62352" y="485000"/>
            <a:ext cx="72000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Structure of an RMMM Plan</a:t>
            </a:r>
            <a:endParaRPr b="1" i="0" sz="2700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2" name="Google Shape;152;p21"/>
          <p:cNvCxnSpPr/>
          <p:nvPr/>
        </p:nvCxnSpPr>
        <p:spPr>
          <a:xfrm>
            <a:off x="47046" y="948690"/>
            <a:ext cx="5446500" cy="162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53" name="Google Shape;153;p21"/>
          <p:cNvSpPr txBox="1"/>
          <p:nvPr/>
        </p:nvSpPr>
        <p:spPr>
          <a:xfrm>
            <a:off x="181950" y="1087500"/>
            <a:ext cx="8780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Identification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Listing all identified risks with their descriptions.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Analysis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Assessing the probability and impact of each risk.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Prioritization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Ranking risks based on their severity and likelihood.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Mitigation Strategies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Documenting the actions that will be taken to mitigate each risk.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Monitoring Plan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Outlining how each risk will be monitored throughout the project.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Contingency Plans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Developing specific plans for how to handle risks if they occur.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Ownership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Assigning responsibility for managing each risk to specific team members.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05729" y="194306"/>
            <a:ext cx="1021107" cy="523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2"/>
          <p:cNvSpPr/>
          <p:nvPr/>
        </p:nvSpPr>
        <p:spPr>
          <a:xfrm>
            <a:off x="62352" y="485000"/>
            <a:ext cx="7200000" cy="3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33750" lIns="67500" spcFirstLastPara="1" rIns="67500" wrap="square" tIns="337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1" lang="en" sz="27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Benefits of RMMM</a:t>
            </a:r>
            <a:endParaRPr b="1" i="0" sz="2700" cap="none" strike="noStrik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22"/>
          <p:cNvCxnSpPr/>
          <p:nvPr/>
        </p:nvCxnSpPr>
        <p:spPr>
          <a:xfrm>
            <a:off x="47046" y="948690"/>
            <a:ext cx="4521600" cy="16200"/>
          </a:xfrm>
          <a:prstGeom prst="straightConnector1">
            <a:avLst/>
          </a:prstGeom>
          <a:noFill/>
          <a:ln cap="flat" cmpd="sng" w="38150">
            <a:solidFill>
              <a:srgbClr val="C55A11"/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61" name="Google Shape;161;p22"/>
          <p:cNvSpPr txBox="1"/>
          <p:nvPr/>
        </p:nvSpPr>
        <p:spPr>
          <a:xfrm>
            <a:off x="200100" y="1199500"/>
            <a:ext cx="8743800" cy="37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Proactive Risk Management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By anticipating and planning for risks, projects can avoid crises and manage issues before they become critical.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Project Success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Effective RMMM reduces the likelihood of project delays, budget overruns, and quality issues.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Enhanced Decision-Making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Having a structured approach to risk allows project managers to make informed decisions that balance risk with opportunity.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Stakeholder Communication</a:t>
            </a: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 clear RMMM plan helps keep stakeholders informed about potential risks and how they are being managed, building confidence in the project’s success.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