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AI HARSHITH NARRA 2022 Batch,PES University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8-09T20:11:59.838">
    <p:pos x="6000" y="0"/>
    <p:text>Ma'am this is a new slide
Source : R3 and internet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1abcedcd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2f1abcedcd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g2f1abcedcd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1abcedcda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g2f1abcedcda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1abcedcda_0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1abcedcda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2f1abcedcda_0_1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1abcedcda_0_2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1abcedcda_0_2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f1abcedcda_0_2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1abcedcda_0_2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1abcedcda_0_2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f1abcedcda_0_2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1abcedcda_0_3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f1abcedcda_0_3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f1abcedcda_0_3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f1abcedcda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f1abcedcda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1abcedcda_0_1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f1abcedcda_0_1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2f1abcedcda_0_1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3"/>
          <p:cNvCxnSpPr/>
          <p:nvPr/>
        </p:nvCxnSpPr>
        <p:spPr>
          <a:xfrm>
            <a:off x="4143276" y="2622681"/>
            <a:ext cx="34359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6" name="Google Shape;56;p13"/>
          <p:cNvGrpSpPr/>
          <p:nvPr/>
        </p:nvGrpSpPr>
        <p:grpSpPr>
          <a:xfrm>
            <a:off x="210240" y="262100"/>
            <a:ext cx="8664074" cy="4663702"/>
            <a:chOff x="313939" y="349466"/>
            <a:chExt cx="11518312" cy="6218269"/>
          </a:xfrm>
        </p:grpSpPr>
        <p:sp>
          <p:nvSpPr>
            <p:cNvPr id="57" name="Google Shape;57;p13"/>
            <p:cNvSpPr/>
            <p:nvPr/>
          </p:nvSpPr>
          <p:spPr>
            <a:xfrm>
              <a:off x="11786532" y="360726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 rot="5400000">
              <a:off x="11276051" y="-16113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3"/>
          <p:cNvSpPr/>
          <p:nvPr/>
        </p:nvSpPr>
        <p:spPr>
          <a:xfrm>
            <a:off x="4086126" y="2108639"/>
            <a:ext cx="3453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">
            <a:off x="1471216" y="798361"/>
            <a:ext cx="1792066" cy="331818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3586437" y="3609831"/>
            <a:ext cx="5622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3630225" y="2987175"/>
            <a:ext cx="47466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Software Project Management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169306" y="4695038"/>
            <a:ext cx="7164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Acknowledgement: Dr. Phalachandra HL, Prof. Anand MS, authors of the prescribed textbooks and materials sourced online.</a:t>
            </a:r>
            <a:endParaRPr b="0" i="0" sz="1100" u="none" cap="none" strike="noStrike"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451260" y="4415580"/>
            <a:ext cx="42159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4"/>
          <p:cNvSpPr/>
          <p:nvPr/>
        </p:nvSpPr>
        <p:spPr>
          <a:xfrm rot="5400000">
            <a:off x="574920" y="4608690"/>
            <a:ext cx="33000" cy="598800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 rot="10800000">
            <a:off x="291930" y="4118610"/>
            <a:ext cx="24600" cy="798900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11743" y="4792813"/>
            <a:ext cx="411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1991876" y="870236"/>
            <a:ext cx="42156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List of Contents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1991869" y="1321950"/>
            <a:ext cx="59982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lang="en" sz="2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Quality Management</a:t>
            </a:r>
            <a:endParaRPr b="1" sz="2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Calibri"/>
              <a:buChar char="-"/>
            </a:pPr>
            <a:r>
              <a:rPr b="1" lang="en" sz="2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Quality Planning </a:t>
            </a:r>
            <a:endParaRPr b="1" sz="2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Calibri"/>
              <a:buChar char="-"/>
            </a:pPr>
            <a:r>
              <a:rPr b="1" lang="en" sz="2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Quality Assurance</a:t>
            </a:r>
            <a:endParaRPr b="1" sz="2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Calibri"/>
              <a:buChar char="-"/>
            </a:pPr>
            <a:r>
              <a:rPr b="1" lang="en" sz="2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Quality Control </a:t>
            </a:r>
            <a:endParaRPr b="1" sz="2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Calibri"/>
              <a:buChar char="-"/>
            </a:pPr>
            <a:r>
              <a:rPr b="1" lang="en" sz="2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Metrics to measure Quality</a:t>
            </a:r>
            <a:endParaRPr b="1" sz="2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" name="Google Shape;77;p14"/>
          <p:cNvCxnSpPr/>
          <p:nvPr/>
        </p:nvCxnSpPr>
        <p:spPr>
          <a:xfrm flipH="1" rot="10800000">
            <a:off x="1862276" y="1314746"/>
            <a:ext cx="4345800" cy="7200"/>
          </a:xfrm>
          <a:prstGeom prst="straightConnector1">
            <a:avLst/>
          </a:prstGeom>
          <a:noFill/>
          <a:ln cap="flat" cmpd="sng" w="38150">
            <a:solidFill>
              <a:srgbClr val="DFA267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78" name="Google Shape;7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5729" y="194306"/>
            <a:ext cx="1021107" cy="52352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176201" y="194300"/>
            <a:ext cx="57036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Quality </a:t>
            </a:r>
            <a:r>
              <a:rPr b="1" lang="en" sz="22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Management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15218" y="4676563"/>
            <a:ext cx="411600" cy="2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62344" y="485006"/>
            <a:ext cx="57261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7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Quality </a:t>
            </a:r>
            <a:r>
              <a:rPr b="1" lang="en" sz="27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Management</a:t>
            </a:r>
            <a:endParaRPr b="1" i="0" sz="27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p15"/>
          <p:cNvCxnSpPr/>
          <p:nvPr/>
        </p:nvCxnSpPr>
        <p:spPr>
          <a:xfrm>
            <a:off x="62346" y="923090"/>
            <a:ext cx="5756700" cy="1140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88" name="Google Shape;8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5729" y="194306"/>
            <a:ext cx="1021107" cy="52352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62350" y="1118150"/>
            <a:ext cx="8864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Quality is simply what the customer or stakeholder needs from the project deliverables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uality management is the process of defining quality standards for the deliverables of a project.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Project quality management can be simply defined as the combination of quality planning, quality assurance and quality control activities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3481000" y="466700"/>
            <a:ext cx="567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319675" y="3638175"/>
            <a:ext cx="2002500" cy="620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Quality Planning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3540050" y="3638175"/>
            <a:ext cx="2002500" cy="620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Quality Assurance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6760425" y="3649313"/>
            <a:ext cx="2002500" cy="620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Control</a:t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5640888" y="3800625"/>
            <a:ext cx="1021200" cy="29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2430100" y="3811775"/>
            <a:ext cx="1021200" cy="29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515218" y="4676563"/>
            <a:ext cx="411600" cy="2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62344" y="485006"/>
            <a:ext cx="57261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7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Quality Planning</a:t>
            </a:r>
            <a:endParaRPr b="1" i="0" sz="27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16"/>
          <p:cNvCxnSpPr/>
          <p:nvPr/>
        </p:nvCxnSpPr>
        <p:spPr>
          <a:xfrm>
            <a:off x="62346" y="923090"/>
            <a:ext cx="5756700" cy="1140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5729" y="194306"/>
            <a:ext cx="1021107" cy="52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3481000" y="466700"/>
            <a:ext cx="567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62350" y="1031500"/>
            <a:ext cx="8864400" cy="14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Quality planning involves determining the key elements essential for a project's success. During the planning phase, this process identifies critical factors, outlines necessary resources, defines the required steps, and sets the specifications that must be met to achieve project goals.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3072000" y="2154775"/>
            <a:ext cx="3000000" cy="252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B6D7A8"/>
                </a:highlight>
                <a:latin typeface="Calibri"/>
                <a:ea typeface="Calibri"/>
                <a:cs typeface="Calibri"/>
                <a:sym typeface="Calibri"/>
              </a:rPr>
              <a:t>The quality plan includes:</a:t>
            </a:r>
            <a:endParaRPr sz="1600">
              <a:solidFill>
                <a:schemeClr val="dk1"/>
              </a:solidFill>
              <a:highlight>
                <a:srgbClr val="B6D7A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B6D7A8"/>
                </a:highlight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sz="1600">
              <a:solidFill>
                <a:schemeClr val="dk1"/>
              </a:solidFill>
              <a:highlight>
                <a:srgbClr val="B6D7A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B6D7A8"/>
                </a:highlight>
                <a:latin typeface="Calibri"/>
                <a:ea typeface="Calibri"/>
                <a:cs typeface="Calibri"/>
                <a:sym typeface="Calibri"/>
              </a:rPr>
              <a:t>Processes</a:t>
            </a:r>
            <a:endParaRPr sz="1600">
              <a:solidFill>
                <a:schemeClr val="dk1"/>
              </a:solidFill>
              <a:highlight>
                <a:srgbClr val="B6D7A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B6D7A8"/>
                </a:highlight>
                <a:latin typeface="Calibri"/>
                <a:ea typeface="Calibri"/>
                <a:cs typeface="Calibri"/>
                <a:sym typeface="Calibri"/>
              </a:rPr>
              <a:t>Roles and responsibilities</a:t>
            </a:r>
            <a:endParaRPr sz="1600">
              <a:solidFill>
                <a:schemeClr val="dk1"/>
              </a:solidFill>
              <a:highlight>
                <a:srgbClr val="B6D7A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B6D7A8"/>
                </a:highlight>
                <a:latin typeface="Calibri"/>
                <a:ea typeface="Calibri"/>
                <a:cs typeface="Calibri"/>
                <a:sym typeface="Calibri"/>
              </a:rPr>
              <a:t>Applied standards</a:t>
            </a:r>
            <a:endParaRPr sz="1600">
              <a:solidFill>
                <a:schemeClr val="dk1"/>
              </a:solidFill>
              <a:highlight>
                <a:srgbClr val="B6D7A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B6D7A8"/>
                </a:highlight>
                <a:latin typeface="Calibri"/>
                <a:ea typeface="Calibri"/>
                <a:cs typeface="Calibri"/>
                <a:sym typeface="Calibri"/>
              </a:rPr>
              <a:t>Metrics to measure quality</a:t>
            </a:r>
            <a:endParaRPr sz="1600">
              <a:solidFill>
                <a:schemeClr val="dk1"/>
              </a:solidFill>
              <a:highlight>
                <a:srgbClr val="B6D7A8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8515218" y="4676563"/>
            <a:ext cx="411600" cy="2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62344" y="485006"/>
            <a:ext cx="57261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7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Quality Assurance</a:t>
            </a:r>
            <a:endParaRPr b="1" i="0" sz="27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17"/>
          <p:cNvCxnSpPr/>
          <p:nvPr/>
        </p:nvCxnSpPr>
        <p:spPr>
          <a:xfrm>
            <a:off x="62346" y="923090"/>
            <a:ext cx="5756700" cy="1140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5729" y="194306"/>
            <a:ext cx="1021107" cy="52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3481000" y="466700"/>
            <a:ext cx="567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62350" y="1107075"/>
            <a:ext cx="8864400" cy="20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Assurance (QA) is a quality management process that involves setting standards, guidelines, and procedures to prevent quality issues and ensure the product or service's integrity throughout its development.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1375050" y="2286200"/>
            <a:ext cx="6151500" cy="2175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01423"/>
                </a:solidFill>
                <a:highlight>
                  <a:srgbClr val="B6D7A8"/>
                </a:highlight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1600">
                <a:solidFill>
                  <a:srgbClr val="101423"/>
                </a:solidFill>
                <a:highlight>
                  <a:srgbClr val="B6D7A8"/>
                </a:highlight>
                <a:latin typeface="Calibri"/>
                <a:ea typeface="Calibri"/>
                <a:cs typeface="Calibri"/>
                <a:sym typeface="Calibri"/>
              </a:rPr>
              <a:t>wo principles of Quality Assurance:</a:t>
            </a:r>
            <a:endParaRPr sz="1600">
              <a:solidFill>
                <a:srgbClr val="101423"/>
              </a:solidFill>
              <a:highlight>
                <a:srgbClr val="B6D7A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highlight>
                  <a:srgbClr val="B6D7A8"/>
                </a:highlight>
                <a:latin typeface="Calibri"/>
                <a:ea typeface="Calibri"/>
                <a:cs typeface="Calibri"/>
                <a:sym typeface="Calibri"/>
              </a:rPr>
              <a:t>Fit for Purpose</a:t>
            </a:r>
            <a:r>
              <a:rPr lang="en" sz="1600">
                <a:solidFill>
                  <a:schemeClr val="dk1"/>
                </a:solidFill>
                <a:highlight>
                  <a:srgbClr val="B6D7A8"/>
                </a:highlight>
                <a:latin typeface="Calibri"/>
                <a:ea typeface="Calibri"/>
                <a:cs typeface="Calibri"/>
                <a:sym typeface="Calibri"/>
              </a:rPr>
              <a:t>: Ensures that the product or service fulfills its intended purpose.</a:t>
            </a:r>
            <a:endParaRPr sz="1600">
              <a:solidFill>
                <a:schemeClr val="dk1"/>
              </a:solidFill>
              <a:highlight>
                <a:srgbClr val="B6D7A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highlight>
                  <a:srgbClr val="B6D7A8"/>
                </a:highlight>
                <a:latin typeface="Calibri"/>
                <a:ea typeface="Calibri"/>
                <a:cs typeface="Calibri"/>
                <a:sym typeface="Calibri"/>
              </a:rPr>
              <a:t>Right First Time</a:t>
            </a:r>
            <a:r>
              <a:rPr lang="en" sz="1600">
                <a:solidFill>
                  <a:schemeClr val="dk1"/>
                </a:solidFill>
                <a:highlight>
                  <a:srgbClr val="B6D7A8"/>
                </a:highlight>
                <a:latin typeface="Calibri"/>
                <a:ea typeface="Calibri"/>
                <a:cs typeface="Calibri"/>
                <a:sym typeface="Calibri"/>
              </a:rPr>
              <a:t>: Emphasizes addressing mistakes immediately to maintain quality from the start.</a:t>
            </a:r>
            <a:endParaRPr sz="1600">
              <a:solidFill>
                <a:schemeClr val="dk1"/>
              </a:solidFill>
              <a:highlight>
                <a:srgbClr val="B6D7A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01423"/>
              </a:solidFill>
              <a:highlight>
                <a:srgbClr val="B6D7A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rgbClr val="B6D7A8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515218" y="4676563"/>
            <a:ext cx="411600" cy="2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62344" y="485006"/>
            <a:ext cx="57261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7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Quality Control </a:t>
            </a:r>
            <a:endParaRPr b="1" i="0" sz="27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18"/>
          <p:cNvCxnSpPr/>
          <p:nvPr/>
        </p:nvCxnSpPr>
        <p:spPr>
          <a:xfrm>
            <a:off x="62346" y="923090"/>
            <a:ext cx="5756700" cy="1140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5729" y="194306"/>
            <a:ext cx="1021107" cy="52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3481000" y="466700"/>
            <a:ext cx="567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62350" y="1107075"/>
            <a:ext cx="8864400" cy="20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0142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The main role of quality control is to ensure rules are being followed and that the expected project quality standards are met.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18"/>
          <p:cNvGrpSpPr/>
          <p:nvPr/>
        </p:nvGrpSpPr>
        <p:grpSpPr>
          <a:xfrm>
            <a:off x="62352" y="2215050"/>
            <a:ext cx="3579480" cy="2175300"/>
            <a:chOff x="1375050" y="2286200"/>
            <a:chExt cx="3051300" cy="2175300"/>
          </a:xfrm>
        </p:grpSpPr>
        <p:sp>
          <p:nvSpPr>
            <p:cNvPr id="132" name="Google Shape;132;p18"/>
            <p:cNvSpPr txBox="1"/>
            <p:nvPr/>
          </p:nvSpPr>
          <p:spPr>
            <a:xfrm>
              <a:off x="1375050" y="2286200"/>
              <a:ext cx="3051300" cy="21753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highlight>
                    <a:srgbClr val="B6D7A8"/>
                  </a:highlight>
                </a:rPr>
                <a:t>Quality Control </a:t>
              </a:r>
              <a:endParaRPr sz="1800">
                <a:solidFill>
                  <a:schemeClr val="dk1"/>
                </a:solidFill>
                <a:highlight>
                  <a:srgbClr val="B6D7A8"/>
                </a:highlight>
              </a:endParaRPr>
            </a:p>
          </p:txBody>
        </p:sp>
        <p:sp>
          <p:nvSpPr>
            <p:cNvPr id="133" name="Google Shape;133;p18"/>
            <p:cNvSpPr txBox="1"/>
            <p:nvPr/>
          </p:nvSpPr>
          <p:spPr>
            <a:xfrm>
              <a:off x="1630950" y="2896125"/>
              <a:ext cx="2409000" cy="12705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Focuses on testing and verifying the quality of the final product or service after it has been delivered.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4" name="Google Shape;134;p18"/>
          <p:cNvPicPr preferRelativeResize="0"/>
          <p:nvPr/>
        </p:nvPicPr>
        <p:blipFill rotWithShape="1">
          <a:blip r:embed="rId4">
            <a:alphaModFix/>
          </a:blip>
          <a:srcRect b="8131" l="0" r="0" t="-4937"/>
          <a:stretch/>
        </p:blipFill>
        <p:spPr>
          <a:xfrm>
            <a:off x="3875425" y="2447624"/>
            <a:ext cx="1154037" cy="15874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Google Shape;135;p18"/>
          <p:cNvGrpSpPr/>
          <p:nvPr/>
        </p:nvGrpSpPr>
        <p:grpSpPr>
          <a:xfrm>
            <a:off x="5347357" y="2215050"/>
            <a:ext cx="3579480" cy="2175300"/>
            <a:chOff x="1375050" y="2286200"/>
            <a:chExt cx="3051300" cy="2175300"/>
          </a:xfrm>
        </p:grpSpPr>
        <p:sp>
          <p:nvSpPr>
            <p:cNvPr id="136" name="Google Shape;136;p18"/>
            <p:cNvSpPr txBox="1"/>
            <p:nvPr/>
          </p:nvSpPr>
          <p:spPr>
            <a:xfrm>
              <a:off x="1375050" y="2286200"/>
              <a:ext cx="3051300" cy="21753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highlight>
                    <a:srgbClr val="B6D7A8"/>
                  </a:highlight>
                </a:rPr>
                <a:t>Quality Assurance</a:t>
              </a:r>
              <a:endParaRPr sz="1800">
                <a:solidFill>
                  <a:schemeClr val="dk1"/>
                </a:solidFill>
                <a:highlight>
                  <a:srgbClr val="B6D7A8"/>
                </a:highlight>
              </a:endParaRPr>
            </a:p>
          </p:txBody>
        </p:sp>
        <p:sp>
          <p:nvSpPr>
            <p:cNvPr id="137" name="Google Shape;137;p18"/>
            <p:cNvSpPr txBox="1"/>
            <p:nvPr/>
          </p:nvSpPr>
          <p:spPr>
            <a:xfrm>
              <a:off x="1630950" y="2835750"/>
              <a:ext cx="2409000" cy="12705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Concentrates on planning and implementing measures to prevent risks that might impact quality during the production process.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/>
          <p:nvPr/>
        </p:nvSpPr>
        <p:spPr>
          <a:xfrm>
            <a:off x="62344" y="485006"/>
            <a:ext cx="57261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7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Metrics to Measure Quality</a:t>
            </a:r>
            <a:endParaRPr b="1" i="0" sz="27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19"/>
          <p:cNvCxnSpPr/>
          <p:nvPr/>
        </p:nvCxnSpPr>
        <p:spPr>
          <a:xfrm>
            <a:off x="62346" y="923090"/>
            <a:ext cx="5756700" cy="1140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5729" y="194306"/>
            <a:ext cx="1021107" cy="52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238350" y="1218900"/>
            <a:ext cx="85995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Customer Satisfaction: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Indicates how well the product meets customer expectations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First Pass Yield (FPY)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: Percentage of products or services that meet quality standards without needing rework.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Cost of Quality (CoQ)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:Total cost incurred to prevent, detect, and address product defects.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Return Rate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: The percentage of products returned by customers due to quality issues.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Cycle Time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: The time taken to complete a specific task or process in production.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Mean Time to Failure (MTTF)</a:t>
            </a: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:he average time a product operates before it fails.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p20"/>
          <p:cNvCxnSpPr/>
          <p:nvPr/>
        </p:nvCxnSpPr>
        <p:spPr>
          <a:xfrm>
            <a:off x="4143276" y="2622681"/>
            <a:ext cx="34359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52" name="Google Shape;152;p20"/>
          <p:cNvGrpSpPr/>
          <p:nvPr/>
        </p:nvGrpSpPr>
        <p:grpSpPr>
          <a:xfrm>
            <a:off x="210240" y="262100"/>
            <a:ext cx="8664074" cy="4663702"/>
            <a:chOff x="313939" y="349466"/>
            <a:chExt cx="11518312" cy="6218269"/>
          </a:xfrm>
        </p:grpSpPr>
        <p:sp>
          <p:nvSpPr>
            <p:cNvPr id="153" name="Google Shape;153;p20"/>
            <p:cNvSpPr/>
            <p:nvPr/>
          </p:nvSpPr>
          <p:spPr>
            <a:xfrm>
              <a:off x="11786532" y="360726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0"/>
            <p:cNvSpPr/>
            <p:nvPr/>
          </p:nvSpPr>
          <p:spPr>
            <a:xfrm rot="5400000">
              <a:off x="11276051" y="-16113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0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" name="Google Shape;157;p20"/>
          <p:cNvSpPr/>
          <p:nvPr/>
        </p:nvSpPr>
        <p:spPr>
          <a:xfrm>
            <a:off x="4086126" y="2108639"/>
            <a:ext cx="3453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">
            <a:off x="1471216" y="798361"/>
            <a:ext cx="1792066" cy="331818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/>
          <p:nvPr/>
        </p:nvSpPr>
        <p:spPr>
          <a:xfrm>
            <a:off x="3576262" y="3521881"/>
            <a:ext cx="5622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3630225" y="2987175"/>
            <a:ext cx="47466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Software Project Management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