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I HARSHITH NARRA 2022 Batch,PES Universit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09T21:07:59.931">
    <p:pos x="6000" y="0"/>
    <p:text>Ma'am this is a new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afd6499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2f1afd6499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1afd64994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2f1afd64994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afd64994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afd64994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f1afd64994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1afd6499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1afd6499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1afd6499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1afd6499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1afd64994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f1afd64994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f1afd64994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586437" y="1646718"/>
            <a:ext cx="562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586437" y="3609831"/>
            <a:ext cx="562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235454" y="4117346"/>
            <a:ext cx="800100" cy="808456"/>
            <a:chOff x="313939" y="5489794"/>
            <a:chExt cx="1066800" cy="1077941"/>
          </a:xfrm>
        </p:grpSpPr>
        <p:sp>
          <p:nvSpPr>
            <p:cNvPr id="63" name="Google Shape;63;p14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5" name="Google Shape;65;p14"/>
          <p:cNvCxnSpPr/>
          <p:nvPr/>
        </p:nvCxnSpPr>
        <p:spPr>
          <a:xfrm>
            <a:off x="3586437" y="3514321"/>
            <a:ext cx="34359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6" name="Google Shape;66;p14"/>
          <p:cNvGrpSpPr/>
          <p:nvPr/>
        </p:nvGrpSpPr>
        <p:grpSpPr>
          <a:xfrm rot="10800000">
            <a:off x="8141777" y="199640"/>
            <a:ext cx="800100" cy="808456"/>
            <a:chOff x="313939" y="5489794"/>
            <a:chExt cx="1066800" cy="1077941"/>
          </a:xfrm>
        </p:grpSpPr>
        <p:sp>
          <p:nvSpPr>
            <p:cNvPr id="67" name="Google Shape;67;p14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586437" y="2086934"/>
            <a:ext cx="5557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b="1" i="0" sz="27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69306" y="4695038"/>
            <a:ext cx="7164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Acknowledgement: Dr. Phalachandra HL, Prof. Anand MS, authors of the prescribed textbooks and materials sourced online.</a:t>
            </a:r>
            <a:endParaRPr b="0" i="0" sz="11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025" y="613604"/>
            <a:ext cx="1964335" cy="363712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630225" y="2987175"/>
            <a:ext cx="4746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451260" y="4415580"/>
            <a:ext cx="4215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 rot="5400000">
            <a:off x="574920" y="4608690"/>
            <a:ext cx="33000" cy="5988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 rot="10800000">
            <a:off x="291930" y="4118610"/>
            <a:ext cx="24600" cy="7989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11743" y="47928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991876" y="870236"/>
            <a:ext cx="4215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991869" y="1321950"/>
            <a:ext cx="59982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RACI Matrix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Steps to create RACI Matrix 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1862276" y="1314746"/>
            <a:ext cx="4345800" cy="72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76201" y="194300"/>
            <a:ext cx="570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RACI Matrix Charts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sz="1700">
              <a:solidFill>
                <a:srgbClr val="292D34"/>
              </a:solidFill>
              <a:highlight>
                <a:srgbClr val="FAFBFC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15218" y="467656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RACI Matrix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97700" y="1168075"/>
            <a:ext cx="87291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RACI matrix is a simple approach to defining project roles and responsibilities that help produce desired outcomes.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RACI is an acronym for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Responsible, Accountable, Consulted, and Informed.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Responsible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This person is responsible for taking action and ensuring that tasks on the project are being worked on.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Accountable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This is  someone who ensures all the responsibilities are assigned properly, approves or rejects work or decisions , and ensures that everything is successfully and timely delivered. 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There should be only one A for one deliverable. 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Consulted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This is the person the team consults about various topics and actions, an expert.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Informed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Someone who should be updated on progress once everything is done and dusted but isn’t directly involved in the process.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highlight>
                  <a:srgbClr val="FAFBFC"/>
                </a:highlight>
                <a:latin typeface="Calibri"/>
                <a:ea typeface="Calibri"/>
                <a:cs typeface="Calibri"/>
                <a:sym typeface="Calibri"/>
              </a:rPr>
              <a:t>Create a RACI Matrix</a:t>
            </a:r>
            <a:endParaRPr b="1" sz="2700">
              <a:solidFill>
                <a:srgbClr val="C55A11"/>
              </a:solidFill>
              <a:highlight>
                <a:srgbClr val="FAFBF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27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11125" y="1031500"/>
            <a:ext cx="86982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Factors to consider before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creating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a RACI Matrix: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One person should have only one type of responsibility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Assign a single Accountable person per deliverable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Every task should be associated with Responsible and Accountable roles while it is not mandatory to ask for outside input if the task is not overly complex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92D34"/>
              </a:solidFill>
              <a:highlight>
                <a:srgbClr val="FAFBFC"/>
              </a:highlight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85675" y="2891725"/>
            <a:ext cx="85491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Steps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to create a RACI Matrix: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List project phases, tasks, or milestones in the left most column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Enter team members or roles in the top row 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For each task, assign R (Responsible), A (Accountable), C (Consulted), or I (Informed) to each person in the corresponding row.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highlight>
                  <a:srgbClr val="FAFBFC"/>
                </a:highlight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b="1" sz="27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6900"/>
            <a:ext cx="8839201" cy="38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9"/>
          <p:cNvCxnSpPr/>
          <p:nvPr/>
        </p:nvCxnSpPr>
        <p:spPr>
          <a:xfrm>
            <a:off x="4143276" y="2622681"/>
            <a:ext cx="34359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0" name="Google Shape;120;p19"/>
          <p:cNvGrpSpPr/>
          <p:nvPr/>
        </p:nvGrpSpPr>
        <p:grpSpPr>
          <a:xfrm>
            <a:off x="210240" y="262100"/>
            <a:ext cx="8664074" cy="4663702"/>
            <a:chOff x="313939" y="349466"/>
            <a:chExt cx="11518312" cy="6218269"/>
          </a:xfrm>
        </p:grpSpPr>
        <p:sp>
          <p:nvSpPr>
            <p:cNvPr id="121" name="Google Shape;121;p19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9"/>
          <p:cNvSpPr/>
          <p:nvPr/>
        </p:nvSpPr>
        <p:spPr>
          <a:xfrm>
            <a:off x="4086126" y="2108639"/>
            <a:ext cx="3453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">
            <a:off x="1471216" y="798361"/>
            <a:ext cx="1792066" cy="331818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3576262" y="3521881"/>
            <a:ext cx="562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630225" y="2987175"/>
            <a:ext cx="4746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