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CXExxVtu61Zl1wXHGt3Y+8LGU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1b10f879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f1b10f879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1b10f8790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f1b10f8790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2f1b10f8790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13c22659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f13c22659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b10f8790_0_1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1b10f8790_0_15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2" name="Google Shape;92;g2f1b10f8790_0_15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3" name="Google Shape;93;g2f1b10f8790_0_1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1b10f8790_0_15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g2f1b10f8790_0_1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1b10f8790_0_16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9" name="Google Shape;99;g2f1b10f8790_0_16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0" name="Google Shape;100;g2f1b10f8790_0_1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b10f8790_0_1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3" name="Google Shape;103;g2f1b10f8790_0_16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g2f1b10f8790_0_16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g2f1b10f8790_0_1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1b10f8790_0_17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g2f1b10f8790_0_1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1b10f8790_0_17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g2f1b10f8790_0_17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g2f1b10f8790_0_1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1b10f8790_0_17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5" name="Google Shape;115;g2f1b10f8790_0_1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1b10f8790_0_18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f1b10f8790_0_18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9" name="Google Shape;119;g2f1b10f8790_0_18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g2f1b10f8790_0_18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1" name="Google Shape;121;g2f1b10f8790_0_1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1b10f8790_0_18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4" name="Google Shape;124;g2f1b10f8790_0_1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b10f8790_0_19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7" name="Google Shape;127;g2f1b10f8790_0_19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8" name="Google Shape;128;g2f1b10f8790_0_1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b10f8790_0_1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1" name="Google Shape;131;g2f1b10f8790_0_1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32" name="Google Shape;132;g2f1b10f8790_0_19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g2f1b10f8790_0_1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g2f1b10f8790_0_1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1b10f8790_0_1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2f1b10f8790_0_15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2f1b10f8790_0_1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1b10f8790_0_2"/>
          <p:cNvSpPr/>
          <p:nvPr/>
        </p:nvSpPr>
        <p:spPr>
          <a:xfrm>
            <a:off x="4781916" y="2195624"/>
            <a:ext cx="749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f1b10f8790_0_2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g2f1b10f8790_0_2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142" name="Google Shape;142;g2f1b10f8790_0_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2f1b10f8790_0_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4" name="Google Shape;144;g2f1b10f8790_0_2"/>
          <p:cNvCxnSpPr/>
          <p:nvPr/>
        </p:nvCxnSpPr>
        <p:spPr>
          <a:xfrm>
            <a:off x="4781916" y="46857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5" name="Google Shape;145;g2f1b10f8790_0_2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146" name="Google Shape;146;g2f1b10f8790_0_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2f1b10f8790_0_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g2f1b10f8790_0_2"/>
          <p:cNvSpPr txBox="1"/>
          <p:nvPr>
            <p:ph idx="12" type="sldNum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2f1b10f8790_0_2"/>
          <p:cNvSpPr txBox="1"/>
          <p:nvPr/>
        </p:nvSpPr>
        <p:spPr>
          <a:xfrm>
            <a:off x="4781916" y="2782579"/>
            <a:ext cx="741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f1b10f8790_0_2"/>
          <p:cNvSpPr txBox="1"/>
          <p:nvPr/>
        </p:nvSpPr>
        <p:spPr>
          <a:xfrm>
            <a:off x="1559075" y="6260050"/>
            <a:ext cx="9552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 b="0" i="0" sz="15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f1b10f8790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f1b10f8790_0_2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/>
          <p:nvPr/>
        </p:nvSpPr>
        <p:spPr>
          <a:xfrm>
            <a:off x="83128" y="646683"/>
            <a:ext cx="8646804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Factors that influence Software Architecture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0"/>
          <p:cNvCxnSpPr/>
          <p:nvPr/>
        </p:nvCxnSpPr>
        <p:spPr>
          <a:xfrm>
            <a:off x="83128" y="1230786"/>
            <a:ext cx="911263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8" name="Google Shape;268;p10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83128" y="1483740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550780" y="1495686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Profile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5018432" y="1483740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7486084" y="1495686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Usage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9953736" y="1483740"/>
            <a:ext cx="2124040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priority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83128" y="3266532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Regulatory and Legal obligations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298789" y="5049322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Architect, staff 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 skill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2550780" y="3266532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Architectural standards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5018432" y="3266531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Dependencies and Integration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7486084" y="3266531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constraints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9953736" y="3266531"/>
            <a:ext cx="2124040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 state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3376622" y="5049322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Technical and organizational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6477099" y="5049322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constraints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9554932" y="5049322"/>
            <a:ext cx="2329132" cy="1086929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of user experience planned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Architect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11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1" name="Google Shape;291;p11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158151" y="1360210"/>
            <a:ext cx="97449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Architect is a role within the software development organization structure, who makes high level design choices and dictates technical standards, including software coding standards, tools and platforms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569343" y="3683479"/>
            <a:ext cx="3209027" cy="2424022"/>
          </a:xfrm>
          <a:prstGeom prst="ellipse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Distinct role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4433977" y="3683479"/>
            <a:ext cx="3209027" cy="2424022"/>
          </a:xfrm>
          <a:prstGeom prst="ellipse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Broad training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8298611" y="3683479"/>
            <a:ext cx="3209027" cy="2424022"/>
          </a:xfrm>
          <a:prstGeom prst="ellipse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domain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5141342" y="2630726"/>
            <a:ext cx="2587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architect has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11"/>
          <p:cNvCxnSpPr/>
          <p:nvPr/>
        </p:nvCxnSpPr>
        <p:spPr>
          <a:xfrm flipH="1">
            <a:off x="3140015" y="2936350"/>
            <a:ext cx="1802921" cy="80751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11"/>
          <p:cNvCxnSpPr/>
          <p:nvPr/>
        </p:nvCxnSpPr>
        <p:spPr>
          <a:xfrm>
            <a:off x="5900468" y="3000058"/>
            <a:ext cx="8626" cy="5626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6832121" y="3000058"/>
            <a:ext cx="2122098" cy="68342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01" name="Google Shape;3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Role of an architect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12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08" name="Google Shape;308;p12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577"/>
          <a:stretch/>
        </p:blipFill>
        <p:spPr>
          <a:xfrm>
            <a:off x="143953" y="1406106"/>
            <a:ext cx="10304022" cy="531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Components of different teams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13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8" name="Google Shape;318;p1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13"/>
          <p:cNvPicPr preferRelativeResize="0"/>
          <p:nvPr/>
        </p:nvPicPr>
        <p:blipFill rotWithShape="1">
          <a:blip r:embed="rId3">
            <a:alphaModFix/>
          </a:blip>
          <a:srcRect b="0" l="839" r="0" t="0"/>
          <a:stretch/>
        </p:blipFill>
        <p:spPr>
          <a:xfrm>
            <a:off x="258792" y="1495686"/>
            <a:ext cx="8723110" cy="522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/>
          <p:nvPr/>
        </p:nvSpPr>
        <p:spPr>
          <a:xfrm>
            <a:off x="83128" y="646683"/>
            <a:ext cx="728383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Architectural views, styles &amp; patterns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14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8" name="Google Shape;328;p1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14"/>
          <p:cNvSpPr/>
          <p:nvPr/>
        </p:nvSpPr>
        <p:spPr>
          <a:xfrm>
            <a:off x="301925" y="2027208"/>
            <a:ext cx="3631720" cy="3001992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Architectural 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Views represent ways of describing the Software Architecture, enabling the system to be viewed by different stakeholders in perspectives of their interest.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IEEE standard 1471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UI View, Process 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4234132" y="2027208"/>
            <a:ext cx="3631720" cy="3001992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Architectural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Demonstrates how the subsystems or elements are organized or structured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 way of organizing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Pipe &amp; filters, Client-Server, Peer-to-Peer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8166340" y="2027208"/>
            <a:ext cx="3631720" cy="3001992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Architectural Pattern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known or a proven solution to the architectural problem of structuring and functioning of the subsystems which has been used earlier and is know to work for the problem scenario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MVC separating UI from the 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Combined view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15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0" name="Google Shape;340;p1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8" y="1495686"/>
            <a:ext cx="8342736" cy="509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g2f1b10f8790_0_136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0" name="Google Shape;350;g2f1b10f8790_0_136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351" name="Google Shape;351;g2f1b10f8790_0_136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2f1b10f8790_0_136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2f1b10f8790_0_136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g2f1b10f8790_0_136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g2f1b10f8790_0_136"/>
          <p:cNvSpPr/>
          <p:nvPr/>
        </p:nvSpPr>
        <p:spPr>
          <a:xfrm>
            <a:off x="5448168" y="2811518"/>
            <a:ext cx="4604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f1b10f8790_0_136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g2f1b10f8790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">
            <a:off x="1961621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f1b10f8790_0_136"/>
          <p:cNvSpPr/>
          <p:nvPr/>
        </p:nvSpPr>
        <p:spPr>
          <a:xfrm>
            <a:off x="4768349" y="4695841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f1b10f8790_0_136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Context of Software Design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3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9" name="Google Shape;159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1431984" y="4252823"/>
            <a:ext cx="3372929" cy="2070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5175849" y="4252823"/>
            <a:ext cx="319177" cy="2070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5814204" y="3968151"/>
            <a:ext cx="379562" cy="2846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8" y="1382792"/>
            <a:ext cx="6437193" cy="5170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"/>
          <p:cNvCxnSpPr/>
          <p:nvPr/>
        </p:nvCxnSpPr>
        <p:spPr>
          <a:xfrm flipH="1" rot="10800000">
            <a:off x="4908430" y="2027208"/>
            <a:ext cx="1975449" cy="10006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3"/>
          <p:cNvCxnSpPr/>
          <p:nvPr/>
        </p:nvCxnSpPr>
        <p:spPr>
          <a:xfrm>
            <a:off x="4908430" y="3148642"/>
            <a:ext cx="1984076" cy="9618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3"/>
          <p:cNvSpPr/>
          <p:nvPr/>
        </p:nvSpPr>
        <p:spPr>
          <a:xfrm>
            <a:off x="6952891" y="1453551"/>
            <a:ext cx="3623094" cy="1695091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Architectural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Architectural design describes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software is decomposed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organized into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(the software architecture) [IEEE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1471-00]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6952891" y="3822940"/>
            <a:ext cx="3623094" cy="1695091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Detailed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Detailed design describes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specific behavior of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identified during architectural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5290148" y="4830792"/>
            <a:ext cx="204878" cy="126353"/>
          </a:xfrm>
          <a:prstGeom prst="rect">
            <a:avLst/>
          </a:prstGeom>
          <a:solidFill>
            <a:srgbClr val="3B87CD"/>
          </a:solidFill>
          <a:ln cap="flat" cmpd="sng" w="12700">
            <a:solidFill>
              <a:srgbClr val="3B87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4856672" y="4373593"/>
            <a:ext cx="189782" cy="198408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 flipH="1" rot="-971162">
            <a:off x="4989731" y="4357132"/>
            <a:ext cx="324805" cy="187293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5106838" y="4481422"/>
            <a:ext cx="388187" cy="1008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Guess what these are!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4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0" name="Google Shape;180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86" y="1360210"/>
            <a:ext cx="5763014" cy="425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4">
            <a:alphaModFix/>
          </a:blip>
          <a:srcRect b="0" l="0" r="0" t="1843"/>
          <a:stretch/>
        </p:blipFill>
        <p:spPr>
          <a:xfrm>
            <a:off x="6213984" y="1440611"/>
            <a:ext cx="4888212" cy="428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/>
          <p:nvPr/>
        </p:nvSpPr>
        <p:spPr>
          <a:xfrm>
            <a:off x="1026543" y="5796951"/>
            <a:ext cx="3122763" cy="862641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graph of Microsoft IIS Web server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859437" y="5796951"/>
            <a:ext cx="3122763" cy="862641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Web server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Takeaway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5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3" name="Google Shape;193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5"/>
          <p:cNvSpPr/>
          <p:nvPr/>
        </p:nvSpPr>
        <p:spPr>
          <a:xfrm>
            <a:off x="293298" y="3243532"/>
            <a:ext cx="8798944" cy="1552755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Well written software will definitely be more maintainable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293297" y="1526875"/>
            <a:ext cx="8082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think is the takeaway from the previous slide?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Think about it! 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6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4" name="Google Shape;204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 b="14969" l="0" r="0" t="0"/>
          <a:stretch/>
        </p:blipFill>
        <p:spPr>
          <a:xfrm>
            <a:off x="3055571" y="582894"/>
            <a:ext cx="489886" cy="58318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 txBox="1"/>
          <p:nvPr/>
        </p:nvSpPr>
        <p:spPr>
          <a:xfrm>
            <a:off x="276045" y="1535502"/>
            <a:ext cx="102826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might be the similarities between mastering chess and mastering the software development? Can you think of some similarities?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439387" y="2665562"/>
            <a:ext cx="5512839" cy="81088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the rules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439387" y="3654724"/>
            <a:ext cx="5512839" cy="81088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the principles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(relative weight of certain chess pieces; generic/object oriented programming)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439387" y="4643886"/>
            <a:ext cx="5512839" cy="81088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Study game patterns of other masters; Study the architectural and design patterns of other masters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439387" y="5633048"/>
            <a:ext cx="5512839" cy="81088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patterns studied must be understood and applied repeatedly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Architecture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9" name="Google Shape;219;p7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7"/>
          <p:cNvPicPr preferRelativeResize="0"/>
          <p:nvPr/>
        </p:nvPicPr>
        <p:blipFill rotWithShape="1">
          <a:blip r:embed="rId3">
            <a:alphaModFix/>
          </a:blip>
          <a:srcRect b="5172" l="0" r="3109" t="7348"/>
          <a:stretch/>
        </p:blipFill>
        <p:spPr>
          <a:xfrm>
            <a:off x="8526043" y="2443534"/>
            <a:ext cx="2688297" cy="270006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/>
          <p:nvPr/>
        </p:nvSpPr>
        <p:spPr>
          <a:xfrm>
            <a:off x="10765766" y="2260121"/>
            <a:ext cx="588034" cy="3795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181155" y="1509623"/>
            <a:ext cx="805707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Software Architecture?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top level decomposition into major components together with a characterization of how these components interact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architecture of a computing system can be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Used for communication among stakeholders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a blueprint for the system and project under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Used for negotiations and balancing of functional and quality goals happen during 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/>
          <p:nvPr/>
        </p:nvSpPr>
        <p:spPr>
          <a:xfrm>
            <a:off x="83128" y="646683"/>
            <a:ext cx="735675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Importance of Software Architecture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8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1" name="Google Shape;231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175402" y="1360210"/>
            <a:ext cx="908936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manifests the earliest set of design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Constraints on 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Dictates organizational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Inhibits or enable quality attributes and supports WBS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reuse at architectural system level</a:t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in work breakdown and structures the development </a:t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Reduces risk and can enable cost reduction during product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to architecture is expensive in the later phases of SDLC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1308" y="2209900"/>
            <a:ext cx="4516468" cy="254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/>
          <p:nvPr/>
        </p:nvSpPr>
        <p:spPr>
          <a:xfrm>
            <a:off x="83128" y="646683"/>
            <a:ext cx="8137846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Characteristics of Software Architecture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9"/>
          <p:cNvCxnSpPr/>
          <p:nvPr/>
        </p:nvCxnSpPr>
        <p:spPr>
          <a:xfrm>
            <a:off x="83127" y="1230786"/>
            <a:ext cx="787042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2" name="Google Shape;242;p9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293298" y="1958196"/>
            <a:ext cx="3079630" cy="119044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Addresses variety of stakeholder perspectives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4538011" y="1958196"/>
            <a:ext cx="3079630" cy="119044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Realizes all of the use cases and scenarios envisaged for the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8782724" y="1958196"/>
            <a:ext cx="3079630" cy="119044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eparation-of-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oncerns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293298" y="4652513"/>
            <a:ext cx="3079630" cy="119044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 driven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4538011" y="4652513"/>
            <a:ext cx="3079630" cy="119044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Recurring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8782724" y="4652513"/>
            <a:ext cx="3079630" cy="1190446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Conceptual integrity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13c22659b_0_2"/>
          <p:cNvSpPr/>
          <p:nvPr/>
        </p:nvSpPr>
        <p:spPr>
          <a:xfrm>
            <a:off x="83128" y="646683"/>
            <a:ext cx="8137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Architecture Design Factors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" name="Google Shape;256;g2f13c22659b_0_2"/>
          <p:cNvCxnSpPr/>
          <p:nvPr/>
        </p:nvCxnSpPr>
        <p:spPr>
          <a:xfrm>
            <a:off x="83127" y="1230786"/>
            <a:ext cx="78705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7" name="Google Shape;257;g2f13c22659b_0_2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f13c22659b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g2f13c22659b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4500" y="1635899"/>
            <a:ext cx="5449124" cy="50622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f13c22659b_0_2"/>
          <p:cNvSpPr txBox="1"/>
          <p:nvPr/>
        </p:nvSpPr>
        <p:spPr>
          <a:xfrm>
            <a:off x="8638500" y="2333450"/>
            <a:ext cx="29937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 content</a:t>
            </a:r>
            <a:endParaRPr b="0" i="0" sz="2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2f13c22659b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1679" y="123156"/>
            <a:ext cx="1021107" cy="52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