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9" r:id="rId1"/>
  </p:sldMasterIdLst>
  <p:notesMasterIdLst>
    <p:notesMasterId r:id="rId52"/>
  </p:notesMasterIdLst>
  <p:sldIdLst>
    <p:sldId id="333" r:id="rId2"/>
    <p:sldId id="261" r:id="rId3"/>
    <p:sldId id="324" r:id="rId4"/>
    <p:sldId id="260" r:id="rId5"/>
    <p:sldId id="262" r:id="rId6"/>
    <p:sldId id="264" r:id="rId7"/>
    <p:sldId id="307" r:id="rId8"/>
    <p:sldId id="335" r:id="rId9"/>
    <p:sldId id="265" r:id="rId10"/>
    <p:sldId id="301" r:id="rId11"/>
    <p:sldId id="316" r:id="rId12"/>
    <p:sldId id="266" r:id="rId13"/>
    <p:sldId id="317" r:id="rId14"/>
    <p:sldId id="267" r:id="rId15"/>
    <p:sldId id="336" r:id="rId16"/>
    <p:sldId id="268" r:id="rId17"/>
    <p:sldId id="318" r:id="rId18"/>
    <p:sldId id="285" r:id="rId19"/>
    <p:sldId id="325" r:id="rId20"/>
    <p:sldId id="326" r:id="rId21"/>
    <p:sldId id="289" r:id="rId22"/>
    <p:sldId id="292" r:id="rId23"/>
    <p:sldId id="293" r:id="rId24"/>
    <p:sldId id="298" r:id="rId25"/>
    <p:sldId id="299" r:id="rId26"/>
    <p:sldId id="300" r:id="rId27"/>
    <p:sldId id="328" r:id="rId28"/>
    <p:sldId id="269" r:id="rId29"/>
    <p:sldId id="270" r:id="rId30"/>
    <p:sldId id="311" r:id="rId31"/>
    <p:sldId id="337" r:id="rId32"/>
    <p:sldId id="319" r:id="rId33"/>
    <p:sldId id="320" r:id="rId34"/>
    <p:sldId id="338" r:id="rId35"/>
    <p:sldId id="275" r:id="rId36"/>
    <p:sldId id="339" r:id="rId37"/>
    <p:sldId id="277" r:id="rId38"/>
    <p:sldId id="314" r:id="rId39"/>
    <p:sldId id="340" r:id="rId40"/>
    <p:sldId id="332" r:id="rId41"/>
    <p:sldId id="323" r:id="rId42"/>
    <p:sldId id="278" r:id="rId43"/>
    <p:sldId id="280" r:id="rId44"/>
    <p:sldId id="281" r:id="rId45"/>
    <p:sldId id="284" r:id="rId46"/>
    <p:sldId id="330" r:id="rId47"/>
    <p:sldId id="331" r:id="rId48"/>
    <p:sldId id="302" r:id="rId49"/>
    <p:sldId id="303" r:id="rId50"/>
    <p:sldId id="304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91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8DAD"/>
    <a:srgbClr val="00A589"/>
    <a:srgbClr val="3333FF"/>
    <a:srgbClr val="333399"/>
    <a:srgbClr val="B2B2B2"/>
    <a:srgbClr val="800000"/>
    <a:srgbClr val="996600"/>
    <a:srgbClr val="FF9999"/>
    <a:srgbClr val="33CC33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59" autoAdjust="0"/>
    <p:restoredTop sz="94687" autoAdjust="0"/>
  </p:normalViewPr>
  <p:slideViewPr>
    <p:cSldViewPr>
      <p:cViewPr>
        <p:scale>
          <a:sx n="93" d="100"/>
          <a:sy n="93" d="100"/>
        </p:scale>
        <p:origin x="-396" y="174"/>
      </p:cViewPr>
      <p:guideLst>
        <p:guide orient="horz" pos="912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4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4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0849F58-3C7B-4116-B7F8-CE1BF282C0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9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CA22AF-6B76-4FAF-870A-D1A4236398C9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3B6FC43-1BBE-4F33-9168-B549E886CF58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1429AF-3F0A-4E0A-A907-1FD4A6D1E16C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8289C09-79E0-4D1E-83B9-46E6927E8CD9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12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116F95B-AAB5-4EAA-8AFE-EA3E83609F45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13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EF1C51F-B268-4FFD-9E58-32DD721FDA52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14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613804E-EF32-4537-8DC2-8FA671A9F1E2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15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295204E-C56B-4A99-AA31-3D5B5A870AC9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16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88EF0B3-04B6-4F64-8A40-7C222ED9FF4D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17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D9D2A1D-5015-4A21-8C4B-A234AB2DAD38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18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72838C-1103-4C5B-9743-93777CF03CDA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19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AA762CD-0D5F-41A8-908C-9428CA2310DB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6930795-BC97-4835-9C09-3F8741FCCCA1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20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A32EF9-400C-425E-B148-97CACCF25B28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21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CD74992-8D8E-407A-8ACA-20B7E7845386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22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5C28DC-A9C9-4C8D-99CA-1D28F6DFAE0E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23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B4F178-49DE-4400-9054-9B7328D587C1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24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EE3AB94-3493-47A6-87DC-9205681DA9B5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25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C9298D9-BD42-4FCB-8C99-1FC0E5B37AD5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26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748E6F3-C86A-4AB8-A848-285801DBD452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27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BBDCDB5-DAC4-4DEF-858B-929872DD3774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28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5281F8C-5717-4C9D-BCB9-04A587D31858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29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D894FC7-1121-4107-83DE-C3B55FFF21C7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C1CCEAD-DBF4-41BF-BEB0-AC5E618FD5CC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30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F251078-608D-4928-B943-4D2CF2D2E85D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31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8BDB51B-C03B-4382-9637-6B328B2823D9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32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6BC71C7-8121-40FF-AF13-28E14FC77215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33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64D1F8C-E22F-4EC2-9526-F7E17C777643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34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AF0DF7C-3297-4F09-AFCB-7DB270E3F084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35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E8D4892-A7FD-4267-A714-12505B5CF67A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36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E4A4EA1-2C3C-42EF-8AEE-DB40D4057761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37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7EEC015-BA99-45DA-A615-FB6AEC89D446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38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586CA24-32C6-4FA7-9F05-BB976D920A92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40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5DD1F4A-40B5-4B5F-A00A-FC01822C50A9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4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44563FC-DA23-420E-828C-111A0094A156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41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6F683AF-CCCF-4EEF-83B4-7E0C08BA45FA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42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11E01F8-7F4A-4321-910C-039AFBAF0D20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43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6A2288E-6BC9-473C-B94D-383CAC775D46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44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5BB2EC0-1465-4B57-9EFC-CED890AC1C60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45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B26564E-0C94-4F29-9A97-859F0ACBB330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46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B91B777-D784-4882-9410-578EF6E6DE42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47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39FCDF9-2D54-483B-B1CD-9B768282D1C6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48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20CBAEA-530A-49AA-8067-52E30A36A3F4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49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53A269C-26CD-4389-96F4-F09C3F37A398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50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D5B831-440F-48FB-806C-9B8DAC6826D8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844B3F1-672C-476C-ADE7-D8411C28BCC2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FA1BA5F-6BEC-4066-A45D-0A33EE472219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9A008AB-75C4-44A4-BBC5-AD269AD4E182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A39590C-782F-4ED6-9B1E-18ADBF335E07}" type="slidenum">
              <a:rPr kumimoji="0"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kumimoji="0"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3090672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730752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pic>
        <p:nvPicPr>
          <p:cNvPr id="8" name="Picture 7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0" y="6257889"/>
            <a:ext cx="634845" cy="2624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5924" y="6222910"/>
            <a:ext cx="640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</a:rPr>
              <a:t>C++ Programming: From Problem Analysis to Program Design, Eighth</a:t>
            </a:r>
            <a:r>
              <a:rPr lang="en-US" sz="900" baseline="0" dirty="0">
                <a:solidFill>
                  <a:schemeClr val="accent2"/>
                </a:solidFill>
              </a:rPr>
              <a:t> </a:t>
            </a:r>
            <a:r>
              <a:rPr lang="en-US" sz="900" dirty="0">
                <a:solidFill>
                  <a:schemeClr val="accent2"/>
                </a:solidFill>
              </a:rPr>
              <a:t>Edition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015922" y="6456817"/>
            <a:ext cx="6399830" cy="366183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 descr="CL_Logo_DRAW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5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04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5102423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90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3673475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5722796"/>
            <a:ext cx="4114800" cy="297004"/>
          </a:xfrm>
        </p:spPr>
        <p:txBody>
          <a:bodyPr lIns="91440" tIns="45720" rIns="9144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2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4984" y="6455663"/>
            <a:ext cx="64008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698500" y="3098238"/>
            <a:ext cx="7747000" cy="369460"/>
          </a:xfrm>
        </p:spPr>
        <p:txBody>
          <a:bodyPr/>
          <a:lstStyle/>
          <a:p>
            <a:r>
              <a:rPr lang="en-US" altLang="en-US" dirty="0"/>
              <a:t>Chapter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730752"/>
            <a:ext cx="7747000" cy="233910"/>
          </a:xfrm>
        </p:spPr>
        <p:txBody>
          <a:bodyPr/>
          <a:lstStyle/>
          <a:p>
            <a:r>
              <a:rPr lang="en-US" altLang="en-US" dirty="0"/>
              <a:t>Control Structures II (Repetition)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Case 2: Sentinel-Controlled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Loops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u="sng" dirty="0"/>
              <a:t>sentinel</a:t>
            </a:r>
            <a:r>
              <a:rPr lang="en-US" altLang="en-US" dirty="0"/>
              <a:t> variable is tested in the condition </a:t>
            </a:r>
          </a:p>
          <a:p>
            <a:r>
              <a:rPr lang="en-US" altLang="en-US" dirty="0"/>
              <a:t>The loop ends when the sentinel is encountered</a:t>
            </a:r>
          </a:p>
          <a:p>
            <a:r>
              <a:rPr lang="en-US" altLang="en-US" dirty="0"/>
              <a:t>The following is an example of a </a:t>
            </a:r>
            <a:r>
              <a:rPr lang="en-US" u="sng" dirty="0"/>
              <a:t>sentinel-controlled</a:t>
            </a:r>
            <a:r>
              <a:rPr lang="en-US" b="1" u="sng" dirty="0"/>
              <a:t> </a:t>
            </a:r>
            <a:r>
              <a:rPr lang="en-US" b="1" u="sng" dirty="0">
                <a:solidFill>
                  <a:srgbClr val="638DAD"/>
                </a:solidFill>
                <a:uFill>
                  <a:solidFill>
                    <a:schemeClr val="tx1">
                      <a:lumMod val="75000"/>
                      <a:lumOff val="25000"/>
                    </a:schemeClr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u="sng" dirty="0"/>
              <a:t> </a:t>
            </a:r>
            <a:r>
              <a:rPr lang="en-US" u="sng" dirty="0"/>
              <a:t>loop</a:t>
            </a:r>
            <a:r>
              <a:rPr lang="en-US" dirty="0"/>
              <a:t>:</a:t>
            </a:r>
            <a:endParaRPr lang="en-US" altLang="en-US" u="sng" dirty="0"/>
          </a:p>
          <a:p>
            <a:pPr marL="231775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cin &gt;&gt; variable;    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//initialize the loop control variable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(variable !=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sentinel)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//test the loop control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variable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cin &gt;&gt; variable;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//update the loop control variable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5-5: Telephone Digits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 5-5 provides an example of a sentinel-controlled loop</a:t>
            </a:r>
          </a:p>
          <a:p>
            <a:r>
              <a:rPr lang="en-US" altLang="en-US" dirty="0"/>
              <a:t>The program converts uppercase letters to their corresponding telephone digit</a:t>
            </a:r>
          </a:p>
          <a:p>
            <a:r>
              <a:rPr lang="en-US" altLang="en-US" dirty="0"/>
              <a:t>The sentinel value is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Case 3: Flag-Controlled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Loops</a:t>
            </a:r>
          </a:p>
        </p:txBody>
      </p:sp>
      <p:sp>
        <p:nvSpPr>
          <p:cNvPr id="2355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/>
              <a:t>Flag-controlled </a:t>
            </a:r>
            <a:r>
              <a:rPr lang="en-US" altLang="en-US" b="1" u="sng" dirty="0">
                <a:solidFill>
                  <a:srgbClr val="638DAD"/>
                </a:solidFill>
                <a:uFill>
                  <a:solidFill>
                    <a:schemeClr val="tx1">
                      <a:lumMod val="75000"/>
                      <a:lumOff val="25000"/>
                    </a:schemeClr>
                  </a:solidFill>
                </a:u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u="sng" dirty="0"/>
              <a:t> loop</a:t>
            </a:r>
            <a:r>
              <a:rPr lang="en-US" altLang="en-US" dirty="0"/>
              <a:t>: uses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en-US" dirty="0"/>
              <a:t> variable to control the loop</a:t>
            </a:r>
          </a:p>
          <a:p>
            <a:endParaRPr lang="en-US" altLang="en-US" dirty="0"/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isFound = </a:t>
            </a: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//initialize the loop control variable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(!isFound)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//test the loop control variable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(expression)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isFound = </a:t>
            </a: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//update the loop control variable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Number Guessing Game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 5-6 implements a number guessing game using a flag-controlled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/>
              <a:t> loop</a:t>
            </a:r>
          </a:p>
          <a:p>
            <a:r>
              <a:rPr lang="en-US" altLang="en-US" dirty="0"/>
              <a:t>Uses the function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rand</a:t>
            </a:r>
            <a:r>
              <a:rPr lang="en-US" altLang="en-US" dirty="0"/>
              <a:t> of the header file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cstdlib</a:t>
            </a:r>
            <a:r>
              <a:rPr lang="en-US" altLang="en-US" dirty="0"/>
              <a:t> to generate a random number</a:t>
            </a:r>
          </a:p>
          <a:p>
            <a:pPr lvl="1"/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rand()</a:t>
            </a:r>
            <a:r>
              <a:rPr lang="en-US" altLang="en-US" dirty="0"/>
              <a:t> returns an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en-US" dirty="0"/>
              <a:t> value between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32767</a:t>
            </a:r>
          </a:p>
          <a:p>
            <a:pPr lvl="1"/>
            <a:r>
              <a:rPr lang="en-US" altLang="en-US" dirty="0"/>
              <a:t>To convert to an integer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 0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 100</a:t>
            </a:r>
            <a:r>
              <a:rPr lang="en-US" altLang="en-US" dirty="0"/>
              <a:t>:</a:t>
            </a:r>
          </a:p>
          <a:p>
            <a:pPr marL="457200" lvl="2" indent="0">
              <a:buNone/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rand() % 100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Case 4: EOF-Controlled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Loops (1 of 2)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</a:t>
            </a:r>
            <a:r>
              <a:rPr lang="en-US" altLang="en-US" u="sng" dirty="0"/>
              <a:t>end-of-file (EOF)-controlled </a:t>
            </a:r>
            <a:r>
              <a:rPr lang="en-US" altLang="en-US" b="1" u="sng" dirty="0">
                <a:solidFill>
                  <a:srgbClr val="638DAD"/>
                </a:solidFill>
                <a:uFill>
                  <a:solidFill>
                    <a:schemeClr val="tx1">
                      <a:lumMod val="75000"/>
                      <a:lumOff val="25000"/>
                    </a:schemeClr>
                  </a:solidFill>
                </a:u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u="sng" dirty="0"/>
              <a:t> loop</a:t>
            </a:r>
            <a:r>
              <a:rPr lang="en-US" altLang="en-US" dirty="0"/>
              <a:t> is a good choice when it is difficult to select a sentinel value</a:t>
            </a:r>
          </a:p>
          <a:p>
            <a:r>
              <a:rPr lang="en-US" altLang="en-US" dirty="0"/>
              <a:t>The logical value returned by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altLang="en-US" dirty="0"/>
              <a:t> can determine if there is no more input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r>
              <a:rPr lang="en-US" altLang="en-US" dirty="0"/>
              <a:t>Case 4: EOF-Controlled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Loops (2 of 2)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pic>
        <p:nvPicPr>
          <p:cNvPr id="26629" name="Picture 5" descr="Example 5-7 illustrates an EOF-controlled while loop implemented to find the sum of a set of number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68199"/>
            <a:ext cx="6400800" cy="343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altLang="en-US" dirty="0"/>
              <a:t> Function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280582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function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can determine the end of file status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eof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 member of data type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istream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Syntax for the function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eof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65125" y="3505200"/>
            <a:ext cx="8415338" cy="292388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istreamVar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an input stream variable, such as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cin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pic>
        <p:nvPicPr>
          <p:cNvPr id="27654" name="Picture 6" descr="istreamVar.eof(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19400"/>
            <a:ext cx="23622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on Expressions in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Statements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175980"/>
          </a:xfrm>
        </p:spPr>
        <p:txBody>
          <a:bodyPr/>
          <a:lstStyle/>
          <a:p>
            <a:r>
              <a:rPr lang="en-US" altLang="en-US" dirty="0"/>
              <a:t>The expression in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>
                <a:solidFill>
                  <a:srgbClr val="638DAD"/>
                </a:solidFill>
              </a:rPr>
              <a:t> </a:t>
            </a:r>
            <a:r>
              <a:rPr lang="en-US" altLang="en-US" dirty="0"/>
              <a:t>statement can be complex</a:t>
            </a:r>
          </a:p>
          <a:p>
            <a:pPr lvl="1"/>
            <a:r>
              <a:rPr lang="en-US" altLang="en-US" dirty="0"/>
              <a:t>Example</a:t>
            </a:r>
          </a:p>
          <a:p>
            <a:pPr marL="457200" lvl="2" indent="0">
              <a:buFont typeface="Arial" charset="0"/>
              <a:buNone/>
            </a:pP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((noOfGuesses &lt; 5) &amp;&amp; (!isGuessed))</a:t>
            </a:r>
          </a:p>
          <a:p>
            <a:pPr marL="457200" lvl="2" indent="0">
              <a:buFont typeface="Arial" charset="0"/>
              <a:buNone/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57200" lvl="3" indent="0">
              <a:buFont typeface="Arial" charset="0"/>
              <a:buNone/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	. . .</a:t>
            </a:r>
          </a:p>
          <a:p>
            <a:pPr marL="457200" lvl="2" indent="0">
              <a:buFont typeface="Arial" charset="0"/>
              <a:buNone/>
            </a:pP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Programming Example: Fibonacci Number (1 of 3)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205219"/>
          </a:xfrm>
        </p:spPr>
        <p:txBody>
          <a:bodyPr/>
          <a:lstStyle/>
          <a:p>
            <a:r>
              <a:rPr lang="en-US" altLang="en-US" dirty="0"/>
              <a:t>Consider the following sequence of numbers:</a:t>
            </a:r>
          </a:p>
          <a:p>
            <a:pPr marL="228600" lvl="1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1, 1, 2, 3, 5, 8, 13, 21, 34, .... </a:t>
            </a:r>
          </a:p>
          <a:p>
            <a:r>
              <a:rPr lang="en-US" altLang="en-US" dirty="0"/>
              <a:t>Called the </a:t>
            </a:r>
            <a:r>
              <a:rPr lang="en-US" altLang="en-US" u="sng" dirty="0"/>
              <a:t>Fibonacci sequence</a:t>
            </a:r>
          </a:p>
          <a:p>
            <a:r>
              <a:rPr lang="en-US" altLang="en-US" dirty="0"/>
              <a:t>Given the first two numbers of the sequence (say,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2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i="1" dirty="0"/>
              <a:t>n</a:t>
            </a:r>
            <a:r>
              <a:rPr lang="en-US" altLang="en-US" dirty="0"/>
              <a:t>th number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n</a:t>
            </a:r>
            <a:r>
              <a:rPr lang="en-US" altLang="en-US" dirty="0"/>
              <a:t>, </a:t>
            </a:r>
            <a:r>
              <a:rPr lang="en-US" altLang="en-US" i="1" dirty="0"/>
              <a:t>n </a:t>
            </a:r>
            <a:r>
              <a:rPr lang="en-US" altLang="en-US" dirty="0"/>
              <a:t>&gt;= 3, of this sequence is given by: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n</a:t>
            </a:r>
            <a:r>
              <a:rPr lang="en-US" altLang="en-US" dirty="0"/>
              <a:t> =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n-1</a:t>
            </a:r>
            <a:r>
              <a:rPr lang="en-US" altLang="en-US" dirty="0"/>
              <a:t> +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n-2</a:t>
            </a: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Programming Example: Fibonacci Number (2 of 3)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1652760"/>
          </a:xfrm>
        </p:spPr>
        <p:txBody>
          <a:bodyPr/>
          <a:lstStyle/>
          <a:p>
            <a:r>
              <a:rPr lang="en-US" altLang="en-US" dirty="0"/>
              <a:t>Fibonacci sequence</a:t>
            </a:r>
          </a:p>
          <a:p>
            <a:pPr lvl="1"/>
            <a:r>
              <a:rPr lang="en-US" altLang="en-US" i="1" dirty="0"/>
              <a:t>n</a:t>
            </a:r>
            <a:r>
              <a:rPr lang="en-US" altLang="en-US" dirty="0"/>
              <a:t>th Fibonacci number</a:t>
            </a:r>
          </a:p>
          <a:p>
            <a:pPr lvl="1"/>
            <a:r>
              <a:rPr lang="en-US" altLang="en-US" i="1" dirty="0"/>
              <a:t>a</a:t>
            </a:r>
            <a:r>
              <a:rPr lang="en-US" altLang="en-US" i="1" baseline="-25000" dirty="0"/>
              <a:t>2</a:t>
            </a:r>
            <a:r>
              <a:rPr lang="en-US" altLang="en-US" dirty="0"/>
              <a:t> = 1</a:t>
            </a:r>
          </a:p>
          <a:p>
            <a:pPr lvl="1"/>
            <a:r>
              <a:rPr lang="en-US" altLang="en-US" i="1" dirty="0"/>
              <a:t>a</a:t>
            </a:r>
            <a:r>
              <a:rPr lang="en-US" altLang="en-US" i="1" baseline="-25000" dirty="0"/>
              <a:t>1</a:t>
            </a:r>
            <a:r>
              <a:rPr lang="en-US" altLang="en-US" dirty="0"/>
              <a:t> = 1</a:t>
            </a:r>
          </a:p>
          <a:p>
            <a:pPr lvl="1"/>
            <a:r>
              <a:rPr lang="en-US" altLang="en-US" dirty="0"/>
              <a:t>Determine the </a:t>
            </a:r>
            <a:r>
              <a:rPr lang="en-US" altLang="en-US" i="1" dirty="0"/>
              <a:t>n</a:t>
            </a:r>
            <a:r>
              <a:rPr lang="en-US" altLang="en-US" dirty="0"/>
              <a:t>th number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n</a:t>
            </a:r>
            <a:r>
              <a:rPr lang="en-US" altLang="en-US" dirty="0"/>
              <a:t>, n &gt;= 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 (1 of 2)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this chapter, you will:</a:t>
            </a:r>
          </a:p>
          <a:p>
            <a:pPr lvl="1"/>
            <a:r>
              <a:rPr lang="en-US" altLang="en-US" dirty="0"/>
              <a:t>Learn about repetition (looping) control structures</a:t>
            </a:r>
          </a:p>
          <a:p>
            <a:pPr lvl="1"/>
            <a:r>
              <a:rPr lang="en-US" altLang="en-US" dirty="0"/>
              <a:t>Learn how to use a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loop in a program</a:t>
            </a:r>
          </a:p>
          <a:p>
            <a:pPr lvl="1"/>
            <a:r>
              <a:rPr lang="en-US" altLang="en-US" dirty="0"/>
              <a:t>Explore how to construct and use counter-controlled, sentinel-controlled, flag-controlled, and EOF-controlled repetition structures</a:t>
            </a:r>
          </a:p>
          <a:p>
            <a:pPr lvl="1"/>
            <a:r>
              <a:rPr lang="en-US" altLang="en-US" dirty="0"/>
              <a:t>Learn how to use a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 in a program</a:t>
            </a:r>
          </a:p>
          <a:p>
            <a:pPr lvl="1"/>
            <a:r>
              <a:rPr lang="en-US" altLang="en-US" dirty="0"/>
              <a:t>Learn how to use a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dirty="0"/>
              <a:t> loop in a program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Programming Example: Fibonacci Number (3 of 3)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1711238"/>
          </a:xfrm>
        </p:spPr>
        <p:txBody>
          <a:bodyPr/>
          <a:lstStyle/>
          <a:p>
            <a:r>
              <a:rPr lang="en-US" altLang="en-US" dirty="0"/>
              <a:t>Suppose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2</a:t>
            </a:r>
            <a:r>
              <a:rPr lang="en-US" altLang="en-US" dirty="0"/>
              <a:t> = 6 and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1</a:t>
            </a:r>
            <a:r>
              <a:rPr lang="en-US" altLang="en-US" dirty="0"/>
              <a:t> = 3</a:t>
            </a:r>
          </a:p>
          <a:p>
            <a:pPr lvl="1"/>
            <a:r>
              <a:rPr lang="pt-BR" altLang="en-US" i="1" dirty="0"/>
              <a:t>a</a:t>
            </a:r>
            <a:r>
              <a:rPr lang="pt-BR" altLang="en-US" i="1" baseline="-25000" dirty="0"/>
              <a:t>3</a:t>
            </a:r>
            <a:r>
              <a:rPr lang="pt-BR" altLang="en-US" i="1" dirty="0"/>
              <a:t> </a:t>
            </a:r>
            <a:r>
              <a:rPr lang="pt-BR" altLang="en-US" dirty="0"/>
              <a:t>=</a:t>
            </a:r>
            <a:r>
              <a:rPr lang="pt-BR" altLang="en-US" i="1" dirty="0"/>
              <a:t> a</a:t>
            </a:r>
            <a:r>
              <a:rPr lang="pt-BR" altLang="en-US" i="1" baseline="-25000" dirty="0"/>
              <a:t>2</a:t>
            </a:r>
            <a:r>
              <a:rPr lang="pt-BR" altLang="en-US" i="1" dirty="0"/>
              <a:t> + a</a:t>
            </a:r>
            <a:r>
              <a:rPr lang="pt-BR" altLang="en-US" i="1" baseline="-25000" dirty="0"/>
              <a:t>1</a:t>
            </a:r>
            <a:r>
              <a:rPr lang="pt-BR" altLang="en-US" i="1" dirty="0"/>
              <a:t> </a:t>
            </a:r>
            <a:r>
              <a:rPr lang="pt-BR" altLang="en-US" dirty="0"/>
              <a:t>= 6 + 3 = 9 </a:t>
            </a:r>
          </a:p>
          <a:p>
            <a:pPr lvl="1"/>
            <a:r>
              <a:rPr lang="pt-BR" altLang="en-US" i="1" dirty="0"/>
              <a:t>a</a:t>
            </a:r>
            <a:r>
              <a:rPr lang="pt-BR" altLang="en-US" i="1" baseline="-25000" dirty="0"/>
              <a:t>4</a:t>
            </a:r>
            <a:r>
              <a:rPr lang="pt-BR" altLang="en-US" i="1" dirty="0"/>
              <a:t> </a:t>
            </a:r>
            <a:r>
              <a:rPr lang="pt-BR" altLang="en-US" dirty="0"/>
              <a:t>=</a:t>
            </a:r>
            <a:r>
              <a:rPr lang="pt-BR" altLang="en-US" i="1" dirty="0"/>
              <a:t> a</a:t>
            </a:r>
            <a:r>
              <a:rPr lang="pt-BR" altLang="en-US" i="1" baseline="-25000" dirty="0"/>
              <a:t>3</a:t>
            </a:r>
            <a:r>
              <a:rPr lang="pt-BR" altLang="en-US" i="1" dirty="0"/>
              <a:t> </a:t>
            </a:r>
            <a:r>
              <a:rPr lang="pt-BR" altLang="en-US" dirty="0"/>
              <a:t>+</a:t>
            </a:r>
            <a:r>
              <a:rPr lang="pt-BR" altLang="en-US" i="1" dirty="0"/>
              <a:t> a</a:t>
            </a:r>
            <a:r>
              <a:rPr lang="pt-BR" altLang="en-US" i="1" baseline="-25000" dirty="0"/>
              <a:t>2</a:t>
            </a:r>
            <a:r>
              <a:rPr lang="pt-BR" altLang="en-US" i="1" dirty="0"/>
              <a:t> </a:t>
            </a:r>
            <a:r>
              <a:rPr lang="pt-BR" altLang="en-US" dirty="0"/>
              <a:t>= 9 + 6 = 15</a:t>
            </a:r>
          </a:p>
          <a:p>
            <a:r>
              <a:rPr lang="en-US" altLang="en-US" dirty="0"/>
              <a:t>Write a program that determines the </a:t>
            </a:r>
            <a:r>
              <a:rPr lang="en-US" altLang="en-US" i="1" dirty="0"/>
              <a:t>n</a:t>
            </a:r>
            <a:r>
              <a:rPr lang="en-US" altLang="en-US" dirty="0"/>
              <a:t>th Fibonacci number, given the first two numbers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Programming Example: Input and Output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738664"/>
          </a:xfrm>
        </p:spPr>
        <p:txBody>
          <a:bodyPr/>
          <a:lstStyle/>
          <a:p>
            <a:r>
              <a:rPr lang="en-US" altLang="en-US" dirty="0"/>
              <a:t>Input: first two Fibonacci numbers and the desired Fibonacci number</a:t>
            </a:r>
          </a:p>
          <a:p>
            <a:r>
              <a:rPr lang="en-US" altLang="en-US" dirty="0"/>
              <a:t>Output: </a:t>
            </a:r>
            <a:r>
              <a:rPr lang="en-US" altLang="en-US" i="1" dirty="0"/>
              <a:t>n</a:t>
            </a:r>
            <a:r>
              <a:rPr lang="en-US" altLang="en-US" dirty="0"/>
              <a:t>th Fibonacci number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Programming Example: Problem Analysis and Algorithm Design</a:t>
            </a:r>
          </a:p>
        </p:txBody>
      </p:sp>
      <p:sp>
        <p:nvSpPr>
          <p:cNvPr id="33794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899255"/>
          </a:xfrm>
        </p:spPr>
        <p:txBody>
          <a:bodyPr/>
          <a:lstStyle/>
          <a:p>
            <a:r>
              <a:rPr lang="en-US" altLang="en-US" dirty="0"/>
              <a:t>Algorithm</a:t>
            </a:r>
          </a:p>
          <a:p>
            <a:pPr lvl="1"/>
            <a:r>
              <a:rPr lang="en-US" altLang="en-US" dirty="0"/>
              <a:t>Get the first two Fibonacci numbers</a:t>
            </a:r>
          </a:p>
          <a:p>
            <a:pPr lvl="1"/>
            <a:r>
              <a:rPr lang="en-US" altLang="en-US" dirty="0"/>
              <a:t>Get the desired Fibonacci number</a:t>
            </a:r>
          </a:p>
          <a:p>
            <a:pPr lvl="2"/>
            <a:r>
              <a:rPr lang="en-US" altLang="en-US" dirty="0"/>
              <a:t>Get the position, </a:t>
            </a:r>
            <a:r>
              <a:rPr lang="en-US" altLang="en-US" i="1" dirty="0"/>
              <a:t>n</a:t>
            </a:r>
            <a:r>
              <a:rPr lang="en-US" altLang="en-US" dirty="0"/>
              <a:t>, of the number in the sequence</a:t>
            </a:r>
          </a:p>
          <a:p>
            <a:pPr lvl="1"/>
            <a:r>
              <a:rPr lang="en-US" altLang="en-US" dirty="0"/>
              <a:t>Calculate the next Fibonacci number </a:t>
            </a:r>
          </a:p>
          <a:p>
            <a:pPr lvl="2"/>
            <a:r>
              <a:rPr lang="en-US" altLang="en-US" dirty="0"/>
              <a:t>Add the previous two elements of the sequence</a:t>
            </a:r>
          </a:p>
          <a:p>
            <a:pPr lvl="1"/>
            <a:r>
              <a:rPr lang="en-US" altLang="en-US" dirty="0"/>
              <a:t>Repeat Step 3 until the </a:t>
            </a:r>
            <a:r>
              <a:rPr lang="en-US" altLang="en-US" i="1" dirty="0"/>
              <a:t>n</a:t>
            </a:r>
            <a:r>
              <a:rPr lang="en-US" altLang="en-US" dirty="0"/>
              <a:t>th Fibonacci number is found</a:t>
            </a:r>
          </a:p>
          <a:p>
            <a:pPr lvl="1"/>
            <a:r>
              <a:rPr lang="en-US" altLang="en-US" dirty="0"/>
              <a:t>Output the </a:t>
            </a:r>
            <a:r>
              <a:rPr lang="en-US" altLang="en-US" i="1" dirty="0"/>
              <a:t>n</a:t>
            </a:r>
            <a:r>
              <a:rPr lang="en-US" altLang="en-US" dirty="0"/>
              <a:t>th Fibonacci number</a:t>
            </a:r>
          </a:p>
          <a:p>
            <a:pPr lvl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Programming Example: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4" y="1538288"/>
            <a:ext cx="8626475" cy="166199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previous1;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//variable to store the first Fibonacci number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previous2;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//variable to store the second Fibonacci number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current;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//variable to store the current Fibonacci number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counter;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//loop control variable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nthFibonacci;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//variable to store the desired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//Fibonacci number</a:t>
            </a:r>
            <a:endParaRPr lang="en-US" sz="1800" dirty="0">
              <a:solidFill>
                <a:srgbClr val="00A58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Programming Example: Main Algorithm (1 of 4)</a:t>
            </a:r>
          </a:p>
        </p:txBody>
      </p:sp>
      <p:sp>
        <p:nvSpPr>
          <p:cNvPr id="35842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1923604"/>
          </a:xfrm>
        </p:spPr>
        <p:txBody>
          <a:bodyPr/>
          <a:lstStyle/>
          <a:p>
            <a:r>
              <a:rPr lang="en-US" altLang="en-US" dirty="0"/>
              <a:t>Prompt the user for the first two numbers—that is,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previous1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previous2</a:t>
            </a:r>
          </a:p>
          <a:p>
            <a:r>
              <a:rPr lang="en-US" altLang="en-US" dirty="0"/>
              <a:t>Read (input) the first two numbers into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previous1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previous2</a:t>
            </a:r>
          </a:p>
          <a:p>
            <a:r>
              <a:rPr lang="en-US" altLang="en-US" dirty="0"/>
              <a:t>Output the first two Fibonacci numbers</a:t>
            </a:r>
          </a:p>
          <a:p>
            <a:r>
              <a:rPr lang="en-US" altLang="en-US" dirty="0"/>
              <a:t>Prompt the user for the position of the desired Fibonacci number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Programming Example: Main Algorithm (2 of 4)</a:t>
            </a:r>
          </a:p>
        </p:txBody>
      </p:sp>
      <p:sp>
        <p:nvSpPr>
          <p:cNvPr id="36866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028632"/>
          </a:xfrm>
        </p:spPr>
        <p:txBody>
          <a:bodyPr/>
          <a:lstStyle/>
          <a:p>
            <a:r>
              <a:rPr lang="en-US" altLang="en-US" dirty="0"/>
              <a:t>Read the position of the desired Fibonacci number into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nthFibonacci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(nthFibonacci == 1)</a:t>
            </a:r>
            <a:br>
              <a:rPr lang="en-US" alt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dirty="0"/>
              <a:t>The desired Fibonacci number is the first Fibonacci number; copy the value of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previous1</a:t>
            </a:r>
            <a:r>
              <a:rPr lang="en-US" altLang="en-US" dirty="0"/>
              <a:t> into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current</a:t>
            </a:r>
          </a:p>
          <a:p>
            <a:pPr lvl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 (nthFibonacci == 2)</a:t>
            </a:r>
            <a:br>
              <a:rPr lang="en-US" alt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altLang="en-US" dirty="0"/>
              <a:t>The desired Fibonacci number is the second Fibonacci number; copy the value of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previous2</a:t>
            </a:r>
            <a:r>
              <a:rPr lang="en-US" altLang="en-US" dirty="0"/>
              <a:t> into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current</a:t>
            </a:r>
            <a:endParaRPr lang="en-US" alt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Programming Example: Main Algorithm (3 of 4)</a:t>
            </a:r>
          </a:p>
        </p:txBody>
      </p:sp>
      <p:sp>
        <p:nvSpPr>
          <p:cNvPr id="37890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1346522"/>
          </a:xfrm>
        </p:spPr>
        <p:txBody>
          <a:bodyPr/>
          <a:lstStyle/>
          <a:p>
            <a:pPr lvl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altLang="en-US" dirty="0"/>
              <a:t> calculate the desired Fibonacci number as follows:</a:t>
            </a:r>
          </a:p>
          <a:p>
            <a:pPr lvl="2"/>
            <a:r>
              <a:rPr lang="en-US" altLang="en-US" dirty="0"/>
              <a:t>Start by determining the third Fibonacci number</a:t>
            </a:r>
          </a:p>
          <a:p>
            <a:pPr lvl="2"/>
            <a:r>
              <a:rPr lang="en-US" altLang="en-US" dirty="0"/>
              <a:t>Initialize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counter</a:t>
            </a:r>
            <a:r>
              <a:rPr lang="en-US" altLang="en-US" dirty="0"/>
              <a:t> to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dirty="0"/>
              <a:t> to keep track of the calculated Fibonacci numbers.</a:t>
            </a:r>
          </a:p>
          <a:p>
            <a:pPr lvl="2"/>
            <a:r>
              <a:rPr lang="en-US" altLang="en-US" dirty="0"/>
              <a:t>Calculate the next Fibonacci number, as follows:</a:t>
            </a:r>
            <a:br>
              <a:rPr lang="en-US" altLang="en-US" dirty="0"/>
            </a:b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current = previous2 + previous1;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Programming Example: Main Algorithm (4 of 4)</a:t>
            </a:r>
          </a:p>
        </p:txBody>
      </p:sp>
      <p:sp>
        <p:nvSpPr>
          <p:cNvPr id="3891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Assign the value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previous2</a:t>
            </a:r>
            <a:r>
              <a:rPr lang="en-US" altLang="en-US" dirty="0"/>
              <a:t>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previous1</a:t>
            </a:r>
          </a:p>
          <a:p>
            <a:r>
              <a:rPr lang="en-US" altLang="en-US" dirty="0"/>
              <a:t>Assign the value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altLang="en-US" dirty="0"/>
              <a:t>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previous2</a:t>
            </a:r>
          </a:p>
          <a:p>
            <a:r>
              <a:rPr lang="en-US" altLang="en-US" dirty="0"/>
              <a:t>Increment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</a:p>
          <a:p>
            <a:r>
              <a:rPr lang="en-US" altLang="en-US" dirty="0"/>
              <a:t>Repeat until Fibonacci number is calculated:</a:t>
            </a:r>
          </a:p>
          <a:p>
            <a:pPr marL="628650" lvl="3" indent="0">
              <a:buNone/>
            </a:pPr>
            <a:r>
              <a:rPr lang="en-US" altLang="en-US" sz="16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(counter &lt;= nthFibonacci)</a:t>
            </a:r>
          </a:p>
          <a:p>
            <a:pPr marL="628650" lvl="3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628650" lvl="3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current = previous2 + previous1;</a:t>
            </a:r>
          </a:p>
          <a:p>
            <a:pPr marL="628650" lvl="3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previous1 = previous2;</a:t>
            </a:r>
          </a:p>
          <a:p>
            <a:pPr marL="628650" lvl="3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previous2 = current;</a:t>
            </a:r>
          </a:p>
          <a:p>
            <a:pPr marL="628650" lvl="3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counter++;</a:t>
            </a:r>
          </a:p>
          <a:p>
            <a:pPr marL="628650" lvl="3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en-US" dirty="0"/>
              <a:t>Output the </a:t>
            </a:r>
            <a:r>
              <a:rPr lang="en-US" altLang="en-US" i="1" dirty="0"/>
              <a:t>n</a:t>
            </a:r>
            <a:r>
              <a:rPr lang="en-US" altLang="en-US" dirty="0"/>
              <a:t>th Fibonacci number, which is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Looping (Repetition) Structure (1 of 7)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738664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loop: called a counted or indexed </a:t>
            </a:r>
            <a:r>
              <a:rPr 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loop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Syntax of the </a:t>
            </a:r>
            <a:r>
              <a:rPr 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65125" y="3352801"/>
            <a:ext cx="8415338" cy="584775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initial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called </a:t>
            </a:r>
            <a:r>
              <a:rPr 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loop control statements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pic>
        <p:nvPicPr>
          <p:cNvPr id="40966" name="Picture 6" descr="for (initial statement; loop condition; update statement)&#10;    stat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73723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Looping (Repetition) Structure (2 of 7)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82110" y="4934394"/>
            <a:ext cx="6949440" cy="297004"/>
          </a:xfrm>
        </p:spPr>
        <p:txBody>
          <a:bodyPr/>
          <a:lstStyle/>
          <a:p>
            <a:r>
              <a:rPr lang="en-US" b="1" dirty="0"/>
              <a:t>FIGURE 5-2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638DAD"/>
                </a:solidFill>
              </a:rPr>
              <a:t> </a:t>
            </a:r>
            <a:r>
              <a:rPr lang="en-US" dirty="0"/>
              <a:t>loop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pic>
        <p:nvPicPr>
          <p:cNvPr id="41991" name="Picture 7" descr="Figure 5-2 shows the flow of execution of a for loop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6400800" cy="3405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 (2 of 2)</a:t>
            </a: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Examine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 dirty="0"/>
              <a:t> statements</a:t>
            </a:r>
          </a:p>
          <a:p>
            <a:pPr lvl="1"/>
            <a:r>
              <a:rPr lang="en-US" altLang="en-US" dirty="0"/>
              <a:t>Discover how to form and use nested control structures</a:t>
            </a:r>
          </a:p>
          <a:p>
            <a:pPr lvl="1"/>
            <a:r>
              <a:rPr lang="en-US" altLang="en-US" dirty="0"/>
              <a:t>Learn how to avoid bugs by avoiding patches</a:t>
            </a:r>
          </a:p>
          <a:p>
            <a:pPr lvl="1"/>
            <a:r>
              <a:rPr lang="en-US" altLang="en-US" dirty="0"/>
              <a:t>Learn how to debug loops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9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Looping (Repetition) Structure (3 of 7)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pic>
        <p:nvPicPr>
          <p:cNvPr id="43013" name="Picture 5" descr="Example 5-9 illustrates a for loop that prints the first 10 nonnegative integers:&#10;for (i = 0; i &lt; 10; i++)&#10;    cout &lt;&lt; i &lt;&lt; &quot; &quot;;&#10;    cout &lt;&lt; endl;&#10;&#10;The initial statement, i = 0;, initializes the int variable i to 0. Next, the loop condition, i &lt; 10, is evaluated. Because 0 &lt; 10 is true, the print statement executes and outputs 0. The update statement, i++, then executes, which sets the value of i to 1. Once again, the loop condition is evaluated, which is still true, and so on. When i becomes 10, the loop condition evaluates to false, the for loop terminates, and the first statement following the for loop execut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76375"/>
            <a:ext cx="6400800" cy="293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9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Looping (Repetition) Structure (4 of 7)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pic>
        <p:nvPicPr>
          <p:cNvPr id="44039" name="Picture 7" descr="Example 5-10 further illustrates how a for loop executes with two different examples:&#10;1.&#10;for (i = 1; i &lt;= 5; i++)&#10;{&#10;    cout &lt;&lt; &quot;Hello!&quot; &lt;&lt; endl;&#10;    cout &lt;&lt; &quot;*&quot; &lt;&lt; endl;&#10;}&#10;&#10;2.&#10;for (i = 1; i &lt;= 5; i++)&#10;    cout &lt;&lt; &quot;Hello!&quot; &lt;&lt; endl;&#10;    cout &lt;&lt; &quot;*&quot; &lt;&lt; endl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18519"/>
            <a:ext cx="6400800" cy="4372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smtClean="0"/>
              <a:t> Looping (Repetition) Structure (5 of 7)</a:t>
            </a:r>
            <a:endParaRPr lang="en-US" altLang="en-US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r>
              <a:rPr lang="en-US" altLang="en-US" dirty="0" smtClean="0"/>
              <a:t>The following is a semantic error: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65125" y="4495800"/>
            <a:ext cx="8415338" cy="1031051"/>
          </a:xfrm>
        </p:spPr>
        <p:txBody>
          <a:bodyPr/>
          <a:lstStyle/>
          <a:p>
            <a:r>
              <a:rPr lang="en-US" altLang="en-US" smtClean="0"/>
              <a:t>The following is a legal (but infinite) </a:t>
            </a:r>
            <a:r>
              <a:rPr lang="en-US" altLang="en-US" smtClean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smtClean="0"/>
              <a:t> loop:</a:t>
            </a:r>
          </a:p>
          <a:p>
            <a:pPr marL="457200" lvl="1" indent="0">
              <a:buNone/>
            </a:pPr>
            <a:r>
              <a:rPr lang="en-US" altLang="en-US" sz="20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000" b="1" smtClean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 (;;)</a:t>
            </a:r>
          </a:p>
          <a:p>
            <a:pPr marL="457200" lvl="1" indent="0">
              <a:buNone/>
            </a:pPr>
            <a:r>
              <a:rPr lang="en-US" altLang="en-US" sz="2000" b="1" smtClean="0">
                <a:latin typeface="Courier New" pitchFamily="49" charset="0"/>
                <a:cs typeface="Courier New" pitchFamily="49" charset="0"/>
              </a:rPr>
              <a:t>      cout &lt;&lt; "Hello" &lt;&lt; endl;</a:t>
            </a: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/>
          </a:p>
        </p:txBody>
      </p:sp>
      <p:pic>
        <p:nvPicPr>
          <p:cNvPr id="45062" name="Picture 6" descr="Example 5-11 illustrates a for loop with a semantic error—a semicolon at the for loop statement (before the output statement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00251"/>
            <a:ext cx="64008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Looping (Repetition) Structure (6 of 7)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pic>
        <p:nvPicPr>
          <p:cNvPr id="46087" name="Picture 7" descr="Example 5-12 shows that ou can count backward using a for loop if the for loop control expressions are set correctly.&#10;&#10;for (i = 10; i &gt;= 1; i--)&#10;     cout &lt;&lt; &quot; &quot; &lt;&lt; i;&#10;cout &lt;&lt; endl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98842"/>
            <a:ext cx="6400800" cy="3254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Looping (Repetition) Structure (7 of 7)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pic>
        <p:nvPicPr>
          <p:cNvPr id="47109" name="Picture 5" descr="Example 5-13 shows that you can increment (or decrement) the loop control variable by any fixed numb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00213"/>
            <a:ext cx="6400800" cy="260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dirty="0"/>
              <a:t> Looping (Repetition) Structure (1 of 6)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96235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Syntax of a </a:t>
            </a:r>
            <a:r>
              <a:rPr 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do...while</a:t>
            </a:r>
            <a:r>
              <a:rPr lang="en-US" b="1" dirty="0">
                <a:solidFill>
                  <a:srgbClr val="638DAD"/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65125" y="3200401"/>
            <a:ext cx="8415338" cy="1817421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executes first, and then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evaluated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long as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loop continues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avoid an infinite loop, body must contain a statement that makes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pic>
        <p:nvPicPr>
          <p:cNvPr id="48134" name="Picture 6" descr="do&#10;    statement&#10;while (expression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71675"/>
            <a:ext cx="2743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dirty="0"/>
              <a:t> Looping (Repetition) Structure (2 of 6)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statement can be simple or compound</a:t>
            </a:r>
          </a:p>
          <a:p>
            <a:r>
              <a:rPr lang="en-US" altLang="en-US" dirty="0"/>
              <a:t>Loop always iterates at least once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dirty="0"/>
              <a:t> Looping (Repetition) Structure (3 of 6)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371600" y="5060383"/>
            <a:ext cx="6400800" cy="297004"/>
          </a:xfrm>
        </p:spPr>
        <p:txBody>
          <a:bodyPr/>
          <a:lstStyle/>
          <a:p>
            <a:r>
              <a:rPr lang="en-US" b="1" dirty="0"/>
              <a:t>FIGURE 5-3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pic>
        <p:nvPicPr>
          <p:cNvPr id="50183" name="Picture 7" descr="Figure 5-3 shows the flow of execution of a do. . .while loop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35095"/>
            <a:ext cx="6400800" cy="329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dirty="0"/>
              <a:t> Looping (Repetition) Structure (4 of 6)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pic>
        <p:nvPicPr>
          <p:cNvPr id="51205" name="Picture 5" descr="Example 5-18 illustrates a do...while loop with a loop body containing a statement that ultimately makes the expression false and assures that the loop exits properly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579" y="1600883"/>
            <a:ext cx="6400800" cy="3580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dirty="0"/>
              <a:t> Looping (Repetition) Structure (5 of 6)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1865126"/>
          </a:xfrm>
        </p:spPr>
        <p:txBody>
          <a:bodyPr/>
          <a:lstStyle/>
          <a:p>
            <a:r>
              <a:rPr lang="en-US" dirty="0"/>
              <a:t>Note that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</a:t>
            </a:r>
            <a:r>
              <a:rPr lang="en-US" dirty="0"/>
              <a:t>loops are </a:t>
            </a:r>
            <a:r>
              <a:rPr lang="en-US" u="sng" dirty="0"/>
              <a:t>pretest loops</a:t>
            </a:r>
            <a:endParaRPr lang="en-US" dirty="0"/>
          </a:p>
          <a:p>
            <a:pPr lvl="1"/>
            <a:r>
              <a:rPr lang="en-US" dirty="0"/>
              <a:t>It is possible that these loops many never activate due to entry conditions</a:t>
            </a:r>
          </a:p>
          <a:p>
            <a:r>
              <a:rPr lang="en-US" dirty="0"/>
              <a:t>In contrast,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/>
              <a:t>loops are </a:t>
            </a:r>
            <a:r>
              <a:rPr lang="en-US" u="sng" dirty="0"/>
              <a:t>posttest loops</a:t>
            </a:r>
          </a:p>
          <a:p>
            <a:pPr lvl="1"/>
            <a:r>
              <a:rPr lang="en-US" dirty="0"/>
              <a:t>These loops always execute at least once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95778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Is Repetition Needed?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Repetition allows efficient use of variables</a:t>
            </a:r>
          </a:p>
          <a:p>
            <a:r>
              <a:rPr lang="en-US" altLang="en-US" dirty="0"/>
              <a:t>It is possible to input, add, and average multiple numbers using a limited number of variables</a:t>
            </a:r>
          </a:p>
          <a:p>
            <a:r>
              <a:rPr lang="en-US" altLang="en-US" dirty="0"/>
              <a:t>Consider the code to determine the average number of calories burned each day doing regular exercise</a:t>
            </a:r>
          </a:p>
          <a:p>
            <a:pPr lvl="1"/>
            <a:r>
              <a:rPr lang="en-US" altLang="en-US" dirty="0"/>
              <a:t>Method 1: Declare a variable for each day and enter the number of calories burned, add the values and store in a variable for the week’s total, and divide the total by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en-US" dirty="0"/>
              <a:t> to find the average</a:t>
            </a:r>
          </a:p>
          <a:p>
            <a:pPr lvl="1"/>
            <a:r>
              <a:rPr lang="en-US" altLang="en-US" dirty="0"/>
              <a:t>Method 2: Create a loop that reads a number into a variable and adds it to a variable that contains the sum of the numbers  (only two variables needed)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dirty="0"/>
              <a:t> Looping (Repetition) Structure (6 of 6)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pic>
        <p:nvPicPr>
          <p:cNvPr id="52230" name="Picture 6" descr="Example 5-19 compares a while loop (pretest loop) to a do...while loop (posttest loop)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400800" cy="455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Choosing the Right Looping Structure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 three loops have their place in C++</a:t>
            </a:r>
          </a:p>
          <a:p>
            <a:pPr lvl="1"/>
            <a:r>
              <a:rPr lang="en-US" altLang="en-US" dirty="0"/>
              <a:t>If you can determine in advance the number of repetitions needed,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>
                <a:solidFill>
                  <a:srgbClr val="638DAD"/>
                </a:solidFill>
              </a:rPr>
              <a:t> </a:t>
            </a:r>
            <a:r>
              <a:rPr lang="en-US" altLang="en-US" dirty="0"/>
              <a:t>loop is the correct choice</a:t>
            </a:r>
          </a:p>
          <a:p>
            <a:pPr lvl="1"/>
            <a:r>
              <a:rPr lang="en-US" altLang="en-US" dirty="0"/>
              <a:t>If you do not know and cannot determine in advance the number of repetitions needed, and it could be zero, use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loop</a:t>
            </a:r>
          </a:p>
          <a:p>
            <a:pPr lvl="1"/>
            <a:r>
              <a:rPr lang="en-US" altLang="en-US" dirty="0"/>
              <a:t>If you do not know and cannot determine in advance the number of repetitions needed, and it is at least one, use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do...while </a:t>
            </a:r>
            <a:r>
              <a:rPr lang="en-US" altLang="en-US" dirty="0"/>
              <a:t>loop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altLang="en-US" dirty="0"/>
              <a:t> Statements (1 of 2)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603790"/>
          </a:xfrm>
        </p:spPr>
        <p:txBody>
          <a:bodyPr/>
          <a:lstStyle/>
          <a:p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altLang="en-US" dirty="0"/>
              <a:t> alter the flow of control</a:t>
            </a:r>
          </a:p>
          <a:p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en-US" dirty="0"/>
              <a:t> statement is used for two purposes:</a:t>
            </a:r>
          </a:p>
          <a:p>
            <a:pPr lvl="1"/>
            <a:r>
              <a:rPr lang="en-US" altLang="en-US" dirty="0"/>
              <a:t>To exit early from a loop </a:t>
            </a:r>
          </a:p>
          <a:p>
            <a:pPr lvl="1"/>
            <a:r>
              <a:rPr lang="en-US" altLang="en-US" dirty="0"/>
              <a:t>To skip the remainder of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altLang="en-US" dirty="0"/>
              <a:t> structure</a:t>
            </a:r>
          </a:p>
          <a:p>
            <a:r>
              <a:rPr lang="en-US" altLang="en-US" dirty="0"/>
              <a:t>After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en-US" dirty="0"/>
              <a:t> executes, the program continues with the first statement after the structure</a:t>
            </a:r>
          </a:p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en-US" dirty="0"/>
              <a:t> statement in a loop can eliminate the use of certain (flag) variables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altLang="en-US" dirty="0"/>
              <a:t> Statements (2 of 2)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1078757"/>
          </a:xfrm>
        </p:spPr>
        <p:txBody>
          <a:bodyPr/>
          <a:lstStyle/>
          <a:p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altLang="en-US" dirty="0"/>
              <a:t> is used in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do…while</a:t>
            </a:r>
            <a:r>
              <a:rPr lang="en-US" altLang="en-US" dirty="0"/>
              <a:t> structures</a:t>
            </a:r>
          </a:p>
          <a:p>
            <a:r>
              <a:rPr lang="en-US" altLang="en-US" dirty="0"/>
              <a:t>When executed in a loop</a:t>
            </a:r>
          </a:p>
          <a:p>
            <a:pPr lvl="1"/>
            <a:r>
              <a:rPr lang="en-US" altLang="en-US" dirty="0"/>
              <a:t>It skips remaining statements and proceeds with the next iteration of the loop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Control Structures (1 of 2)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create the following pattern: </a:t>
            </a:r>
          </a:p>
          <a:p>
            <a:pPr marL="461963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</a:p>
          <a:p>
            <a:pPr marL="461963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**</a:t>
            </a:r>
          </a:p>
          <a:p>
            <a:pPr marL="461963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***</a:t>
            </a:r>
          </a:p>
          <a:p>
            <a:pPr marL="461963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****</a:t>
            </a:r>
          </a:p>
          <a:p>
            <a:pPr marL="461963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*****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can use the following code:</a:t>
            </a:r>
          </a:p>
          <a:p>
            <a:pPr marL="461963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(i = 1; i &lt;= 5; i++)     </a:t>
            </a:r>
            <a:r>
              <a:rPr lang="en-US" sz="2000" b="1" dirty="0">
                <a:solidFill>
                  <a:srgbClr val="00A589"/>
                </a:solidFill>
                <a:latin typeface="Courier New" pitchFamily="49" charset="0"/>
                <a:cs typeface="Courier New" pitchFamily="49" charset="0"/>
              </a:rPr>
              <a:t>//Line 1</a:t>
            </a:r>
          </a:p>
          <a:p>
            <a:pPr marL="461963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{                            </a:t>
            </a:r>
            <a:r>
              <a:rPr lang="en-US" sz="2000" b="1" dirty="0">
                <a:solidFill>
                  <a:srgbClr val="00A589"/>
                </a:solidFill>
                <a:latin typeface="Courier New" pitchFamily="49" charset="0"/>
                <a:cs typeface="Courier New" pitchFamily="49" charset="0"/>
              </a:rPr>
              <a:t>//Line 2</a:t>
            </a:r>
          </a:p>
          <a:p>
            <a:pPr marL="461963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    for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(j = 1; j &lt;= i; j++) </a:t>
            </a:r>
            <a:r>
              <a:rPr lang="en-US" sz="2000" b="1" dirty="0">
                <a:solidFill>
                  <a:srgbClr val="00A589"/>
                </a:solidFill>
                <a:latin typeface="Courier New" pitchFamily="49" charset="0"/>
                <a:cs typeface="Courier New" pitchFamily="49" charset="0"/>
              </a:rPr>
              <a:t>//Line 3</a:t>
            </a:r>
          </a:p>
          <a:p>
            <a:pPr marL="461963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    cout &lt;&lt; "*";         </a:t>
            </a:r>
            <a:r>
              <a:rPr lang="en-US" sz="2000" b="1" dirty="0">
                <a:solidFill>
                  <a:srgbClr val="00A589"/>
                </a:solidFill>
                <a:latin typeface="Courier New" pitchFamily="49" charset="0"/>
                <a:cs typeface="Courier New" pitchFamily="49" charset="0"/>
              </a:rPr>
              <a:t>//Line 4</a:t>
            </a:r>
          </a:p>
          <a:p>
            <a:pPr marL="461963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   cout &lt;&lt; endl;            </a:t>
            </a:r>
            <a:r>
              <a:rPr lang="en-US" sz="2000" b="1" dirty="0">
                <a:solidFill>
                  <a:srgbClr val="00A589"/>
                </a:solidFill>
                <a:latin typeface="Courier New" pitchFamily="49" charset="0"/>
                <a:cs typeface="Courier New" pitchFamily="49" charset="0"/>
              </a:rPr>
              <a:t>//Line 5</a:t>
            </a:r>
          </a:p>
          <a:p>
            <a:pPr marL="461963" lvl="1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}                            </a:t>
            </a:r>
            <a:r>
              <a:rPr lang="en-US" sz="2000" b="1" dirty="0">
                <a:solidFill>
                  <a:srgbClr val="00A589"/>
                </a:solidFill>
                <a:latin typeface="Courier New" pitchFamily="49" charset="0"/>
                <a:cs typeface="Courier New" pitchFamily="49" charset="0"/>
              </a:rPr>
              <a:t>//Line 6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Control Structures (2 of 2)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170099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the result if we replace the first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statement with this?</a:t>
            </a:r>
          </a:p>
          <a:p>
            <a:pPr marL="461963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(i = 5; i &gt;= 1; i--)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Answer:</a:t>
            </a:r>
          </a:p>
          <a:p>
            <a:pPr marL="461963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*****</a:t>
            </a:r>
          </a:p>
          <a:p>
            <a:pPr marL="461963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****</a:t>
            </a:r>
          </a:p>
          <a:p>
            <a:pPr marL="461963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***</a:t>
            </a:r>
          </a:p>
          <a:p>
            <a:pPr marL="461963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**</a:t>
            </a:r>
          </a:p>
          <a:p>
            <a:pPr marL="461963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*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Avoiding Bugs by Avoiding Patches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1817421"/>
          </a:xfrm>
        </p:spPr>
        <p:txBody>
          <a:bodyPr/>
          <a:lstStyle/>
          <a:p>
            <a:r>
              <a:rPr lang="en-US" altLang="en-US" dirty="0"/>
              <a:t>A software patch is a piece of code written on top of an existing piece of code </a:t>
            </a:r>
          </a:p>
          <a:p>
            <a:pPr lvl="1"/>
            <a:r>
              <a:rPr lang="en-US" altLang="en-US" dirty="0"/>
              <a:t>Intended to fix a bug in the original code</a:t>
            </a:r>
          </a:p>
          <a:p>
            <a:r>
              <a:rPr lang="en-US" altLang="en-US" dirty="0"/>
              <a:t>Some programmers address the symptom of the problem by adding a software patch</a:t>
            </a:r>
          </a:p>
          <a:p>
            <a:r>
              <a:rPr lang="en-US" altLang="en-US" dirty="0"/>
              <a:t>A programmer should instead resolve the underlying issue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Debugging Loops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1"/>
          </p:nvPr>
        </p:nvSpPr>
        <p:spPr>
          <a:xfrm>
            <a:off x="365125" y="1538288"/>
            <a:ext cx="8415338" cy="1525033"/>
          </a:xfrm>
        </p:spPr>
        <p:txBody>
          <a:bodyPr/>
          <a:lstStyle/>
          <a:p>
            <a:r>
              <a:rPr lang="en-US" altLang="en-US" dirty="0"/>
              <a:t>Loops are harder to debug than sequence and selection structures</a:t>
            </a:r>
          </a:p>
          <a:p>
            <a:r>
              <a:rPr lang="en-US" altLang="en-US" dirty="0"/>
              <a:t>Use a loop invariant</a:t>
            </a:r>
          </a:p>
          <a:p>
            <a:pPr lvl="1"/>
            <a:r>
              <a:rPr lang="en-US" altLang="en-US" dirty="0"/>
              <a:t>Set of statements that remains true each time the loop body is executed</a:t>
            </a:r>
          </a:p>
          <a:p>
            <a:r>
              <a:rPr lang="en-US" altLang="en-US" dirty="0"/>
              <a:t>The most common error associated with loops is off-by-one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(1 of 3)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709973"/>
          </a:xfrm>
        </p:spPr>
        <p:txBody>
          <a:bodyPr/>
          <a:lstStyle/>
          <a:p>
            <a:r>
              <a:rPr lang="en-US" altLang="en-US" dirty="0"/>
              <a:t>C++ has three looping (repetition) structures:</a:t>
            </a:r>
          </a:p>
          <a:p>
            <a:pPr lvl="1"/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do…while</a:t>
            </a:r>
          </a:p>
          <a:p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altLang="en-US" dirty="0"/>
              <a:t> are reserved words</a:t>
            </a:r>
          </a:p>
          <a:p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loops are called pretest loops</a:t>
            </a:r>
          </a:p>
          <a:p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do...while </a:t>
            </a:r>
            <a:r>
              <a:rPr lang="en-US" altLang="en-US" dirty="0"/>
              <a:t>loop is called a posttest loop</a:t>
            </a:r>
          </a:p>
          <a:p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may not execute at all, but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do...while </a:t>
            </a:r>
            <a:r>
              <a:rPr lang="en-US" altLang="en-US" dirty="0"/>
              <a:t>always executes at least once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(2 of 3)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3624069"/>
          </a:xfrm>
        </p:spPr>
        <p:txBody>
          <a:bodyPr/>
          <a:lstStyle/>
          <a:p>
            <a:r>
              <a:rPr lang="en-US" altLang="en-US" dirty="0">
                <a:cs typeface="Courier New" pitchFamily="49" charset="0"/>
              </a:rPr>
              <a:t>In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>
                <a:cs typeface="Courier New" pitchFamily="49" charset="0"/>
              </a:rPr>
              <a:t> loop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The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</a:rPr>
              <a:t>expression</a:t>
            </a:r>
            <a:r>
              <a:rPr lang="en-US" altLang="en-US" dirty="0"/>
              <a:t> is the decision maker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b="1" dirty="0">
                <a:latin typeface="Courier New" pitchFamily="49" charset="0"/>
              </a:rPr>
              <a:t>statement</a:t>
            </a:r>
            <a:r>
              <a:rPr lang="en-US" altLang="en-US" dirty="0"/>
              <a:t> is the body of the loop</a:t>
            </a:r>
          </a:p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loop can be:</a:t>
            </a:r>
          </a:p>
          <a:p>
            <a:pPr lvl="1"/>
            <a:r>
              <a:rPr lang="en-US" altLang="en-US" dirty="0"/>
              <a:t>Counter-controlled</a:t>
            </a:r>
          </a:p>
          <a:p>
            <a:pPr lvl="1"/>
            <a:r>
              <a:rPr lang="en-US" altLang="en-US" dirty="0"/>
              <a:t>Sentinel-controlled</a:t>
            </a:r>
          </a:p>
          <a:p>
            <a:pPr lvl="1"/>
            <a:r>
              <a:rPr lang="en-US" altLang="en-US" dirty="0"/>
              <a:t>EOF-controlled</a:t>
            </a:r>
          </a:p>
          <a:p>
            <a:r>
              <a:rPr lang="en-US" altLang="en-US" dirty="0"/>
              <a:t>In the Windows console environment, the end-of-file marker is entered using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Ctrl+z</a:t>
            </a:r>
          </a:p>
          <a:p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Looping (Repetition) Structure (1 of 3)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851957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b="1" u="sng" dirty="0">
                <a:solidFill>
                  <a:srgbClr val="638DAD"/>
                </a:solidFill>
                <a:uFill>
                  <a:solidFill>
                    <a:schemeClr val="tx1">
                      <a:lumMod val="75000"/>
                      <a:lumOff val="25000"/>
                    </a:schemeClr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chemeClr val="tx1">
                      <a:lumMod val="75000"/>
                      <a:lumOff val="25000"/>
                    </a:schemeClr>
                  </a:solidFill>
                </a:uFill>
              </a:rPr>
              <a:t> </a:t>
            </a: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loop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one of three repetition, or looping structures in C++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Syntax of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statement</a:t>
            </a:r>
          </a:p>
          <a:p>
            <a:pPr marL="0" indent="0" fontAlgn="auto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   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65125" y="3321784"/>
            <a:ext cx="8415338" cy="1631216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can be simple or compound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acts as a </a:t>
            </a: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maker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is usually a logical expression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called the body of the loop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parentheses are part of the syntax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pic>
        <p:nvPicPr>
          <p:cNvPr id="15366" name="Picture 6" descr="while (expression)&#10;    state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574" y="2390775"/>
            <a:ext cx="26574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(3 of 3)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288"/>
            <a:ext cx="8415338" cy="2109808"/>
          </a:xfrm>
        </p:spPr>
        <p:txBody>
          <a:bodyPr/>
          <a:lstStyle/>
          <a:p>
            <a:r>
              <a:rPr lang="en-US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Courier New" pitchFamily="49" charset="0"/>
              </a:rPr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 simplifies the writing of a counter-controlled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loop</a:t>
            </a:r>
          </a:p>
          <a:p>
            <a:pPr lvl="1"/>
            <a:r>
              <a:rPr lang="en-US" altLang="en-US" dirty="0"/>
              <a:t>Putting a semicolon at the end of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 is a semantic error</a:t>
            </a:r>
          </a:p>
          <a:p>
            <a:r>
              <a:rPr lang="en-US" altLang="en-US" dirty="0"/>
              <a:t>Executing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altLang="en-US" dirty="0"/>
              <a:t> statement in the body of a loop immediately terminates the loop</a:t>
            </a:r>
          </a:p>
          <a:p>
            <a:r>
              <a:rPr lang="en-US" altLang="en-US" dirty="0"/>
              <a:t>Executing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continue</a:t>
            </a:r>
            <a:r>
              <a:rPr lang="en-US" altLang="en-US" dirty="0"/>
              <a:t> statement in the body of a loop skips to the next iteration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/>
              <a:t> Looping (Repetition) Structure (2 of 3)</a:t>
            </a:r>
          </a:p>
        </p:txBody>
      </p:sp>
      <p:sp>
        <p:nvSpPr>
          <p:cNvPr id="16386" name="Rectangle 7"/>
          <p:cNvSpPr>
            <a:spLocks noGrp="1" noChangeArrowheads="1"/>
          </p:cNvSpPr>
          <p:nvPr>
            <p:ph type="body" sz="quarter" idx="11"/>
          </p:nvPr>
        </p:nvSpPr>
        <p:spPr>
          <a:xfrm>
            <a:off x="914400" y="3463160"/>
            <a:ext cx="6949440" cy="297004"/>
          </a:xfrm>
        </p:spPr>
        <p:txBody>
          <a:bodyPr/>
          <a:lstStyle/>
          <a:p>
            <a:r>
              <a:rPr lang="en-US" b="1" dirty="0"/>
              <a:t>FIGURE 5-1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rgbClr val="638DAD"/>
                </a:solidFill>
              </a:rPr>
              <a:t> </a:t>
            </a:r>
            <a:r>
              <a:rPr lang="en-US" dirty="0"/>
              <a:t>loop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pic>
        <p:nvPicPr>
          <p:cNvPr id="16391" name="Picture 7" descr="Figure 5-1 shows the flow of&#10;execution of a while loop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6400800" cy="200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65125" y="4038600"/>
            <a:ext cx="84153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 b="0" kern="1200">
                <a:solidFill>
                  <a:srgbClr val="6A6466"/>
                </a:solidFill>
                <a:latin typeface="+mn-lt"/>
                <a:ea typeface="+mn-ea"/>
                <a:cs typeface="+mn-cs"/>
              </a:defRPr>
            </a:lvl1pPr>
            <a:lvl2pPr marL="400050" indent="-171450" algn="l" rtl="0" fontAlgn="base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•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71500" indent="-1143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Font typeface="Arial" charset="0"/>
              <a:buChar char="-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2950" indent="-1143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14400" indent="-114300" algn="l" rtl="0" fontAlgn="base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-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275" indent="-168275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provides an entry condition to the loop </a:t>
            </a:r>
          </a:p>
          <a:p>
            <a:pPr marL="168275" indent="-168275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statement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(body of the loop) continues to execute until the expression is no longer </a:t>
            </a:r>
            <a:r>
              <a:rPr lang="en-US" sz="20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168275" indent="-168275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 infinite loop continues to execute endlessly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Looping (Repetition) Structure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4419600"/>
            <a:ext cx="8415338" cy="1184940"/>
          </a:xfrm>
        </p:spPr>
        <p:txBody>
          <a:bodyPr/>
          <a:lstStyle/>
          <a:p>
            <a:r>
              <a:rPr lang="en-US" dirty="0"/>
              <a:t>The preceding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dirty="0"/>
              <a:t>loop produces the following output:</a:t>
            </a:r>
          </a:p>
          <a:p>
            <a:pPr marL="346075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0 5 10 15 20</a:t>
            </a:r>
          </a:p>
          <a:p>
            <a:pPr>
              <a:buClr>
                <a:srgbClr val="055C91"/>
              </a:buClr>
            </a:pPr>
            <a:r>
              <a:rPr lang="en-US" altLang="en-US" dirty="0"/>
              <a:t>The variable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dirty="0"/>
              <a:t> in Example 5-1 is called the </a:t>
            </a:r>
            <a:r>
              <a:rPr lang="en-US" altLang="en-US" u="sng" dirty="0"/>
              <a:t>loop control variable</a:t>
            </a:r>
            <a:r>
              <a:rPr lang="en-US" altLang="en-US" dirty="0"/>
              <a:t> (</a:t>
            </a:r>
            <a:r>
              <a:rPr lang="en-US" altLang="en-US" u="sng" dirty="0"/>
              <a:t>LCV</a:t>
            </a:r>
            <a:r>
              <a:rPr lang="en-US" altLang="en-US" dirty="0"/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pic>
        <p:nvPicPr>
          <p:cNvPr id="17413" name="Picture 5" descr="Example 5-1 illustrates while loo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9104"/>
            <a:ext cx="6400800" cy="258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Looping (Repetition) Structure (cont’d.)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pic>
        <p:nvPicPr>
          <p:cNvPr id="19462" name="Picture 6" descr="Example 5-2 is the same code as Example 5-1, except i is initialized to 20 rather than 1. In this case, the loop never execut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28825"/>
            <a:ext cx="6400800" cy="211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Case 1: Counter-Controlled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dirty="0"/>
              <a:t> Loops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you know exactly how many times the statements need to be executed</a:t>
            </a:r>
          </a:p>
          <a:p>
            <a:pPr lvl="1"/>
            <a:r>
              <a:rPr lang="en-US" altLang="en-US" dirty="0"/>
              <a:t> Use a </a:t>
            </a:r>
            <a:r>
              <a:rPr lang="en-US" altLang="en-US" u="sng" dirty="0"/>
              <a:t>counter-controlled </a:t>
            </a:r>
            <a:r>
              <a:rPr lang="en-US" altLang="en-US" b="1" u="sng" dirty="0">
                <a:solidFill>
                  <a:srgbClr val="638DAD"/>
                </a:solidFill>
                <a:uFill>
                  <a:solidFill>
                    <a:schemeClr val="tx1">
                      <a:lumMod val="75000"/>
                      <a:lumOff val="25000"/>
                    </a:schemeClr>
                  </a:solidFill>
                </a:u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altLang="en-US" u="sng" dirty="0"/>
              <a:t> loop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counter =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0;       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//initialize the loop control variable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(counter &lt; N)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//test the loop control variable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counter++;     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//update the loop control variable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8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u="sng" dirty="0"/>
          </a:p>
          <a:p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lik_cpp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4142</TotalTime>
  <Words>4561</Words>
  <Application>Microsoft Office PowerPoint</Application>
  <PresentationFormat>On-screen Show (4:3)</PresentationFormat>
  <Paragraphs>373</Paragraphs>
  <Slides>50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Malik_cpp</vt:lpstr>
      <vt:lpstr>Chapter 5</vt:lpstr>
      <vt:lpstr>Objectives (1 of 2)</vt:lpstr>
      <vt:lpstr>Objectives (2 of 2)</vt:lpstr>
      <vt:lpstr>Why Is Repetition Needed?</vt:lpstr>
      <vt:lpstr>while Looping (Repetition) Structure (1 of 3)</vt:lpstr>
      <vt:lpstr>while Looping (Repetition) Structure (2 of 3)</vt:lpstr>
      <vt:lpstr>while Looping (Repetition) Structure (3 of 3)</vt:lpstr>
      <vt:lpstr>while Looping (Repetition) Structure (cont’d.)</vt:lpstr>
      <vt:lpstr>Case 1: Counter-Controlled while Loops</vt:lpstr>
      <vt:lpstr>Case 2: Sentinel-Controlled while Loops</vt:lpstr>
      <vt:lpstr>Example 5-5: Telephone Digits</vt:lpstr>
      <vt:lpstr>Case 3: Flag-Controlled while Loops</vt:lpstr>
      <vt:lpstr>Number Guessing Game</vt:lpstr>
      <vt:lpstr>Case 4: EOF-Controlled while Loops (1 of 2)</vt:lpstr>
      <vt:lpstr>Case 4: EOF-Controlled while Loops (2 of 2)</vt:lpstr>
      <vt:lpstr>eof Function</vt:lpstr>
      <vt:lpstr>More on Expressions in while Statements</vt:lpstr>
      <vt:lpstr>Programming Example: Fibonacci Number (1 of 3)</vt:lpstr>
      <vt:lpstr>Programming Example: Fibonacci Number (2 of 3)</vt:lpstr>
      <vt:lpstr>Programming Example: Fibonacci Number (3 of 3)</vt:lpstr>
      <vt:lpstr>Programming Example: Input and Output</vt:lpstr>
      <vt:lpstr>Programming Example: Problem Analysis and Algorithm Design</vt:lpstr>
      <vt:lpstr>Programming Example: Variables</vt:lpstr>
      <vt:lpstr>Programming Example: Main Algorithm (1 of 4)</vt:lpstr>
      <vt:lpstr>Programming Example: Main Algorithm (2 of 4)</vt:lpstr>
      <vt:lpstr>Programming Example: Main Algorithm (3 of 4)</vt:lpstr>
      <vt:lpstr>Programming Example: Main Algorithm (4 of 4)</vt:lpstr>
      <vt:lpstr>for Looping (Repetition) Structure (1 of 7)</vt:lpstr>
      <vt:lpstr>for Looping (Repetition) Structure (2 of 7)</vt:lpstr>
      <vt:lpstr>for Looping (Repetition) Structure (3 of 7)</vt:lpstr>
      <vt:lpstr>for Looping (Repetition) Structure (4 of 7)</vt:lpstr>
      <vt:lpstr>for Looping (Repetition) Structure (5 of 7)</vt:lpstr>
      <vt:lpstr>for Looping (Repetition) Structure (6 of 7)</vt:lpstr>
      <vt:lpstr>for Looping (Repetition) Structure (7 of 7)</vt:lpstr>
      <vt:lpstr>do…while Looping (Repetition) Structure (1 of 6)</vt:lpstr>
      <vt:lpstr>do…while Looping (Repetition) Structure (2 of 6)</vt:lpstr>
      <vt:lpstr>do…while Looping (Repetition) Structure (3 of 6)</vt:lpstr>
      <vt:lpstr>do…while Looping (Repetition) Structure (4 of 6)</vt:lpstr>
      <vt:lpstr>do…while Looping (Repetition) Structure (5 of 6)</vt:lpstr>
      <vt:lpstr>do…while Looping (Repetition) Structure (6 of 6)</vt:lpstr>
      <vt:lpstr>Choosing the Right Looping Structure</vt:lpstr>
      <vt:lpstr>break and continue Statements (1 of 2)</vt:lpstr>
      <vt:lpstr>break and continue Statements (2 of 2)</vt:lpstr>
      <vt:lpstr>Nested Control Structures (1 of 2)</vt:lpstr>
      <vt:lpstr>Nested Control Structures (2 of 2)</vt:lpstr>
      <vt:lpstr>Avoiding Bugs by Avoiding Patches</vt:lpstr>
      <vt:lpstr>Debugging Loops</vt:lpstr>
      <vt:lpstr>Quick Review (1 of 3)</vt:lpstr>
      <vt:lpstr>Quick Review (2 of 3)</vt:lpstr>
      <vt:lpstr>Quick Review (3 of 3)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Ang</dc:creator>
  <cp:lastModifiedBy>Jeanette</cp:lastModifiedBy>
  <cp:revision>331</cp:revision>
  <cp:lastPrinted>2009-04-22T19:24:48Z</cp:lastPrinted>
  <dcterms:created xsi:type="dcterms:W3CDTF">2002-07-27T03:19:07Z</dcterms:created>
  <dcterms:modified xsi:type="dcterms:W3CDTF">2016-10-30T17:36:39Z</dcterms:modified>
</cp:coreProperties>
</file>