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92" r:id="rId1"/>
  </p:sldMasterIdLst>
  <p:notesMasterIdLst>
    <p:notesMasterId r:id="rId52"/>
  </p:notesMasterIdLst>
  <p:sldIdLst>
    <p:sldId id="362" r:id="rId2"/>
    <p:sldId id="261" r:id="rId3"/>
    <p:sldId id="315" r:id="rId4"/>
    <p:sldId id="260" r:id="rId5"/>
    <p:sldId id="263" r:id="rId6"/>
    <p:sldId id="264" r:id="rId7"/>
    <p:sldId id="268" r:id="rId8"/>
    <p:sldId id="302" r:id="rId9"/>
    <p:sldId id="269" r:id="rId10"/>
    <p:sldId id="289" r:id="rId11"/>
    <p:sldId id="271" r:id="rId12"/>
    <p:sldId id="272" r:id="rId13"/>
    <p:sldId id="303" r:id="rId14"/>
    <p:sldId id="304" r:id="rId15"/>
    <p:sldId id="305" r:id="rId16"/>
    <p:sldId id="306" r:id="rId17"/>
    <p:sldId id="313" r:id="rId18"/>
    <p:sldId id="276" r:id="rId19"/>
    <p:sldId id="309" r:id="rId20"/>
    <p:sldId id="310" r:id="rId21"/>
    <p:sldId id="363" r:id="rId22"/>
    <p:sldId id="364" r:id="rId23"/>
    <p:sldId id="277" r:id="rId24"/>
    <p:sldId id="278" r:id="rId25"/>
    <p:sldId id="316" r:id="rId26"/>
    <p:sldId id="317" r:id="rId27"/>
    <p:sldId id="318" r:id="rId28"/>
    <p:sldId id="321" r:id="rId29"/>
    <p:sldId id="323" r:id="rId30"/>
    <p:sldId id="324" r:id="rId31"/>
    <p:sldId id="325" r:id="rId32"/>
    <p:sldId id="329" r:id="rId33"/>
    <p:sldId id="330" r:id="rId34"/>
    <p:sldId id="339" r:id="rId35"/>
    <p:sldId id="340" r:id="rId36"/>
    <p:sldId id="341" r:id="rId37"/>
    <p:sldId id="342" r:id="rId38"/>
    <p:sldId id="343" r:id="rId39"/>
    <p:sldId id="345" r:id="rId40"/>
    <p:sldId id="346" r:id="rId41"/>
    <p:sldId id="347" r:id="rId42"/>
    <p:sldId id="348" r:id="rId43"/>
    <p:sldId id="349" r:id="rId44"/>
    <p:sldId id="350" r:id="rId45"/>
    <p:sldId id="354" r:id="rId46"/>
    <p:sldId id="355" r:id="rId47"/>
    <p:sldId id="286" r:id="rId48"/>
    <p:sldId id="287" r:id="rId49"/>
    <p:sldId id="288" r:id="rId50"/>
    <p:sldId id="360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DAD"/>
    <a:srgbClr val="00A589"/>
    <a:srgbClr val="3333FF"/>
    <a:srgbClr val="333399"/>
    <a:srgbClr val="B2B2B2"/>
    <a:srgbClr val="800000"/>
    <a:srgbClr val="996600"/>
    <a:srgbClr val="FF9999"/>
    <a:srgbClr val="33CC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6" autoAdjust="0"/>
    <p:restoredTop sz="94687" autoAdjust="0"/>
  </p:normalViewPr>
  <p:slideViewPr>
    <p:cSldViewPr>
      <p:cViewPr varScale="1">
        <p:scale>
          <a:sx n="85" d="100"/>
          <a:sy n="85" d="100"/>
        </p:scale>
        <p:origin x="158" y="72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8" d="100"/>
        <a:sy n="78" d="100"/>
      </p:scale>
      <p:origin x="0" y="63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2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2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2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BB9819F-0CDF-4F86-912E-D28D67AF99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635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8E8B47-3B10-48B8-8E80-EA6655FB56F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9E6137-C026-4558-8AB6-4341AA724BF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9ED28F3-1020-4FA3-B064-FD37F560E4A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DEBFC1-9E8F-4D02-A9A6-469AC5824D5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B9BEF4-A3CF-4654-8700-62D3BCB9B75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E7D6E9-89DB-41CA-9861-69C816C1C6F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92630B-D94F-4D41-8480-2011FEC4BC6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AF900D-64A1-421E-BED9-1C8628E4AF6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E8E5E5-F532-48D7-8211-D4435B6154D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7A173-DDE4-4FB6-9C53-63B2E41FEC3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0823BA-C62B-4F19-A63F-468239C523E4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4F485A-3AD9-4924-8325-9160DB5B3C2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D0AD60-BEA3-4C45-B098-006CE2EA513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A85849-95E1-4DFE-A14A-6F40FBDEBA5A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BB7CB3-49B2-436E-BE5F-64D723911B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C02DEA-8557-4759-BC8B-354748A6EA2A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3FB368-3373-421C-BE69-B67958A9248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1FFAEA-0DCC-4877-9BB7-3ED965DBEB0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97EA51-E68F-48E0-9AB9-25FD7235264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32882C-3306-4767-A8CF-9868B6F27EC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9AA9C5-F9FD-4537-87B2-71E3F3E4656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C55672-0E9F-421B-9F94-192A2B2B425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69ADB94-5E64-438C-B728-39872770835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418D2D4-C13C-454C-B94D-A3A1A3E0198A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B002E10-A9FB-43B2-8B44-EB63CE3AD23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87B85D-61F8-4043-8E1F-4CE13ADF7C6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FF5781-68F2-45EC-B222-AFBEC00E66F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4F21AE-D07D-4D23-A7D3-82B3C9B29D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9EB8BE-59D0-4625-8EA3-1A29A0DF277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8168F2-3EFE-4920-8D3F-463312004E1A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0397B5-535E-4187-A30A-93B69AF9CC4A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119C5-BC07-4A92-8490-8B95795488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099FAD-B8C5-4E1E-80CE-0E65D518E12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E938A1-6FC6-4C9D-9D46-A921299C271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42700F-54B6-4987-AE4E-FF78DD9E2A4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8DDFB0-5FB1-44D1-BA26-97581F3D184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E920C8-BB41-471B-A519-18BB52C0BAB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E490E4-8589-472C-9875-6162310C39F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B0D936-A9F7-46B1-AE96-C04E64EDA7D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E2A05F-ED2A-438E-A7B7-086F58FE438B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124D2F-C18D-4E4A-8019-AA627C7D110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4A8694-AF72-4B52-858B-DA5AEB486774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1B6583-FF8D-4D88-BCDB-A27C82902114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58CD52-E716-435F-BA20-6FECC961B75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589E772-D900-401D-A722-17855D9D082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99985A-B8EE-4561-8ADF-D19C1D70FE7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AE035A-000C-4D37-9E5A-F8E0A6F9E89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3B5447-430F-41C6-9722-E951F470470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From Problem Analysis to Program Design,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3910"/>
          </a:xfrm>
        </p:spPr>
        <p:txBody>
          <a:bodyPr/>
          <a:lstStyle/>
          <a:p>
            <a:r>
              <a:rPr lang="en-US" altLang="en-US" dirty="0"/>
              <a:t>User-Defined Functions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 (3 of 3)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651495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Heading</a:t>
            </a:r>
            <a:r>
              <a:rPr lang="en-US" altLang="en-US" dirty="0"/>
              <a:t> (or </a:t>
            </a:r>
            <a:r>
              <a:rPr lang="en-US" altLang="en-US" u="sng" dirty="0"/>
              <a:t>function header</a:t>
            </a:r>
            <a:r>
              <a:rPr lang="en-US" altLang="en-US" dirty="0"/>
              <a:t>): the first line of the function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int abs(int number)</a:t>
            </a:r>
          </a:p>
          <a:p>
            <a:pPr eaLnBrk="1" hangingPunct="1"/>
            <a:r>
              <a:rPr lang="en-US" altLang="en-US" dirty="0"/>
              <a:t>The </a:t>
            </a:r>
            <a:r>
              <a:rPr lang="en-US" altLang="en-US" u="sng" dirty="0"/>
              <a:t>body</a:t>
            </a:r>
            <a:r>
              <a:rPr lang="en-US" altLang="en-US" dirty="0"/>
              <a:t> is the function’s code that accomplishes the task</a:t>
            </a:r>
          </a:p>
          <a:p>
            <a:pPr eaLnBrk="1" hangingPunct="1"/>
            <a:r>
              <a:rPr lang="en-US" altLang="en-US" u="sng" dirty="0"/>
              <a:t>Formal parameter</a:t>
            </a:r>
            <a:r>
              <a:rPr lang="en-US" altLang="en-US" dirty="0"/>
              <a:t>: a variable declared in the heading 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number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Actual parameter: a variable or expression listed in a call to a function</a:t>
            </a:r>
          </a:p>
          <a:p>
            <a:pPr lvl="1" eaLnBrk="1" hangingPunct="1"/>
            <a:r>
              <a:rPr lang="en-US" altLang="en-US" dirty="0"/>
              <a:t>Example: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itchFamily="49" charset="0"/>
                <a:cs typeface="Courier New" pitchFamily="49" charset="0"/>
              </a:rPr>
              <a:t>x = pow(u, v)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Syntax: Value-Returning Function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 eaLnBrk="1" hangingPunct="1"/>
            <a:r>
              <a:rPr lang="en-US" altLang="en-US" dirty="0"/>
              <a:t>Syntax</a:t>
            </a:r>
          </a:p>
        </p:txBody>
      </p:sp>
      <p:pic>
        <p:nvPicPr>
          <p:cNvPr id="18440" name="Picture 8" descr="functionType functionName(formal parameter list)&#10;{&#10;    statements&#10;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6248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3352800"/>
            <a:ext cx="8415338" cy="292388"/>
          </a:xfrm>
        </p:spPr>
        <p:txBody>
          <a:bodyPr/>
          <a:lstStyle/>
          <a:p>
            <a:r>
              <a:rPr lang="en-US" altLang="en-US" b="1" dirty="0">
                <a:latin typeface="Courier New" pitchFamily="49" charset="0"/>
              </a:rPr>
              <a:t>functionType</a:t>
            </a:r>
            <a:r>
              <a:rPr lang="en-US" altLang="en-US" dirty="0"/>
              <a:t> is also called the </a:t>
            </a:r>
            <a:r>
              <a:rPr lang="en-US" altLang="en-US" u="sng" dirty="0"/>
              <a:t>data type</a:t>
            </a:r>
            <a:r>
              <a:rPr lang="en-US" altLang="en-US" dirty="0"/>
              <a:t> or </a:t>
            </a:r>
            <a:r>
              <a:rPr lang="en-US" altLang="en-US" u="sng" dirty="0"/>
              <a:t>return type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Syntax: Formal Parameter List</a:t>
            </a:r>
          </a:p>
        </p:txBody>
      </p:sp>
      <p:pic>
        <p:nvPicPr>
          <p:cNvPr id="19465" name="Picture 9" descr="dataType identifier, dataType identifier,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59626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 descr="Figure 6-1 identifies various parts of the function abs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06920"/>
            <a:ext cx="7772400" cy="2437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4943955"/>
            <a:ext cx="6949440" cy="297004"/>
          </a:xfrm>
        </p:spPr>
        <p:txBody>
          <a:bodyPr/>
          <a:lstStyle/>
          <a:p>
            <a:r>
              <a:rPr lang="en-US" b="1" dirty="0"/>
              <a:t>FIGURE 6-1 </a:t>
            </a:r>
            <a:r>
              <a:rPr lang="en-US" dirty="0"/>
              <a:t>Various parts of the function </a:t>
            </a:r>
            <a:r>
              <a:rPr lang="en-US" b="1" dirty="0"/>
              <a:t>abs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r>
              <a:rPr lang="en-US" altLang="en-US" dirty="0">
                <a:latin typeface="Calibri" pitchFamily="34" charset="0"/>
              </a:rPr>
              <a:t>Syntax to call a value-returning function</a:t>
            </a:r>
          </a:p>
        </p:txBody>
      </p:sp>
      <p:pic>
        <p:nvPicPr>
          <p:cNvPr id="20487" name="Picture 7" descr="functionName(actual parameter list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46958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Syntax: Actual Parameter List</a:t>
            </a:r>
          </a:p>
        </p:txBody>
      </p:sp>
      <p:sp>
        <p:nvSpPr>
          <p:cNvPr id="2150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 eaLnBrk="1" hangingPunct="1"/>
            <a:r>
              <a:rPr lang="en-US" altLang="en-US" dirty="0"/>
              <a:t>The syntax of the actual parameter list is:</a:t>
            </a:r>
          </a:p>
        </p:txBody>
      </p:sp>
      <p:pic>
        <p:nvPicPr>
          <p:cNvPr id="21513" name="Picture 9" descr="expression or variable, expression or variable,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" y="1981200"/>
            <a:ext cx="67151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2819400"/>
            <a:ext cx="8415338" cy="292388"/>
          </a:xfrm>
        </p:spPr>
        <p:txBody>
          <a:bodyPr/>
          <a:lstStyle/>
          <a:p>
            <a:r>
              <a:rPr lang="en-US" altLang="en-US" dirty="0"/>
              <a:t>The formal parameter list can be empty</a:t>
            </a:r>
          </a:p>
        </p:txBody>
      </p:sp>
      <p:pic>
        <p:nvPicPr>
          <p:cNvPr id="21514" name="Picture 10" descr="functionType functionName(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248025"/>
            <a:ext cx="37242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365125" y="4051012"/>
            <a:ext cx="8415338" cy="29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A call to a value-returning function with an empty formal parameter list is:</a:t>
            </a:r>
          </a:p>
        </p:txBody>
      </p:sp>
      <p:pic>
        <p:nvPicPr>
          <p:cNvPr id="21515" name="Picture 11" descr="functionName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543425"/>
            <a:ext cx="21050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itchFamily="49" charset="0"/>
              </a:rPr>
              <a:t>return</a:t>
            </a:r>
            <a:r>
              <a:rPr lang="en-US" altLang="en-US" dirty="0"/>
              <a:t> Statement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 eaLnBrk="1" hangingPunct="1"/>
            <a:r>
              <a:rPr lang="en-US" altLang="en-US" dirty="0"/>
              <a:t>A function returns its value via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</a:t>
            </a:r>
          </a:p>
          <a:p>
            <a:pPr lvl="1" eaLnBrk="1" hangingPunct="1"/>
            <a:r>
              <a:rPr lang="en-US" altLang="en-US" dirty="0"/>
              <a:t>It passes this value outside the function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Syntax: </a:t>
            </a:r>
            <a:r>
              <a:rPr lang="en-US" altLang="en-US" dirty="0">
                <a:latin typeface="Courier New" pitchFamily="49" charset="0"/>
              </a:rPr>
              <a:t>return</a:t>
            </a:r>
            <a:r>
              <a:rPr lang="en-US" altLang="en-US" dirty="0"/>
              <a:t> Statement (1 of 2)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 has this syntax:</a:t>
            </a:r>
          </a:p>
        </p:txBody>
      </p:sp>
      <p:pic>
        <p:nvPicPr>
          <p:cNvPr id="23559" name="Picture 7" descr="return expr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05000"/>
            <a:ext cx="1866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2743200"/>
            <a:ext cx="8415338" cy="2157514"/>
          </a:xfrm>
        </p:spPr>
        <p:txBody>
          <a:bodyPr/>
          <a:lstStyle/>
          <a:p>
            <a:r>
              <a:rPr lang="en-US" altLang="en-US" dirty="0"/>
              <a:t>In C++,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is a reserved word</a:t>
            </a:r>
          </a:p>
          <a:p>
            <a:r>
              <a:rPr lang="en-US" altLang="en-US" dirty="0"/>
              <a:t>When a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>
                <a:solidFill>
                  <a:srgbClr val="638DAD"/>
                </a:solidFill>
              </a:rPr>
              <a:t> </a:t>
            </a:r>
            <a:r>
              <a:rPr lang="en-US" altLang="en-US" dirty="0"/>
              <a:t>statement executes</a:t>
            </a:r>
          </a:p>
          <a:p>
            <a:pPr lvl="1"/>
            <a:r>
              <a:rPr lang="en-US" altLang="en-US" dirty="0"/>
              <a:t>The function immediately terminates</a:t>
            </a:r>
          </a:p>
          <a:p>
            <a:pPr lvl="1"/>
            <a:r>
              <a:rPr lang="en-US" altLang="en-US" dirty="0"/>
              <a:t>Control goes back to the caller</a:t>
            </a:r>
          </a:p>
          <a:p>
            <a:r>
              <a:rPr lang="en-US" altLang="en-US" dirty="0"/>
              <a:t>When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 executes in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  <a:r>
              <a:rPr lang="en-US" altLang="en-US" dirty="0"/>
              <a:t>, the program terminates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Syntax: </a:t>
            </a:r>
            <a:r>
              <a:rPr lang="en-US" altLang="en-US" dirty="0">
                <a:latin typeface="Courier New" pitchFamily="49" charset="0"/>
              </a:rPr>
              <a:t>return</a:t>
            </a:r>
            <a:r>
              <a:rPr lang="en-US" altLang="en-US" dirty="0"/>
              <a:t> Statement (2 of 2)</a:t>
            </a:r>
          </a:p>
        </p:txBody>
      </p:sp>
      <p:pic>
        <p:nvPicPr>
          <p:cNvPr id="24584" name="Picture 8" descr="Figure 6-2 describes various parts of the function larger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4963"/>
            <a:ext cx="7772400" cy="334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685800" y="4966140"/>
            <a:ext cx="6949440" cy="297004"/>
          </a:xfrm>
        </p:spPr>
        <p:txBody>
          <a:bodyPr/>
          <a:lstStyle/>
          <a:p>
            <a:r>
              <a:rPr lang="en-US" b="1" dirty="0"/>
              <a:t>FIGURE 6-2 </a:t>
            </a:r>
            <a:r>
              <a:rPr lang="en-US" dirty="0"/>
              <a:t>Various parts of the function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Prototype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707886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A </a:t>
            </a:r>
            <a:r>
              <a:rPr lang="en-US" altLang="en-US" u="sng" dirty="0"/>
              <a:t>function prototype</a:t>
            </a:r>
            <a:r>
              <a:rPr lang="en-US" altLang="en-US" dirty="0"/>
              <a:t> is the function heading without the body of the function</a:t>
            </a:r>
          </a:p>
          <a:p>
            <a:pPr>
              <a:spcBef>
                <a:spcPct val="40000"/>
              </a:spcBef>
            </a:pPr>
            <a:r>
              <a:rPr lang="en-US" dirty="0"/>
              <a:t>The general syntax of the function prototype of a value-returning function is:</a:t>
            </a:r>
          </a:p>
        </p:txBody>
      </p:sp>
      <p:pic>
        <p:nvPicPr>
          <p:cNvPr id="25607" name="Picture 7" descr="functionType functionName(parameter list)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62200"/>
            <a:ext cx="5600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3276600"/>
            <a:ext cx="8415338" cy="707886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altLang="en-US" dirty="0"/>
              <a:t>It is not necessary to specify the variable name in the parameter list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The data type of each parameter must be specified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Functions: Some Peculiarities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52431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secret(int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&gt; 5)  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* x;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A correct definition of the function </a:t>
            </a:r>
            <a:r>
              <a:rPr lang="en-US" b="1" dirty="0"/>
              <a:t>secret </a:t>
            </a:r>
            <a:r>
              <a:rPr lang="en-US" dirty="0"/>
              <a:t>is: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secret(int x)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&gt; 5)       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2 * x;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x;          </a:t>
            </a:r>
            <a:r>
              <a:rPr lang="en-US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//Line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(1 of 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standard (predefined) functions </a:t>
            </a:r>
            <a:r>
              <a:rPr lang="en-US" dirty="0"/>
              <a:t>and discover how to use them in a program</a:t>
            </a:r>
            <a:endParaRPr lang="en-US" altLang="en-US" dirty="0"/>
          </a:p>
          <a:p>
            <a:pPr lvl="1"/>
            <a:r>
              <a:rPr lang="en-US" altLang="en-US" dirty="0"/>
              <a:t>Learn about user-defined functions</a:t>
            </a:r>
          </a:p>
          <a:p>
            <a:pPr lvl="1"/>
            <a:r>
              <a:rPr lang="en-US" altLang="en-US" dirty="0"/>
              <a:t>Examine value-returning functions</a:t>
            </a:r>
            <a:r>
              <a:rPr lang="en-US" dirty="0"/>
              <a:t> , including actual and formal parameters</a:t>
            </a:r>
            <a:endParaRPr lang="en-US" altLang="en-US" dirty="0"/>
          </a:p>
          <a:p>
            <a:pPr lvl="1"/>
            <a:r>
              <a:rPr lang="en-US" altLang="en-US" dirty="0"/>
              <a:t>Explore how to construct and use a value-returning, user-defined function in a program</a:t>
            </a:r>
          </a:p>
          <a:p>
            <a:pPr lvl="1"/>
            <a:r>
              <a:rPr lang="en-US" altLang="en-US" dirty="0"/>
              <a:t>Learn about function prototypes</a:t>
            </a:r>
          </a:p>
          <a:p>
            <a:pPr lvl="1"/>
            <a:r>
              <a:rPr lang="en-US" altLang="en-US" dirty="0"/>
              <a:t>Learn how to construct and use void functions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Value-Returning Functions: Some Peculiarities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pointing out that the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statement only returns one value</a:t>
            </a:r>
          </a:p>
          <a:p>
            <a:pPr marL="231775" indent="0"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y;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the value of y will be returned</a:t>
            </a:r>
          </a:p>
          <a:p>
            <a:endParaRPr lang="en-US" dirty="0"/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funcRet1()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x = 45;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23, x;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the value of x is returned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funcRet2(int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z)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2;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3;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* a + b, z + b; 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800" b="1" dirty="0">
                <a:solidFill>
                  <a:srgbClr val="00A58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//only the value of z + b is returned</a:t>
            </a:r>
          </a:p>
          <a:p>
            <a:pPr marL="231775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Value-Returning Functions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739759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courseGrade(int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score)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(score /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'F';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'D';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'C';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'B';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9: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10: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'A';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89317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 of Value-Returning Functions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45148"/>
          </a:xfrm>
        </p:spPr>
        <p:txBody>
          <a:bodyPr/>
          <a:lstStyle/>
          <a:p>
            <a:r>
              <a:rPr lang="en-US" dirty="0"/>
              <a:t>In addition to Example 6-3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courseGrade</a:t>
            </a:r>
            <a:r>
              <a:rPr lang="en-US" dirty="0"/>
              <a:t>, other examples are given in the text</a:t>
            </a:r>
          </a:p>
          <a:p>
            <a:pPr lvl="1"/>
            <a:r>
              <a:rPr lang="en-US" dirty="0"/>
              <a:t>Example 6-4 (rolling a pair of dice)</a:t>
            </a:r>
          </a:p>
          <a:p>
            <a:pPr lvl="1"/>
            <a:r>
              <a:rPr lang="en-US" dirty="0"/>
              <a:t>Example 6-5 (Fibonacci number)</a:t>
            </a:r>
          </a:p>
          <a:p>
            <a:pPr lvl="1"/>
            <a:r>
              <a:rPr lang="en-US" dirty="0"/>
              <a:t>Example 6-6 (palindrome)</a:t>
            </a:r>
          </a:p>
          <a:p>
            <a:pPr lvl="1"/>
            <a:r>
              <a:rPr lang="en-US" dirty="0"/>
              <a:t>Example 6-7 (cable company)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13008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of Compilation and Execution (1 of 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1309"/>
          </a:xfrm>
        </p:spPr>
        <p:txBody>
          <a:bodyPr/>
          <a:lstStyle/>
          <a:p>
            <a:r>
              <a:rPr lang="en-US" altLang="en-US" dirty="0"/>
              <a:t>Execution always begins at the first statement in the function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altLang="en-US" dirty="0"/>
              <a:t>Other functions are executed only when called</a:t>
            </a:r>
          </a:p>
          <a:p>
            <a:r>
              <a:rPr lang="en-US" altLang="en-US" dirty="0"/>
              <a:t>Function prototypes appear before any function definition</a:t>
            </a:r>
          </a:p>
          <a:p>
            <a:pPr lvl="1"/>
            <a:r>
              <a:rPr lang="en-US" altLang="en-US" dirty="0"/>
              <a:t>The compiler translates these first</a:t>
            </a:r>
          </a:p>
          <a:p>
            <a:r>
              <a:rPr lang="en-US" altLang="en-US" dirty="0"/>
              <a:t>The compiler can then correctly translate a function call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 of Compilation and Execution (2 of 2)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63532"/>
          </a:xfrm>
        </p:spPr>
        <p:txBody>
          <a:bodyPr/>
          <a:lstStyle/>
          <a:p>
            <a:r>
              <a:rPr lang="en-US" altLang="en-US" dirty="0"/>
              <a:t>A function call transfers control to the first statement in the body of the called function </a:t>
            </a:r>
          </a:p>
          <a:p>
            <a:r>
              <a:rPr lang="en-US" altLang="en-US" dirty="0"/>
              <a:t>When the end of a called function is executed, control is passed back to the point immediately following the function call</a:t>
            </a:r>
          </a:p>
          <a:p>
            <a:pPr lvl="1"/>
            <a:r>
              <a:rPr lang="en-US" altLang="en-US" dirty="0"/>
              <a:t>A function’s returned value replaces the function call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 (1 of 4)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User-defined </a:t>
            </a:r>
            <a:r>
              <a:rPr lang="en-US" altLang="en-US" u="sng" dirty="0"/>
              <a:t>void functions</a:t>
            </a:r>
            <a:r>
              <a:rPr lang="en-US" altLang="en-US" dirty="0"/>
              <a:t> can be placed either before or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  <a:r>
              <a:rPr lang="en-US" altLang="en-US" dirty="0"/>
              <a:t> </a:t>
            </a:r>
          </a:p>
          <a:p>
            <a:pPr eaLnBrk="1" hangingPunct="1"/>
            <a:r>
              <a:rPr lang="en-US" altLang="en-US" dirty="0"/>
              <a:t>If user-defined void functions are placed after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lvl="1" eaLnBrk="1" hangingPunct="1"/>
            <a:r>
              <a:rPr lang="en-US" altLang="en-US" dirty="0"/>
              <a:t>The function prototype must be placed before the function </a:t>
            </a:r>
            <a:r>
              <a:rPr lang="en-US" altLang="en-US" b="1" dirty="0">
                <a:latin typeface="Courier New" pitchFamily="49" charset="0"/>
              </a:rPr>
              <a:t>main</a:t>
            </a:r>
          </a:p>
          <a:p>
            <a:pPr eaLnBrk="1" hangingPunct="1"/>
            <a:r>
              <a:rPr lang="en-US" altLang="en-US" dirty="0"/>
              <a:t>A void function does not have a return type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 without any value is typically used to exit the function early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 (2 of 4)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pPr eaLnBrk="1" hangingPunct="1"/>
            <a:r>
              <a:rPr lang="en-US" altLang="en-US" dirty="0"/>
              <a:t>Formal parameters are optional</a:t>
            </a:r>
          </a:p>
          <a:p>
            <a:pPr eaLnBrk="1" hangingPunct="1"/>
            <a:r>
              <a:rPr lang="en-US" altLang="en-US" dirty="0"/>
              <a:t>A call to a void function is a stand-alone statement</a:t>
            </a:r>
          </a:p>
          <a:p>
            <a:r>
              <a:rPr lang="en-US" dirty="0"/>
              <a:t>The function definition of void functions with parameters has the following syntax:</a:t>
            </a:r>
            <a:endParaRPr lang="en-US" altLang="en-US" dirty="0"/>
          </a:p>
        </p:txBody>
      </p:sp>
      <p:pic>
        <p:nvPicPr>
          <p:cNvPr id="31751" name="Picture 7" descr="void functionName(formal parameter list)&#10;{&#10;    statements&#10;}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54197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 (3 of 4)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92388"/>
          </a:xfrm>
        </p:spPr>
        <p:txBody>
          <a:bodyPr/>
          <a:lstStyle/>
          <a:p>
            <a:pPr eaLnBrk="1" hangingPunct="1"/>
            <a:r>
              <a:rPr lang="en-US" altLang="en-US" dirty="0"/>
              <a:t>Formal parameter list syntax</a:t>
            </a:r>
          </a:p>
        </p:txBody>
      </p:sp>
      <p:pic>
        <p:nvPicPr>
          <p:cNvPr id="32780" name="Picture 12" descr="dataType&amp; variable, dataType&amp; variable,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81200"/>
            <a:ext cx="57054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2743200"/>
            <a:ext cx="8415338" cy="292388"/>
          </a:xfrm>
        </p:spPr>
        <p:txBody>
          <a:bodyPr/>
          <a:lstStyle/>
          <a:p>
            <a:r>
              <a:rPr lang="en-US" altLang="en-US" dirty="0"/>
              <a:t>Function call syntax</a:t>
            </a:r>
          </a:p>
        </p:txBody>
      </p:sp>
      <p:pic>
        <p:nvPicPr>
          <p:cNvPr id="32778" name="Picture 10" descr="functionName(actual parameter list)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181350"/>
            <a:ext cx="48672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"/>
          <p:cNvSpPr txBox="1">
            <a:spLocks/>
          </p:cNvSpPr>
          <p:nvPr/>
        </p:nvSpPr>
        <p:spPr>
          <a:xfrm>
            <a:off x="365125" y="3985736"/>
            <a:ext cx="841533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5000"/>
              </a:lnSpc>
              <a:spcBef>
                <a:spcPts val="12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0050" indent="-171450" algn="l" defTabSz="914400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chemeClr val="tx1">
                  <a:lumMod val="75000"/>
                  <a:lumOff val="25000"/>
                </a:schemeClr>
              </a:buClr>
              <a:buFont typeface="Arial" pitchFamily="34" charset="0"/>
              <a:buChar char="-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295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14400" indent="-11430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dirty="0"/>
              <a:t>Actual parameter list syntax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pic>
        <p:nvPicPr>
          <p:cNvPr id="32779" name="Picture 11" descr="expression or variable, expression or variable,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76750"/>
            <a:ext cx="67151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Void Functions (4 of 4)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498872"/>
          </a:xfrm>
        </p:spPr>
        <p:txBody>
          <a:bodyPr/>
          <a:lstStyle/>
          <a:p>
            <a:pPr eaLnBrk="1" hangingPunct="1"/>
            <a:r>
              <a:rPr lang="en-US" altLang="en-US" dirty="0"/>
              <a:t>Two types of formal parameters</a:t>
            </a:r>
          </a:p>
          <a:p>
            <a:pPr lvl="1"/>
            <a:r>
              <a:rPr lang="en-US" altLang="en-US" u="sng" dirty="0"/>
              <a:t>Value parameter</a:t>
            </a:r>
            <a:r>
              <a:rPr lang="en-US" altLang="en-US" dirty="0"/>
              <a:t>: a formal parameter that receives a copy of the content of corresponding actual parameter</a:t>
            </a:r>
          </a:p>
          <a:p>
            <a:pPr lvl="1"/>
            <a:r>
              <a:rPr lang="en-US" altLang="en-US" u="sng" dirty="0"/>
              <a:t>Reference parameter</a:t>
            </a:r>
            <a:r>
              <a:rPr lang="en-US" altLang="en-US" dirty="0"/>
              <a:t>: a formal parameter that receives the location (memory address) of the corresponding actual parameter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 Parameters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63532"/>
          </a:xfrm>
        </p:spPr>
        <p:txBody>
          <a:bodyPr/>
          <a:lstStyle/>
          <a:p>
            <a:pPr eaLnBrk="1" hangingPunct="1"/>
            <a:r>
              <a:rPr lang="en-US" altLang="en-US" dirty="0"/>
              <a:t>If a formal parameter is a value parameter, the value of the corresponding actual parameter is copied into it </a:t>
            </a:r>
          </a:p>
          <a:p>
            <a:pPr lvl="1" eaLnBrk="1" hangingPunct="1"/>
            <a:r>
              <a:rPr lang="en-US" altLang="en-US" dirty="0"/>
              <a:t>A formal parameter has its own copy of the data </a:t>
            </a:r>
          </a:p>
          <a:p>
            <a:pPr eaLnBrk="1" hangingPunct="1"/>
            <a:r>
              <a:rPr lang="en-US" altLang="en-US" dirty="0"/>
              <a:t>During program execution, a formal parameter manipulates the data stored in its own memory space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Objectives (2 of 2)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43801"/>
          </a:xfrm>
        </p:spPr>
        <p:txBody>
          <a:bodyPr/>
          <a:lstStyle/>
          <a:p>
            <a:pPr lvl="1"/>
            <a:r>
              <a:rPr lang="en-US" altLang="en-US" dirty="0"/>
              <a:t>Discover the difference between value and reference parameters</a:t>
            </a:r>
          </a:p>
          <a:p>
            <a:pPr lvl="1"/>
            <a:r>
              <a:rPr lang="en-US" altLang="en-US" dirty="0"/>
              <a:t>Explore reference parameters and value-returning functions</a:t>
            </a:r>
          </a:p>
          <a:p>
            <a:pPr lvl="1"/>
            <a:r>
              <a:rPr lang="en-US" altLang="en-US" dirty="0"/>
              <a:t>Learn about the scope of an identifier</a:t>
            </a:r>
          </a:p>
          <a:p>
            <a:pPr lvl="1"/>
            <a:r>
              <a:rPr lang="en-US" altLang="en-US" dirty="0"/>
              <a:t>Examine the difference between local and global identifiers</a:t>
            </a:r>
          </a:p>
          <a:p>
            <a:pPr lvl="1"/>
            <a:r>
              <a:rPr lang="en-US" altLang="en-US" dirty="0"/>
              <a:t>Discover static variables</a:t>
            </a:r>
          </a:p>
          <a:p>
            <a:pPr lvl="1"/>
            <a:r>
              <a:rPr lang="en-US" altLang="en-US" dirty="0"/>
              <a:t>Learn how to debug programs using drivers and stubs</a:t>
            </a:r>
          </a:p>
          <a:p>
            <a:pPr lvl="1"/>
            <a:r>
              <a:rPr lang="en-US" altLang="en-US" dirty="0"/>
              <a:t>Learn function overloading</a:t>
            </a:r>
          </a:p>
          <a:p>
            <a:pPr lvl="1"/>
            <a:r>
              <a:rPr lang="en-US" altLang="en-US" dirty="0"/>
              <a:t>Explore functions with default parameters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Variables as Parameters (1 of 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 formal parameter is a reference parameter:</a:t>
            </a:r>
          </a:p>
          <a:p>
            <a:pPr lvl="1" eaLnBrk="1" hangingPunct="1"/>
            <a:r>
              <a:rPr lang="en-US" altLang="en-US" dirty="0"/>
              <a:t>It receives the memory address of the corresponding actual parameter</a:t>
            </a:r>
          </a:p>
          <a:p>
            <a:pPr eaLnBrk="1" hangingPunct="1"/>
            <a:r>
              <a:rPr lang="en-US" altLang="en-US" dirty="0"/>
              <a:t>During program execution to manipulate data:</a:t>
            </a:r>
          </a:p>
          <a:p>
            <a:pPr lvl="1" eaLnBrk="1" hangingPunct="1"/>
            <a:r>
              <a:rPr lang="en-US" altLang="en-US" dirty="0"/>
              <a:t>Changes to a formal parameter will change the corresponding actual parameter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Variables as Parameters (2 of 2)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pPr eaLnBrk="1" hangingPunct="1"/>
            <a:r>
              <a:rPr lang="en-US" altLang="en-US" dirty="0"/>
              <a:t>Reference parameters are useful in three situations: </a:t>
            </a:r>
          </a:p>
          <a:p>
            <a:pPr lvl="1"/>
            <a:r>
              <a:rPr lang="en-US" altLang="en-US" dirty="0"/>
              <a:t>When changing the actual parameter</a:t>
            </a:r>
          </a:p>
          <a:p>
            <a:pPr lvl="1" eaLnBrk="1" hangingPunct="1"/>
            <a:r>
              <a:rPr lang="en-US" altLang="en-US" dirty="0"/>
              <a:t>When returning more than one value</a:t>
            </a:r>
          </a:p>
          <a:p>
            <a:pPr lvl="1" eaLnBrk="1" hangingPunct="1"/>
            <a:r>
              <a:rPr lang="en-US" altLang="en-US" dirty="0"/>
              <a:t>When passing the address would save memory space and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 and Reference Parameters and Memory Allocation (1 of 2)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20663"/>
          </a:xfrm>
        </p:spPr>
        <p:txBody>
          <a:bodyPr/>
          <a:lstStyle/>
          <a:p>
            <a:pPr eaLnBrk="1" hangingPunct="1"/>
            <a:r>
              <a:rPr lang="en-US" altLang="en-US" dirty="0"/>
              <a:t>When a function is called:</a:t>
            </a:r>
          </a:p>
          <a:p>
            <a:pPr lvl="1" eaLnBrk="1" hangingPunct="1"/>
            <a:r>
              <a:rPr lang="en-US" altLang="en-US" dirty="0"/>
              <a:t>Memory for its formal parameters and its local variables is allocated in the function data area </a:t>
            </a:r>
          </a:p>
          <a:p>
            <a:pPr eaLnBrk="1" hangingPunct="1"/>
            <a:r>
              <a:rPr lang="en-US" altLang="en-US" dirty="0"/>
              <a:t>For a value parameter, the actual parameter’s value is copied into the formal parameter’s memory cell</a:t>
            </a:r>
          </a:p>
          <a:p>
            <a:pPr lvl="1" eaLnBrk="1" hangingPunct="1"/>
            <a:r>
              <a:rPr lang="en-US" altLang="en-US" dirty="0"/>
              <a:t>Changes to the formal parameter do not affect the actual parameter’s value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 and Reference Parameters and Memory Allocation (2 of 2)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8111"/>
          </a:xfrm>
        </p:spPr>
        <p:txBody>
          <a:bodyPr/>
          <a:lstStyle/>
          <a:p>
            <a:pPr eaLnBrk="1" hangingPunct="1"/>
            <a:r>
              <a:rPr lang="en-US" altLang="en-US" dirty="0"/>
              <a:t>For a reference parameter, the actual parameter’s address passes to the formal parameter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Both formal and actual parameters refer to the same memory location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During execution, any change made to the formal parameter’s value immediately changes the actual parameter’s value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Reference Parameters and Value-Returning Functions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9808"/>
          </a:xfrm>
        </p:spPr>
        <p:txBody>
          <a:bodyPr/>
          <a:lstStyle/>
          <a:p>
            <a:pPr eaLnBrk="1" hangingPunct="1"/>
            <a:r>
              <a:rPr lang="en-US" altLang="en-US" dirty="0"/>
              <a:t>Can also use reference parameters in a value-returning function</a:t>
            </a:r>
          </a:p>
          <a:p>
            <a:pPr lvl="1" eaLnBrk="1" hangingPunct="1"/>
            <a:r>
              <a:rPr lang="en-US" altLang="en-US" dirty="0"/>
              <a:t>Not recommended</a:t>
            </a:r>
          </a:p>
          <a:p>
            <a:pPr eaLnBrk="1" hangingPunct="1"/>
            <a:r>
              <a:rPr lang="en-US" altLang="en-US" dirty="0"/>
              <a:t>By definition, a value-returning function returns a single value via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</a:t>
            </a:r>
          </a:p>
          <a:p>
            <a:pPr eaLnBrk="1" hangingPunct="1"/>
            <a:r>
              <a:rPr lang="en-US" altLang="en-US" dirty="0"/>
              <a:t>If a function needs to return more than one value, change it to a void function and use reference parameters to return the values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Scope of an Identifier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71309"/>
          </a:xfrm>
        </p:spPr>
        <p:txBody>
          <a:bodyPr/>
          <a:lstStyle/>
          <a:p>
            <a:r>
              <a:rPr lang="en-US" u="sng" dirty="0"/>
              <a:t>Scope</a:t>
            </a:r>
            <a:r>
              <a:rPr lang="en-US" dirty="0"/>
              <a:t> of an identifier: where in the program the identifier is accessible</a:t>
            </a:r>
          </a:p>
          <a:p>
            <a:r>
              <a:rPr lang="en-US" u="sng" dirty="0"/>
              <a:t>Local identifier</a:t>
            </a:r>
            <a:r>
              <a:rPr lang="en-US" dirty="0"/>
              <a:t>: identifiers declared within a function (or block)</a:t>
            </a:r>
          </a:p>
          <a:p>
            <a:r>
              <a:rPr lang="en-US" u="sng" dirty="0"/>
              <a:t>Global identifier</a:t>
            </a:r>
            <a:r>
              <a:rPr lang="en-US" dirty="0"/>
              <a:t>: identifiers declared outside of every function definition</a:t>
            </a:r>
          </a:p>
          <a:p>
            <a:r>
              <a:rPr lang="en-US" dirty="0"/>
              <a:t>C++ does not allow nested functions</a:t>
            </a:r>
          </a:p>
          <a:p>
            <a:pPr lvl="1"/>
            <a:r>
              <a:rPr lang="en-US" dirty="0"/>
              <a:t>Definition of one function cannot be included in the body of another function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Applied When an Identifier is Accessed (1 of 2)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652760"/>
          </a:xfrm>
        </p:spPr>
        <p:txBody>
          <a:bodyPr/>
          <a:lstStyle/>
          <a:p>
            <a:r>
              <a:rPr lang="en-US" altLang="en-US" dirty="0"/>
              <a:t>Global identifiers are accessible by a function or block if:</a:t>
            </a:r>
          </a:p>
          <a:p>
            <a:pPr lvl="1"/>
            <a:r>
              <a:rPr lang="en-US" altLang="en-US" dirty="0"/>
              <a:t>The identifier is declared before the function definition (block)</a:t>
            </a:r>
          </a:p>
          <a:p>
            <a:pPr lvl="1"/>
            <a:r>
              <a:rPr lang="en-US" altLang="en-US" dirty="0"/>
              <a:t>The function name different from the identifier</a:t>
            </a:r>
          </a:p>
          <a:p>
            <a:pPr lvl="1"/>
            <a:r>
              <a:rPr lang="en-US" altLang="en-US" dirty="0"/>
              <a:t>All parameters to the function have different names than the identifier name</a:t>
            </a:r>
          </a:p>
          <a:p>
            <a:pPr lvl="1"/>
            <a:r>
              <a:rPr lang="en-US" altLang="en-US" dirty="0"/>
              <a:t>All local identifiers have different names than the identifier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Applied When an Identifier is Accessed (2 of 2) 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051331"/>
          </a:xfrm>
        </p:spPr>
        <p:txBody>
          <a:bodyPr/>
          <a:lstStyle/>
          <a:p>
            <a:r>
              <a:rPr lang="en-US" altLang="en-US" dirty="0"/>
              <a:t>(Nested block) – an identifier declared within a block is accessible:</a:t>
            </a:r>
          </a:p>
          <a:p>
            <a:pPr lvl="1"/>
            <a:r>
              <a:rPr lang="en-US" altLang="en-US" dirty="0"/>
              <a:t>From its point of declaration to the end of the block in which it is declared</a:t>
            </a:r>
          </a:p>
          <a:p>
            <a:pPr lvl="1"/>
            <a:r>
              <a:rPr lang="en-US" altLang="en-US" dirty="0"/>
              <a:t>Within nested blocks if no identifier with the same name exists</a:t>
            </a:r>
          </a:p>
          <a:p>
            <a:r>
              <a:rPr lang="en-US" altLang="en-US" dirty="0"/>
              <a:t>The scope of a function name is similar to the scope of an identifier declared outside any block</a:t>
            </a:r>
          </a:p>
          <a:p>
            <a:pPr lvl="1"/>
            <a:r>
              <a:rPr lang="en-US" altLang="en-US" dirty="0"/>
              <a:t>The function name scope is the same as the global variable scope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Other Notes about Global Variables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130088"/>
          </a:xfrm>
        </p:spPr>
        <p:txBody>
          <a:bodyPr/>
          <a:lstStyle/>
          <a:p>
            <a:r>
              <a:rPr lang="en-US" dirty="0"/>
              <a:t>Some compilers initialize global variables to default values</a:t>
            </a:r>
          </a:p>
          <a:p>
            <a:r>
              <a:rPr lang="en-US" dirty="0"/>
              <a:t>The </a:t>
            </a:r>
            <a:r>
              <a:rPr lang="en-US" u="sng" dirty="0"/>
              <a:t>scope resolution operator</a:t>
            </a:r>
            <a:r>
              <a:rPr lang="en-US" dirty="0"/>
              <a:t> in C++ is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/>
              <a:t> </a:t>
            </a:r>
          </a:p>
          <a:p>
            <a:r>
              <a:rPr lang="en-US" dirty="0"/>
              <a:t>By using the scope resolution operator:</a:t>
            </a:r>
          </a:p>
          <a:p>
            <a:pPr lvl="1"/>
            <a:r>
              <a:rPr lang="en-US" dirty="0"/>
              <a:t>A global variable declared before the definition of a function (or block) can be accessed by the function (or block) even if the function (or block) has an identifier with the same name as the global variable</a:t>
            </a:r>
          </a:p>
          <a:p>
            <a:r>
              <a:rPr lang="en-US" altLang="en-US" dirty="0"/>
              <a:t>To access a global variable declared after the definition of a function, the function must not contain any identifier with the same name</a:t>
            </a:r>
          </a:p>
          <a:p>
            <a:pPr lvl="1"/>
            <a:r>
              <a:rPr lang="en-US" altLang="en-US" dirty="0"/>
              <a:t>Reserved word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altLang="en-US" dirty="0"/>
              <a:t> indicates that a global variable has been declared elsewhere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Global Variables, Named Constants, and Side Effects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11402"/>
          </a:xfrm>
        </p:spPr>
        <p:txBody>
          <a:bodyPr/>
          <a:lstStyle/>
          <a:p>
            <a:r>
              <a:rPr lang="en-US" dirty="0"/>
              <a:t>Using global variables causes side effects</a:t>
            </a:r>
          </a:p>
          <a:p>
            <a:r>
              <a:rPr lang="en-US" dirty="0"/>
              <a:t>A function that uses global variables is not independent</a:t>
            </a:r>
          </a:p>
          <a:p>
            <a:r>
              <a:rPr lang="en-US" dirty="0"/>
              <a:t>If more than one function uses the same global variable: </a:t>
            </a:r>
          </a:p>
          <a:p>
            <a:pPr lvl="1"/>
            <a:r>
              <a:rPr lang="en-US" dirty="0"/>
              <a:t>It can be difficult to debug problems with the code</a:t>
            </a:r>
          </a:p>
          <a:p>
            <a:pPr lvl="1"/>
            <a:r>
              <a:rPr lang="en-US" dirty="0"/>
              <a:t>Problems caused in one area of the program may appear to be from another area</a:t>
            </a:r>
          </a:p>
          <a:p>
            <a:r>
              <a:rPr lang="en-US" dirty="0"/>
              <a:t>Global named constants have no side effects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184940"/>
          </a:xfrm>
        </p:spPr>
        <p:txBody>
          <a:bodyPr/>
          <a:lstStyle/>
          <a:p>
            <a:r>
              <a:rPr lang="en-US" altLang="en-US" dirty="0"/>
              <a:t>Functions allow complicated programs to be divided into manageable pieces </a:t>
            </a:r>
          </a:p>
          <a:p>
            <a:r>
              <a:rPr lang="en-US" altLang="en-US" dirty="0"/>
              <a:t>Functions are often called </a:t>
            </a:r>
            <a:r>
              <a:rPr lang="en-US" altLang="en-US" u="sng" dirty="0"/>
              <a:t>modules</a:t>
            </a:r>
          </a:p>
          <a:p>
            <a:r>
              <a:rPr lang="en-US" altLang="en-US" dirty="0"/>
              <a:t>They are like miniature programs that can be combined to form larger programs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and Automatic Variables (1 of 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Automatic variable</a:t>
            </a:r>
            <a:r>
              <a:rPr lang="en-US" altLang="en-US" dirty="0"/>
              <a:t>: memory is allocated at block entry and deallocated at block exit</a:t>
            </a:r>
          </a:p>
          <a:p>
            <a:pPr lvl="1" eaLnBrk="1" hangingPunct="1"/>
            <a:r>
              <a:rPr lang="en-US" altLang="en-US" dirty="0"/>
              <a:t>By default, variables declared within a block are automatic variables </a:t>
            </a:r>
          </a:p>
          <a:p>
            <a:pPr eaLnBrk="1" hangingPunct="1"/>
            <a:r>
              <a:rPr lang="en-US" altLang="en-US" u="sng" dirty="0"/>
              <a:t>Static variable</a:t>
            </a:r>
            <a:r>
              <a:rPr lang="en-US" altLang="en-US" dirty="0"/>
              <a:t>: memory remains allocated as long as the program executes</a:t>
            </a:r>
          </a:p>
          <a:p>
            <a:pPr lvl="1" eaLnBrk="1" hangingPunct="1"/>
            <a:r>
              <a:rPr lang="en-US" altLang="en-US" dirty="0"/>
              <a:t>Global variables declared outside of any block are static variables</a:t>
            </a:r>
            <a:endParaRPr lang="en-US" altLang="en-US" u="sng" dirty="0"/>
          </a:p>
          <a:p>
            <a:pPr lvl="1" eaLnBrk="1" hangingPunct="1"/>
            <a:endParaRPr lang="en-US" altLang="en-US" dirty="0">
              <a:latin typeface="Courier New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Static and Automatic Variables (2 of 2)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738664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Declare a static variable within a block by using the reserved word </a:t>
            </a:r>
            <a:r>
              <a:rPr 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>
              <a:defRPr/>
            </a:pPr>
            <a:r>
              <a:rPr lang="en-US" dirty="0"/>
              <a:t>The syntax for declaring a static variable is:		 </a:t>
            </a:r>
          </a:p>
        </p:txBody>
      </p:sp>
      <p:pic>
        <p:nvPicPr>
          <p:cNvPr id="48135" name="Picture 7" descr="static dataType identifier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3733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3124201"/>
            <a:ext cx="8415338" cy="1505530"/>
          </a:xfrm>
        </p:spPr>
        <p:txBody>
          <a:bodyPr/>
          <a:lstStyle/>
          <a:p>
            <a:pPr>
              <a:defRPr/>
            </a:pPr>
            <a:r>
              <a:rPr lang="en-US" dirty="0"/>
              <a:t>Static variables declared within a block are local to the block</a:t>
            </a:r>
          </a:p>
          <a:p>
            <a:pPr lvl="1">
              <a:defRPr/>
            </a:pPr>
            <a:r>
              <a:rPr lang="en-US" dirty="0"/>
              <a:t>Have same scope as any other local identifier in that block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Debugging: Using Drivers and Stubs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77328"/>
          </a:xfrm>
        </p:spPr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driver</a:t>
            </a:r>
            <a:r>
              <a:rPr lang="en-US" altLang="en-US" dirty="0"/>
              <a:t> program is a separate program used to test a function</a:t>
            </a:r>
          </a:p>
          <a:p>
            <a:pPr eaLnBrk="1" hangingPunct="1"/>
            <a:r>
              <a:rPr lang="en-US" altLang="en-US" dirty="0"/>
              <a:t>When results calculated by one function are needed in another function, use a function stub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u="sng" dirty="0"/>
              <a:t>function stub</a:t>
            </a:r>
            <a:r>
              <a:rPr lang="en-US" altLang="en-US" dirty="0"/>
              <a:t> is a function that is not fully coded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10490"/>
            <a:ext cx="8026400" cy="287771"/>
          </a:xfrm>
        </p:spPr>
        <p:txBody>
          <a:bodyPr/>
          <a:lstStyle/>
          <a:p>
            <a:pPr eaLnBrk="1" hangingPunct="1"/>
            <a:r>
              <a:rPr lang="en-US" altLang="en-US" dirty="0"/>
              <a:t>Function Overloading: An Introduction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82273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In a C++ program, several functions can have the same name </a:t>
            </a:r>
          </a:p>
          <a:p>
            <a:pPr>
              <a:spcBef>
                <a:spcPct val="40000"/>
              </a:spcBef>
            </a:pPr>
            <a:r>
              <a:rPr lang="en-US" altLang="en-US" u="sng" dirty="0"/>
              <a:t>Function overloading</a:t>
            </a:r>
            <a:r>
              <a:rPr lang="en-US" altLang="en-US" dirty="0"/>
              <a:t> 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dirty="0"/>
              <a:t>or </a:t>
            </a:r>
            <a:r>
              <a:rPr lang="en-US" u="sng" dirty="0"/>
              <a:t>overloading a function name</a:t>
            </a:r>
            <a:r>
              <a:rPr lang="en-US" dirty="0"/>
              <a:t>)</a:t>
            </a:r>
            <a:r>
              <a:rPr lang="en-US" altLang="en-US" dirty="0">
                <a:sym typeface="Wingdings" panose="05000000000000000000" pitchFamily="2" charset="2"/>
              </a:rPr>
              <a:t> occurs when</a:t>
            </a:r>
            <a:r>
              <a:rPr lang="en-US" altLang="en-US" dirty="0"/>
              <a:t> creating several functions with the same name</a:t>
            </a:r>
          </a:p>
          <a:p>
            <a:r>
              <a:rPr lang="en-US" altLang="en-US" dirty="0"/>
              <a:t>Two functions are said to have </a:t>
            </a:r>
            <a:r>
              <a:rPr lang="en-US" altLang="en-US" u="sng" dirty="0"/>
              <a:t>different formal parameter lists</a:t>
            </a:r>
            <a:r>
              <a:rPr lang="en-US" altLang="en-US" dirty="0"/>
              <a:t> if both functions have either:</a:t>
            </a:r>
          </a:p>
          <a:p>
            <a:pPr lvl="1"/>
            <a:r>
              <a:rPr lang="en-US" altLang="en-US" dirty="0"/>
              <a:t>A different number of formal parameters</a:t>
            </a:r>
          </a:p>
          <a:p>
            <a:pPr lvl="1"/>
            <a:r>
              <a:rPr lang="en-US" altLang="en-US" dirty="0"/>
              <a:t>If the number of formal parameters is the same, but the data type of the formal parameters differs in at least one position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 Overloading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35997"/>
          </a:xfrm>
        </p:spPr>
        <p:txBody>
          <a:bodyPr/>
          <a:lstStyle/>
          <a:p>
            <a:r>
              <a:rPr lang="en-US" altLang="en-US" dirty="0"/>
              <a:t>Overloaded functions must have different formal parameter lists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The </a:t>
            </a:r>
            <a:r>
              <a:rPr lang="en-US" altLang="en-US" u="sng" dirty="0"/>
              <a:t>signature</a:t>
            </a:r>
            <a:r>
              <a:rPr lang="en-US" altLang="en-US" dirty="0"/>
              <a:t>: the name and formal parameter list of the function</a:t>
            </a:r>
          </a:p>
          <a:p>
            <a:pPr lvl="1">
              <a:spcBef>
                <a:spcPct val="40000"/>
              </a:spcBef>
            </a:pPr>
            <a:r>
              <a:rPr lang="en-US" altLang="en-US" dirty="0"/>
              <a:t>Does not include the return type of the function</a:t>
            </a:r>
          </a:p>
          <a:p>
            <a:pPr>
              <a:spcBef>
                <a:spcPct val="40000"/>
              </a:spcBef>
            </a:pPr>
            <a:r>
              <a:rPr lang="en-US" altLang="en-US" dirty="0"/>
              <a:t>The parameter list supplied in a call to an overloaded function determines which function is executed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Functions with Default Parameters (1 of 2)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75982"/>
          </a:xfrm>
        </p:spPr>
        <p:txBody>
          <a:bodyPr/>
          <a:lstStyle/>
          <a:p>
            <a:r>
              <a:rPr lang="en-US" dirty="0"/>
              <a:t>In a function call, the number of actual and formal parameters must be the same</a:t>
            </a:r>
          </a:p>
          <a:p>
            <a:pPr lvl="1"/>
            <a:r>
              <a:rPr lang="en-US" dirty="0"/>
              <a:t>C++ relaxes this condition for functions with default parameters</a:t>
            </a:r>
          </a:p>
          <a:p>
            <a:r>
              <a:rPr lang="en-US" dirty="0"/>
              <a:t>Can specify the value of a default parameter in the function prototype</a:t>
            </a:r>
          </a:p>
          <a:p>
            <a:r>
              <a:rPr lang="en-US" dirty="0"/>
              <a:t>If you do not specify the value for a default parameter when calling the function, the default value is used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Functions with Default Parameters (2 of 2)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All default parameters must be the rightmost parameters of the function</a:t>
            </a:r>
          </a:p>
          <a:p>
            <a:pPr eaLnBrk="1" hangingPunct="1"/>
            <a:r>
              <a:rPr lang="en-US" altLang="en-US" dirty="0"/>
              <a:t>If a default parameter value is not specified:</a:t>
            </a:r>
          </a:p>
          <a:p>
            <a:pPr lvl="1" eaLnBrk="1" hangingPunct="1"/>
            <a:r>
              <a:rPr lang="en-US" altLang="en-US" dirty="0"/>
              <a:t>You must omit all of the arguments to its right</a:t>
            </a:r>
          </a:p>
          <a:p>
            <a:pPr eaLnBrk="1" hangingPunct="1"/>
            <a:r>
              <a:rPr lang="en-US" altLang="en-US" dirty="0"/>
              <a:t>Default values can be constants, global variables, or function calls</a:t>
            </a:r>
          </a:p>
          <a:p>
            <a:pPr eaLnBrk="1" hangingPunct="1"/>
            <a:r>
              <a:rPr lang="en-US" altLang="en-US" dirty="0"/>
              <a:t>Cannot assign a constant value as a default value to a reference parameter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(1 of 4)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Functions (modules) divide a program into manageable tasks</a:t>
            </a:r>
          </a:p>
          <a:p>
            <a:r>
              <a:rPr lang="en-US" altLang="en-US" dirty="0"/>
              <a:t>C++ provides standard, predefined functions</a:t>
            </a:r>
          </a:p>
          <a:p>
            <a:r>
              <a:rPr lang="en-US" altLang="en-US" dirty="0"/>
              <a:t>Two types of user-defined functions: value-returning functions and void functions</a:t>
            </a:r>
          </a:p>
          <a:p>
            <a:r>
              <a:rPr lang="en-US" altLang="en-US" dirty="0"/>
              <a:t>Variables defined in a function heading are called formal parameters</a:t>
            </a:r>
          </a:p>
          <a:p>
            <a:r>
              <a:rPr lang="en-US" altLang="en-US" dirty="0"/>
              <a:t>Expressions, variables, or constant values in a function call are called actual parameters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(2 of 4)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16156"/>
          </a:xfrm>
        </p:spPr>
        <p:txBody>
          <a:bodyPr/>
          <a:lstStyle/>
          <a:p>
            <a:r>
              <a:rPr lang="en-US" altLang="en-US" dirty="0"/>
              <a:t>Function heading and the body of the function are called the definition of the function</a:t>
            </a:r>
          </a:p>
          <a:p>
            <a:r>
              <a:rPr lang="en-US" altLang="en-US" dirty="0"/>
              <a:t>A value-returning function returns its value via the </a:t>
            </a:r>
            <a:r>
              <a:rPr lang="en-US" altLang="en-US" b="1" dirty="0">
                <a:solidFill>
                  <a:srgbClr val="638D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</a:t>
            </a:r>
          </a:p>
          <a:p>
            <a:r>
              <a:rPr lang="en-US" altLang="en-US" dirty="0"/>
              <a:t>A prototype is the function heading without the body of the function </a:t>
            </a:r>
          </a:p>
          <a:p>
            <a:r>
              <a:rPr lang="en-US" altLang="en-US" dirty="0"/>
              <a:t>User-defined functions execute only when they are called</a:t>
            </a:r>
          </a:p>
          <a:p>
            <a:r>
              <a:rPr lang="en-US" altLang="en-US" dirty="0"/>
              <a:t>Void functions do not have a data type</a:t>
            </a:r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(3 of 4)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3993401"/>
          </a:xfrm>
        </p:spPr>
        <p:txBody>
          <a:bodyPr/>
          <a:lstStyle/>
          <a:p>
            <a:r>
              <a:rPr lang="en-US" altLang="en-US" dirty="0"/>
              <a:t>There are two types of formal parameters</a:t>
            </a:r>
          </a:p>
          <a:p>
            <a:pPr lvl="1"/>
            <a:r>
              <a:rPr lang="en-US" altLang="en-US" dirty="0"/>
              <a:t>A value parameter receives a copy of its corresponding actual parameter</a:t>
            </a:r>
          </a:p>
          <a:p>
            <a:pPr lvl="1"/>
            <a:r>
              <a:rPr lang="en-US" altLang="en-US" dirty="0"/>
              <a:t>A reference parameter receives the memory address of its corresponding actual parameter</a:t>
            </a:r>
          </a:p>
          <a:p>
            <a:r>
              <a:rPr lang="en-US" altLang="en-US" dirty="0"/>
              <a:t>Variables declared within a function (or block) are called local variables</a:t>
            </a:r>
          </a:p>
          <a:p>
            <a:r>
              <a:rPr lang="en-US" altLang="en-US" dirty="0"/>
              <a:t>Variables declared outside of every function definition (and block) are global variables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Predefined Functions (1 of 2)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46933"/>
          </a:xfrm>
        </p:spPr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altLang="en-US" dirty="0"/>
              <a:t>In C++, a function is similar to that of a function in algebra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has a name</a:t>
            </a:r>
          </a:p>
          <a:p>
            <a:pPr lvl="1" eaLnBrk="1" hangingPunct="1">
              <a:spcBef>
                <a:spcPts val="675"/>
              </a:spcBef>
            </a:pPr>
            <a:r>
              <a:rPr lang="en-US" altLang="en-US" dirty="0"/>
              <a:t>It does some computation</a:t>
            </a:r>
          </a:p>
          <a:p>
            <a:pPr eaLnBrk="1" hangingPunct="1"/>
            <a:r>
              <a:rPr lang="en-US" altLang="en-US" dirty="0"/>
              <a:t>Some of the predefined mathematical functions are: </a:t>
            </a:r>
          </a:p>
          <a:p>
            <a:pPr marL="346075" lvl="1" indent="-3175">
              <a:buNone/>
            </a:pPr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b="1" dirty="0">
                <a:latin typeface="Courier New" pitchFamily="49" charset="0"/>
              </a:rPr>
              <a:t>pow(x, y)</a:t>
            </a:r>
          </a:p>
          <a:p>
            <a:pPr marL="346075" lvl="1" indent="-3175" eaLnBrk="1" hangingPunct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</a:rPr>
              <a:t>sqrt(x)</a:t>
            </a:r>
          </a:p>
          <a:p>
            <a:pPr marL="346075" lvl="1" indent="-3175" eaLnBrk="1" hangingPunct="1">
              <a:buFont typeface="Arial" charset="0"/>
              <a:buNone/>
            </a:pPr>
            <a:r>
              <a:rPr lang="en-US" altLang="en-US" b="1" dirty="0">
                <a:latin typeface="Courier New" pitchFamily="49" charset="0"/>
              </a:rPr>
              <a:t>	floor(x)</a:t>
            </a:r>
          </a:p>
          <a:p>
            <a:pPr eaLnBrk="1" hangingPunct="1">
              <a:spcBef>
                <a:spcPts val="675"/>
              </a:spcBef>
            </a:pP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Quick Review (4 of 4)</a:t>
            </a:r>
          </a:p>
        </p:txBody>
      </p:sp>
      <p:sp>
        <p:nvSpPr>
          <p:cNvPr id="5837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69715"/>
          </a:xfrm>
        </p:spPr>
        <p:txBody>
          <a:bodyPr/>
          <a:lstStyle/>
          <a:p>
            <a:pPr eaLnBrk="1" hangingPunct="1"/>
            <a:r>
              <a:rPr lang="en-US" altLang="en-US" dirty="0"/>
              <a:t>An automatic variable is a variable for which memory is allocated on function/block entry and deallocated on function/block exit</a:t>
            </a:r>
          </a:p>
          <a:p>
            <a:pPr eaLnBrk="1" hangingPunct="1"/>
            <a:r>
              <a:rPr lang="en-US" altLang="en-US" dirty="0"/>
              <a:t>A static variable is a variable for which memory remains allocated throughout the execution of the program</a:t>
            </a:r>
          </a:p>
          <a:p>
            <a:pPr eaLnBrk="1" hangingPunct="1"/>
            <a:r>
              <a:rPr lang="en-US" altLang="en-US" dirty="0"/>
              <a:t>C++ functions can have default parameters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Predefined Functions (2 of 2)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57514"/>
          </a:xfrm>
        </p:spPr>
        <p:txBody>
          <a:bodyPr/>
          <a:lstStyle/>
          <a:p>
            <a:pPr eaLnBrk="1" hangingPunct="1"/>
            <a:r>
              <a:rPr lang="en-US" altLang="en-US" dirty="0"/>
              <a:t>Predefined functions are organized into separate libraries </a:t>
            </a:r>
          </a:p>
          <a:p>
            <a:pPr lvl="1" eaLnBrk="1" hangingPunct="1"/>
            <a:r>
              <a:rPr lang="en-US" altLang="en-US" dirty="0"/>
              <a:t>I/O functions are in </a:t>
            </a:r>
            <a:r>
              <a:rPr lang="en-US" altLang="en-US" b="1" dirty="0">
                <a:latin typeface="Courier New" pitchFamily="49" charset="0"/>
              </a:rPr>
              <a:t>iostream</a:t>
            </a:r>
            <a:r>
              <a:rPr lang="en-US" altLang="en-US" dirty="0"/>
              <a:t> header</a:t>
            </a:r>
          </a:p>
          <a:p>
            <a:pPr lvl="1" eaLnBrk="1" hangingPunct="1"/>
            <a:r>
              <a:rPr lang="en-US" altLang="en-US" dirty="0"/>
              <a:t>Math functions are in </a:t>
            </a:r>
            <a:r>
              <a:rPr lang="en-US" altLang="en-US" b="1" dirty="0">
                <a:latin typeface="Courier New" pitchFamily="49" charset="0"/>
              </a:rPr>
              <a:t>cmath</a:t>
            </a:r>
            <a:r>
              <a:rPr lang="en-US" altLang="en-US" dirty="0"/>
              <a:t> header</a:t>
            </a:r>
          </a:p>
          <a:p>
            <a:pPr eaLnBrk="1" hangingPunct="1"/>
            <a:r>
              <a:rPr lang="en-US" altLang="en-US" dirty="0"/>
              <a:t>To use predefined functions, you must include the header file using an </a:t>
            </a:r>
            <a:r>
              <a:rPr lang="en-US" altLang="en-US" b="1" dirty="0">
                <a:latin typeface="Courier New" pitchFamily="49" charset="0"/>
              </a:rPr>
              <a:t>include</a:t>
            </a:r>
            <a:r>
              <a:rPr lang="en-US" altLang="en-US" dirty="0"/>
              <a:t> statement</a:t>
            </a:r>
          </a:p>
          <a:p>
            <a:pPr eaLnBrk="1" hangingPunct="1"/>
            <a:r>
              <a:rPr lang="en-US" altLang="en-US" dirty="0"/>
              <a:t>See Table 6-1 in the text for some common predefined functions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User-Defined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58943"/>
          </a:xfrm>
        </p:spPr>
        <p:txBody>
          <a:bodyPr/>
          <a:lstStyle/>
          <a:p>
            <a:pPr eaLnBrk="1" hangingPunct="1"/>
            <a:r>
              <a:rPr lang="en-US" altLang="en-US" u="sng" dirty="0"/>
              <a:t>Value-returning functions</a:t>
            </a:r>
            <a:r>
              <a:rPr lang="en-US" altLang="en-US" dirty="0"/>
              <a:t> have a return type</a:t>
            </a:r>
          </a:p>
          <a:p>
            <a:pPr lvl="1" eaLnBrk="1" hangingPunct="1"/>
            <a:r>
              <a:rPr lang="en-US" altLang="en-US" dirty="0"/>
              <a:t>Return a value of a specific data type using the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</a:t>
            </a:r>
          </a:p>
          <a:p>
            <a:pPr eaLnBrk="1" hangingPunct="1"/>
            <a:r>
              <a:rPr lang="en-US" altLang="en-US" u="sng" dirty="0"/>
              <a:t>Void functions</a:t>
            </a:r>
            <a:r>
              <a:rPr lang="en-US" altLang="en-US" dirty="0"/>
              <a:t> do not have a return type</a:t>
            </a:r>
          </a:p>
          <a:p>
            <a:pPr lvl="1" eaLnBrk="1" hangingPunct="1"/>
            <a:r>
              <a:rPr lang="en-US" altLang="en-US" i="1" dirty="0"/>
              <a:t>Do not </a:t>
            </a:r>
            <a:r>
              <a:rPr lang="en-US" altLang="en-US" dirty="0"/>
              <a:t>use a </a:t>
            </a:r>
            <a:r>
              <a:rPr lang="en-US" altLang="en-US" b="1" dirty="0">
                <a:solidFill>
                  <a:srgbClr val="638DAD"/>
                </a:solidFill>
                <a:latin typeface="Courier New" pitchFamily="49" charset="0"/>
              </a:rPr>
              <a:t>return</a:t>
            </a:r>
            <a:r>
              <a:rPr lang="en-US" altLang="en-US" dirty="0"/>
              <a:t> statement to return a value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 (1 of 3)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5192"/>
          </a:xfrm>
        </p:spPr>
        <p:txBody>
          <a:bodyPr/>
          <a:lstStyle/>
          <a:p>
            <a:pPr eaLnBrk="1" hangingPunct="1"/>
            <a:r>
              <a:rPr lang="en-US" altLang="en-US" dirty="0"/>
              <a:t>To use these functions, you must:</a:t>
            </a:r>
          </a:p>
          <a:p>
            <a:pPr lvl="1" eaLnBrk="1" hangingPunct="1"/>
            <a:r>
              <a:rPr lang="en-US" altLang="en-US" dirty="0"/>
              <a:t>Include the appropriate header file in your program using the include statement</a:t>
            </a:r>
          </a:p>
          <a:p>
            <a:pPr lvl="1" eaLnBrk="1" hangingPunct="1"/>
            <a:r>
              <a:rPr lang="en-US" altLang="en-US" dirty="0"/>
              <a:t>Know the following items:</a:t>
            </a:r>
          </a:p>
          <a:p>
            <a:pPr lvl="2" eaLnBrk="1" hangingPunct="1"/>
            <a:r>
              <a:rPr lang="en-US" altLang="en-US" dirty="0"/>
              <a:t>Name of the function</a:t>
            </a:r>
          </a:p>
          <a:p>
            <a:pPr lvl="2" eaLnBrk="1" hangingPunct="1"/>
            <a:r>
              <a:rPr lang="en-US" altLang="en-US" dirty="0"/>
              <a:t>Number of parameters, if any</a:t>
            </a:r>
          </a:p>
          <a:p>
            <a:pPr lvl="2" eaLnBrk="1" hangingPunct="1"/>
            <a:r>
              <a:rPr lang="en-US" altLang="en-US" dirty="0"/>
              <a:t>Data type of each parameter</a:t>
            </a:r>
          </a:p>
          <a:p>
            <a:pPr lvl="2" eaLnBrk="1" hangingPunct="1"/>
            <a:r>
              <a:rPr lang="en-US" altLang="en-US" dirty="0"/>
              <a:t>Data type of the value returned, called the type of the function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Value-Returning Functions (2 of 3)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6653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Can use the value returned by a value-returning function by: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Saving it for further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Using it in some calculation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Printing 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 value-returning function is used: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an assignment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a parameter in a function call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 an output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4000</TotalTime>
  <Words>4989</Words>
  <Application>Microsoft Office PowerPoint</Application>
  <PresentationFormat>On-screen Show (4:3)</PresentationFormat>
  <Paragraphs>399</Paragraphs>
  <Slides>50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Wingdings</vt:lpstr>
      <vt:lpstr>Malik_cpp</vt:lpstr>
      <vt:lpstr>Chapter 6</vt:lpstr>
      <vt:lpstr>Objectives (1 of 2)</vt:lpstr>
      <vt:lpstr>Objectives (2 of 2)</vt:lpstr>
      <vt:lpstr>Introduction</vt:lpstr>
      <vt:lpstr>Predefined Functions (1 of 2)</vt:lpstr>
      <vt:lpstr>Predefined Functions (2 of 2)</vt:lpstr>
      <vt:lpstr>User-Defined Functions</vt:lpstr>
      <vt:lpstr>Value-Returning Functions (1 of 3)</vt:lpstr>
      <vt:lpstr>Value-Returning Functions (2 of 3)</vt:lpstr>
      <vt:lpstr>Value-Returning Functions (3 of 3)</vt:lpstr>
      <vt:lpstr>Syntax: Value-Returning Function</vt:lpstr>
      <vt:lpstr>Syntax: Formal Parameter List</vt:lpstr>
      <vt:lpstr>Function Call</vt:lpstr>
      <vt:lpstr>Syntax: Actual Parameter List</vt:lpstr>
      <vt:lpstr>return Statement</vt:lpstr>
      <vt:lpstr>Syntax: return Statement (1 of 2)</vt:lpstr>
      <vt:lpstr>Syntax: return Statement (2 of 2)</vt:lpstr>
      <vt:lpstr>Function Prototype</vt:lpstr>
      <vt:lpstr>Value-Returning Functions: Some Peculiarities (1 of 2)</vt:lpstr>
      <vt:lpstr>Value-Returning Functions: Some Peculiarities (2 of 2)</vt:lpstr>
      <vt:lpstr>More Examples of Value-Returning Functions (1 of 2)</vt:lpstr>
      <vt:lpstr>More Examples of Value-Returning Functions (2 of 2)</vt:lpstr>
      <vt:lpstr>Flow of Compilation and Execution (1 of 2)</vt:lpstr>
      <vt:lpstr>Flow of Compilation and Execution (2 of 2)</vt:lpstr>
      <vt:lpstr>Void Functions (1 of 4)</vt:lpstr>
      <vt:lpstr>Void Functions (2 of 4)</vt:lpstr>
      <vt:lpstr>Void Functions (3 of 4)</vt:lpstr>
      <vt:lpstr>Void Functions (4 of 4)</vt:lpstr>
      <vt:lpstr>Value Parameters</vt:lpstr>
      <vt:lpstr>Reference Variables as Parameters (1 of 2)</vt:lpstr>
      <vt:lpstr>Reference Variables as Parameters (2 of 2)</vt:lpstr>
      <vt:lpstr>Value and Reference Parameters and Memory Allocation (1 of 2)</vt:lpstr>
      <vt:lpstr>Value and Reference Parameters and Memory Allocation (2 of 2)</vt:lpstr>
      <vt:lpstr>Reference Parameters and Value-Returning Functions</vt:lpstr>
      <vt:lpstr>Scope of an Identifier</vt:lpstr>
      <vt:lpstr>Rules Applied When an Identifier is Accessed (1 of 2)</vt:lpstr>
      <vt:lpstr>Rules Applied When an Identifier is Accessed (2 of 2) </vt:lpstr>
      <vt:lpstr>Other Notes about Global Variables</vt:lpstr>
      <vt:lpstr>Global Variables, Named Constants, and Side Effects</vt:lpstr>
      <vt:lpstr>Static and Automatic Variables (1 of 2)</vt:lpstr>
      <vt:lpstr>Static and Automatic Variables (2 of 2)</vt:lpstr>
      <vt:lpstr>Debugging: Using Drivers and Stubs</vt:lpstr>
      <vt:lpstr>Function Overloading: An Introduction</vt:lpstr>
      <vt:lpstr>Function Overloading</vt:lpstr>
      <vt:lpstr>Functions with Default Parameters (1 of 2)</vt:lpstr>
      <vt:lpstr>Functions with Default Parameters (2 of 2)</vt:lpstr>
      <vt:lpstr>Quick Review (1 of 4)</vt:lpstr>
      <vt:lpstr>Quick Review (2 of 4)</vt:lpstr>
      <vt:lpstr>Quick Review (3 of 4)</vt:lpstr>
      <vt:lpstr>Quick Review (4 of 4)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Rita</dc:creator>
  <cp:lastModifiedBy>Rita Mitra</cp:lastModifiedBy>
  <cp:revision>271</cp:revision>
  <cp:lastPrinted>2009-04-22T19:24:48Z</cp:lastPrinted>
  <dcterms:created xsi:type="dcterms:W3CDTF">2002-07-27T03:19:07Z</dcterms:created>
  <dcterms:modified xsi:type="dcterms:W3CDTF">2016-10-30T15:20:15Z</dcterms:modified>
</cp:coreProperties>
</file>