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5" r:id="rId3"/>
    <p:sldId id="266"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02" autoAdjust="0"/>
    <p:restoredTop sz="94660"/>
  </p:normalViewPr>
  <p:slideViewPr>
    <p:cSldViewPr snapToGrid="0">
      <p:cViewPr varScale="1">
        <p:scale>
          <a:sx n="143" d="100"/>
          <a:sy n="143" d="100"/>
        </p:scale>
        <p:origin x="21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539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8205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3DADC209-941C-4C47-A755-D649A1F13C81}"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05659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3DADC209-941C-4C47-A755-D649A1F13C81}" type="slidenum">
              <a:rPr lang="en-US" smtClean="0"/>
              <a:t>‹#›</a:t>
            </a:fld>
            <a:endParaRPr lang="en-US"/>
          </a:p>
        </p:txBody>
      </p:sp>
    </p:spTree>
    <p:extLst>
      <p:ext uri="{BB962C8B-B14F-4D97-AF65-F5344CB8AC3E}">
        <p14:creationId xmlns:p14="http://schemas.microsoft.com/office/powerpoint/2010/main" val="312162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3DADC209-941C-4C47-A755-D649A1F13C81}"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20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3DADC209-941C-4C47-A755-D649A1F13C81}"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508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16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362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44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421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5573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75731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381221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847008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3DADC209-941C-4C47-A755-D649A1F13C81}"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839651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2757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756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193076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043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587822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087109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11890911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00039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73711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218706"/>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218705"/>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296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36900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75642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17878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45896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53390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898193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3DADC209-941C-4C47-A755-D649A1F13C81}"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2098977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Waterfall vs. Agile</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37665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459FD-212E-4346-B59E-2557CE0D0C02}"/>
              </a:ext>
            </a:extLst>
          </p:cNvPr>
          <p:cNvSpPr>
            <a:spLocks noGrp="1"/>
          </p:cNvSpPr>
          <p:nvPr>
            <p:ph type="title"/>
          </p:nvPr>
        </p:nvSpPr>
        <p:spPr/>
        <p:txBody>
          <a:bodyPr/>
          <a:lstStyle/>
          <a:p>
            <a:r>
              <a:rPr lang="en-US" dirty="0"/>
              <a:t>Waterfall </a:t>
            </a:r>
            <a:br>
              <a:rPr lang="en-US" dirty="0"/>
            </a:br>
            <a:r>
              <a:rPr lang="en-US" sz="1400" dirty="0"/>
              <a:t>Waterfall approach is a structured step-b-step process or phase. It is also referred to as a linear-sequential life cycle model. Each phase must be completed fully before the next phase can begin. The model is used for the project which is small and there are no uncertain requirements.</a:t>
            </a:r>
            <a:br>
              <a:rPr lang="en-US" dirty="0"/>
            </a:br>
            <a:br>
              <a:rPr lang="en-US" dirty="0"/>
            </a:br>
            <a:r>
              <a:rPr lang="en-US" dirty="0"/>
              <a:t>	</a:t>
            </a:r>
          </a:p>
        </p:txBody>
      </p:sp>
      <p:sp>
        <p:nvSpPr>
          <p:cNvPr id="5" name="Text Placeholder 4">
            <a:extLst>
              <a:ext uri="{FF2B5EF4-FFF2-40B4-BE49-F238E27FC236}">
                <a16:creationId xmlns:a16="http://schemas.microsoft.com/office/drawing/2014/main" id="{54D8D121-C7BE-4CBC-A12B-B40B37B0F53B}"/>
              </a:ext>
            </a:extLst>
          </p:cNvPr>
          <p:cNvSpPr>
            <a:spLocks noGrp="1"/>
          </p:cNvSpPr>
          <p:nvPr>
            <p:ph type="body" idx="1"/>
          </p:nvPr>
        </p:nvSpPr>
        <p:spPr/>
        <p:txBody>
          <a:bodyPr/>
          <a:lstStyle/>
          <a:p>
            <a:r>
              <a:rPr lang="en-US" dirty="0"/>
              <a:t>Pros	</a:t>
            </a:r>
          </a:p>
        </p:txBody>
      </p:sp>
      <p:sp>
        <p:nvSpPr>
          <p:cNvPr id="6" name="Content Placeholder 5">
            <a:extLst>
              <a:ext uri="{FF2B5EF4-FFF2-40B4-BE49-F238E27FC236}">
                <a16:creationId xmlns:a16="http://schemas.microsoft.com/office/drawing/2014/main" id="{E906A2DF-E3B4-4D51-9554-80541C2569B8}"/>
              </a:ext>
            </a:extLst>
          </p:cNvPr>
          <p:cNvSpPr>
            <a:spLocks noGrp="1"/>
          </p:cNvSpPr>
          <p:nvPr>
            <p:ph sz="half" idx="2"/>
          </p:nvPr>
        </p:nvSpPr>
        <p:spPr/>
        <p:txBody>
          <a:bodyPr>
            <a:normAutofit fontScale="92500" lnSpcReduction="20000"/>
          </a:bodyPr>
          <a:lstStyle/>
          <a:p>
            <a:pPr>
              <a:buFont typeface="Wingdings" panose="05000000000000000000" pitchFamily="2" charset="2"/>
              <a:buChar char="q"/>
            </a:pPr>
            <a:r>
              <a:rPr lang="en-US" sz="1400" dirty="0"/>
              <a:t>This model is easy and simple to understand and used only when the requirements are very well known, clear and fixed </a:t>
            </a:r>
          </a:p>
          <a:p>
            <a:pPr>
              <a:buFont typeface="Wingdings" panose="05000000000000000000" pitchFamily="2" charset="2"/>
              <a:buChar char="q"/>
            </a:pPr>
            <a:r>
              <a:rPr lang="en-US" sz="1400" dirty="0"/>
              <a:t> Production definition is stable when used on small projects</a:t>
            </a:r>
          </a:p>
          <a:p>
            <a:pPr>
              <a:buFont typeface="Wingdings" panose="05000000000000000000" pitchFamily="2" charset="2"/>
              <a:buChar char="q"/>
            </a:pPr>
            <a:r>
              <a:rPr lang="en-US" sz="1400" dirty="0"/>
              <a:t> There are no ambiguous requirements</a:t>
            </a:r>
          </a:p>
          <a:p>
            <a:pPr>
              <a:buFont typeface="Wingdings" panose="05000000000000000000" pitchFamily="2" charset="2"/>
              <a:buChar char="q"/>
            </a:pPr>
            <a:r>
              <a:rPr lang="en-US" sz="1400" dirty="0"/>
              <a:t>Ample resources which required expertise are available freely</a:t>
            </a:r>
          </a:p>
        </p:txBody>
      </p:sp>
      <p:sp>
        <p:nvSpPr>
          <p:cNvPr id="7" name="Text Placeholder 6">
            <a:extLst>
              <a:ext uri="{FF2B5EF4-FFF2-40B4-BE49-F238E27FC236}">
                <a16:creationId xmlns:a16="http://schemas.microsoft.com/office/drawing/2014/main" id="{40AB23FE-0638-4130-A43C-EC9A1BD9477A}"/>
              </a:ext>
            </a:extLst>
          </p:cNvPr>
          <p:cNvSpPr>
            <a:spLocks noGrp="1"/>
          </p:cNvSpPr>
          <p:nvPr>
            <p:ph type="body" sz="quarter" idx="3"/>
          </p:nvPr>
        </p:nvSpPr>
        <p:spPr/>
        <p:txBody>
          <a:bodyPr/>
          <a:lstStyle/>
          <a:p>
            <a:r>
              <a:rPr lang="en-US" dirty="0"/>
              <a:t>Cons	</a:t>
            </a:r>
          </a:p>
        </p:txBody>
      </p:sp>
      <p:sp>
        <p:nvSpPr>
          <p:cNvPr id="8" name="Content Placeholder 7">
            <a:extLst>
              <a:ext uri="{FF2B5EF4-FFF2-40B4-BE49-F238E27FC236}">
                <a16:creationId xmlns:a16="http://schemas.microsoft.com/office/drawing/2014/main" id="{CED2D4FC-0816-4889-9D96-CD901628BFCD}"/>
              </a:ext>
            </a:extLst>
          </p:cNvPr>
          <p:cNvSpPr>
            <a:spLocks noGrp="1"/>
          </p:cNvSpPr>
          <p:nvPr>
            <p:ph sz="quarter" idx="4"/>
          </p:nvPr>
        </p:nvSpPr>
        <p:spPr/>
        <p:txBody>
          <a:bodyPr>
            <a:normAutofit fontScale="92500" lnSpcReduction="20000"/>
          </a:bodyPr>
          <a:lstStyle/>
          <a:p>
            <a:pPr>
              <a:buFont typeface="Wingdings" panose="05000000000000000000" pitchFamily="2" charset="2"/>
              <a:buChar char="q"/>
            </a:pPr>
            <a:r>
              <a:rPr lang="en-US" sz="1400" dirty="0"/>
              <a:t>Step-by-step process can lead to problems not surfaced until later in development( in big projects). Once an application is in the testing stage, it is very difficult to go back and change something that was not well-thought out in the concept stage.</a:t>
            </a:r>
          </a:p>
          <a:p>
            <a:pPr>
              <a:buFont typeface="Wingdings" panose="05000000000000000000" pitchFamily="2" charset="2"/>
              <a:buChar char="q"/>
            </a:pPr>
            <a:r>
              <a:rPr lang="en-US" sz="1400" dirty="0"/>
              <a:t>No working software is produced until late during the life cycle.</a:t>
            </a:r>
          </a:p>
          <a:p>
            <a:pPr>
              <a:buFont typeface="Wingdings" panose="05000000000000000000" pitchFamily="2" charset="2"/>
              <a:buChar char="q"/>
            </a:pPr>
            <a:r>
              <a:rPr lang="en-US" sz="1400" dirty="0"/>
              <a:t>High amounts of risk and uncertainty</a:t>
            </a:r>
          </a:p>
          <a:p>
            <a:pPr>
              <a:buFont typeface="Wingdings" panose="05000000000000000000" pitchFamily="2" charset="2"/>
              <a:buChar char="q"/>
            </a:pPr>
            <a:r>
              <a:rPr lang="en-US" sz="1400" dirty="0"/>
              <a:t>Not suitable for the projects where requirements are at a moderate to high risk changing.</a:t>
            </a:r>
          </a:p>
        </p:txBody>
      </p:sp>
    </p:spTree>
    <p:extLst>
      <p:ext uri="{BB962C8B-B14F-4D97-AF65-F5344CB8AC3E}">
        <p14:creationId xmlns:p14="http://schemas.microsoft.com/office/powerpoint/2010/main" val="16771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459FD-212E-4346-B59E-2557CE0D0C02}"/>
              </a:ext>
            </a:extLst>
          </p:cNvPr>
          <p:cNvSpPr>
            <a:spLocks noGrp="1"/>
          </p:cNvSpPr>
          <p:nvPr>
            <p:ph type="title"/>
          </p:nvPr>
        </p:nvSpPr>
        <p:spPr/>
        <p:txBody>
          <a:bodyPr/>
          <a:lstStyle/>
          <a:p>
            <a:r>
              <a:rPr lang="en-US" dirty="0"/>
              <a:t>Agile </a:t>
            </a:r>
            <a:br>
              <a:rPr lang="en-US" dirty="0"/>
            </a:br>
            <a:r>
              <a:rPr lang="en-US" sz="1400" dirty="0"/>
              <a:t>Agile is an iterative and collaborative approach to software development using small, cross-functional teams. Agile manifesto describes core values of Agile.</a:t>
            </a:r>
            <a:endParaRPr lang="en-US" dirty="0"/>
          </a:p>
        </p:txBody>
      </p:sp>
      <p:sp>
        <p:nvSpPr>
          <p:cNvPr id="5" name="Text Placeholder 4">
            <a:extLst>
              <a:ext uri="{FF2B5EF4-FFF2-40B4-BE49-F238E27FC236}">
                <a16:creationId xmlns:a16="http://schemas.microsoft.com/office/drawing/2014/main" id="{54D8D121-C7BE-4CBC-A12B-B40B37B0F53B}"/>
              </a:ext>
            </a:extLst>
          </p:cNvPr>
          <p:cNvSpPr>
            <a:spLocks noGrp="1"/>
          </p:cNvSpPr>
          <p:nvPr>
            <p:ph type="body" idx="1"/>
          </p:nvPr>
        </p:nvSpPr>
        <p:spPr/>
        <p:txBody>
          <a:bodyPr/>
          <a:lstStyle/>
          <a:p>
            <a:r>
              <a:rPr lang="en-US" dirty="0"/>
              <a:t>Pros	</a:t>
            </a:r>
          </a:p>
        </p:txBody>
      </p:sp>
      <p:sp>
        <p:nvSpPr>
          <p:cNvPr id="6" name="Content Placeholder 5">
            <a:extLst>
              <a:ext uri="{FF2B5EF4-FFF2-40B4-BE49-F238E27FC236}">
                <a16:creationId xmlns:a16="http://schemas.microsoft.com/office/drawing/2014/main" id="{E906A2DF-E3B4-4D51-9554-80541C2569B8}"/>
              </a:ext>
            </a:extLst>
          </p:cNvPr>
          <p:cNvSpPr>
            <a:spLocks noGrp="1"/>
          </p:cNvSpPr>
          <p:nvPr>
            <p:ph sz="half" idx="2"/>
          </p:nvPr>
        </p:nvSpPr>
        <p:spPr/>
        <p:txBody>
          <a:bodyPr>
            <a:normAutofit fontScale="92500" lnSpcReduction="20000"/>
          </a:bodyPr>
          <a:lstStyle/>
          <a:p>
            <a:pPr>
              <a:buFont typeface="Wingdings" panose="05000000000000000000" pitchFamily="2" charset="2"/>
              <a:buChar char="q"/>
            </a:pPr>
            <a:r>
              <a:rPr lang="en-US" sz="1400" dirty="0"/>
              <a:t>Working in a small batches means delivering something useful quickly.</a:t>
            </a:r>
          </a:p>
          <a:p>
            <a:pPr>
              <a:buFont typeface="Wingdings" panose="05000000000000000000" pitchFamily="2" charset="2"/>
              <a:buChar char="q"/>
            </a:pPr>
            <a:r>
              <a:rPr lang="en-US" sz="1400" dirty="0"/>
              <a:t>MVP is the cheapest easiest thing we can do to test a hypothesis and learn.</a:t>
            </a:r>
          </a:p>
          <a:p>
            <a:pPr>
              <a:buFont typeface="Wingdings" panose="05000000000000000000" pitchFamily="2" charset="2"/>
              <a:buChar char="q"/>
            </a:pPr>
            <a:r>
              <a:rPr lang="en-US" sz="1400" dirty="0"/>
              <a:t> Behavior Driven Development makes sure we are building the right thing.</a:t>
            </a:r>
          </a:p>
          <a:p>
            <a:pPr>
              <a:buFont typeface="Wingdings" panose="05000000000000000000" pitchFamily="2" charset="2"/>
              <a:buChar char="q"/>
            </a:pPr>
            <a:r>
              <a:rPr lang="en-US" sz="1400" dirty="0"/>
              <a:t>Test driven Development makes sure you are building the thing right</a:t>
            </a:r>
          </a:p>
          <a:p>
            <a:pPr>
              <a:buFont typeface="Wingdings" panose="05000000000000000000" pitchFamily="2" charset="2"/>
              <a:buChar char="q"/>
            </a:pPr>
            <a:r>
              <a:rPr lang="en-US" sz="1400" dirty="0"/>
              <a:t>Pair programming enables you to discover defects earlier and increase our code quality.</a:t>
            </a:r>
          </a:p>
        </p:txBody>
      </p:sp>
      <p:sp>
        <p:nvSpPr>
          <p:cNvPr id="7" name="Text Placeholder 6">
            <a:extLst>
              <a:ext uri="{FF2B5EF4-FFF2-40B4-BE49-F238E27FC236}">
                <a16:creationId xmlns:a16="http://schemas.microsoft.com/office/drawing/2014/main" id="{40AB23FE-0638-4130-A43C-EC9A1BD9477A}"/>
              </a:ext>
            </a:extLst>
          </p:cNvPr>
          <p:cNvSpPr>
            <a:spLocks noGrp="1"/>
          </p:cNvSpPr>
          <p:nvPr>
            <p:ph type="body" sz="quarter" idx="3"/>
          </p:nvPr>
        </p:nvSpPr>
        <p:spPr/>
        <p:txBody>
          <a:bodyPr/>
          <a:lstStyle/>
          <a:p>
            <a:r>
              <a:rPr lang="en-US" dirty="0"/>
              <a:t>Cons	</a:t>
            </a:r>
          </a:p>
        </p:txBody>
      </p:sp>
      <p:sp>
        <p:nvSpPr>
          <p:cNvPr id="8" name="Content Placeholder 7">
            <a:extLst>
              <a:ext uri="{FF2B5EF4-FFF2-40B4-BE49-F238E27FC236}">
                <a16:creationId xmlns:a16="http://schemas.microsoft.com/office/drawing/2014/main" id="{CED2D4FC-0816-4889-9D96-CD901628BFCD}"/>
              </a:ext>
            </a:extLst>
          </p:cNvPr>
          <p:cNvSpPr>
            <a:spLocks noGrp="1"/>
          </p:cNvSpPr>
          <p:nvPr>
            <p:ph sz="quarter" idx="4"/>
          </p:nvPr>
        </p:nvSpPr>
        <p:spPr/>
        <p:txBody>
          <a:bodyPr>
            <a:normAutofit fontScale="92500" lnSpcReduction="20000"/>
          </a:bodyPr>
          <a:lstStyle/>
          <a:p>
            <a:pPr>
              <a:buFont typeface="Wingdings" panose="05000000000000000000" pitchFamily="2" charset="2"/>
              <a:buChar char="q"/>
            </a:pPr>
            <a:r>
              <a:rPr lang="en-US" sz="1400" dirty="0"/>
              <a:t> In case of some software deliverables, especially the large ones, it is difficult to assess the effort required at the beginning of the software development cycle.</a:t>
            </a:r>
          </a:p>
          <a:p>
            <a:pPr>
              <a:buFont typeface="Wingdings" panose="05000000000000000000" pitchFamily="2" charset="2"/>
              <a:buChar char="q"/>
            </a:pPr>
            <a:r>
              <a:rPr lang="en-US" sz="1400" dirty="0"/>
              <a:t>There is lack of emphasis on necessary designing and documentation.</a:t>
            </a:r>
          </a:p>
          <a:p>
            <a:pPr>
              <a:buFont typeface="Wingdings" panose="05000000000000000000" pitchFamily="2" charset="2"/>
              <a:buChar char="q"/>
            </a:pPr>
            <a:r>
              <a:rPr lang="en-US" sz="1400" dirty="0"/>
              <a:t>The project can easily get taken off track if the customer representative is not clear what the outcome that they want.</a:t>
            </a:r>
          </a:p>
          <a:p>
            <a:pPr>
              <a:buFont typeface="Wingdings" panose="05000000000000000000" pitchFamily="2" charset="2"/>
              <a:buChar char="q"/>
            </a:pPr>
            <a:r>
              <a:rPr lang="en-US" sz="1400" dirty="0"/>
              <a:t>Whole premise must adapt the Agile culture to develop a successful software using Agile methodology.</a:t>
            </a:r>
          </a:p>
        </p:txBody>
      </p:sp>
    </p:spTree>
    <p:extLst>
      <p:ext uri="{BB962C8B-B14F-4D97-AF65-F5344CB8AC3E}">
        <p14:creationId xmlns:p14="http://schemas.microsoft.com/office/powerpoint/2010/main" val="1632293980"/>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docProps/app.xml><?xml version="1.0" encoding="utf-8"?>
<Properties xmlns="http://schemas.openxmlformats.org/officeDocument/2006/extended-properties" xmlns:vt="http://schemas.openxmlformats.org/officeDocument/2006/docPropsVTypes">
  <Template>CognizantTheme</Template>
  <TotalTime>30</TotalTime>
  <Words>368</Words>
  <Application>Microsoft Macintosh PowerPoint</Application>
  <PresentationFormat>On-screen Show (16:9)</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Courier New</vt:lpstr>
      <vt:lpstr>Wingdings</vt:lpstr>
      <vt:lpstr>CognizantTheme</vt:lpstr>
      <vt:lpstr>Waterfall vs. Agile</vt:lpstr>
      <vt:lpstr>Waterfall  Waterfall approach is a structured step-b-step process or phase. It is also referred to as a linear-sequential life cycle model. Each phase must be completed fully before the next phase can begin. The model is used for the project which is small and there are no uncertain requirements.   </vt:lpstr>
      <vt:lpstr>Agile  Agile is an iterative and collaborative approach to software development using small, cross-functional teams. Agile manifesto describes core values of Agile.</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vs. Agile</dc:title>
  <dc:creator>Mills, Laura (Cognizant)</dc:creator>
  <cp:lastModifiedBy>Gayathri Kanagaraj (RIT Student)</cp:lastModifiedBy>
  <cp:revision>3</cp:revision>
  <dcterms:created xsi:type="dcterms:W3CDTF">2021-06-04T16:24:13Z</dcterms:created>
  <dcterms:modified xsi:type="dcterms:W3CDTF">2022-07-03T17:14:35Z</dcterms:modified>
</cp:coreProperties>
</file>