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sldIdLst>
    <p:sldId id="256" r:id="rId2"/>
    <p:sldId id="257"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13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09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813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57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93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37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03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50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396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7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80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41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49391"/>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DCD5-B0BF-4DE5-A476-A10C04306F55}"/>
              </a:ext>
            </a:extLst>
          </p:cNvPr>
          <p:cNvSpPr>
            <a:spLocks noGrp="1"/>
          </p:cNvSpPr>
          <p:nvPr>
            <p:ph type="ctrTitle"/>
          </p:nvPr>
        </p:nvSpPr>
        <p:spPr>
          <a:xfrm>
            <a:off x="2232212" y="941293"/>
            <a:ext cx="7543800" cy="2756648"/>
          </a:xfrm>
        </p:spPr>
        <p:txBody>
          <a:bodyPr>
            <a:normAutofit fontScale="90000"/>
          </a:bodyPr>
          <a:lstStyle/>
          <a:p>
            <a:r>
              <a:rPr lang="en-IN" sz="6700" b="1" i="0" dirty="0">
                <a:solidFill>
                  <a:srgbClr val="002060"/>
                </a:solidFill>
                <a:effectLst/>
                <a:latin typeface="-apple-system"/>
              </a:rPr>
              <a:t>E-COMMERCE-RETAIL-DATA-ANALYSIS</a:t>
            </a:r>
            <a:br>
              <a:rPr lang="en-IN" b="1" i="0" dirty="0">
                <a:solidFill>
                  <a:srgbClr val="1F2328"/>
                </a:solidFill>
                <a:effectLst/>
                <a:latin typeface="-apple-system"/>
              </a:rPr>
            </a:br>
            <a:endParaRPr lang="en-IN" dirty="0"/>
          </a:p>
        </p:txBody>
      </p:sp>
      <p:pic>
        <p:nvPicPr>
          <p:cNvPr id="7" name="Picture 6">
            <a:extLst>
              <a:ext uri="{FF2B5EF4-FFF2-40B4-BE49-F238E27FC236}">
                <a16:creationId xmlns:a16="http://schemas.microsoft.com/office/drawing/2014/main" id="{E482CEDC-D56B-469B-B081-4082C6DA7887}"/>
              </a:ext>
            </a:extLst>
          </p:cNvPr>
          <p:cNvPicPr>
            <a:picLocks noChangeAspect="1"/>
          </p:cNvPicPr>
          <p:nvPr/>
        </p:nvPicPr>
        <p:blipFill>
          <a:blip r:embed="rId2"/>
          <a:stretch>
            <a:fillRect/>
          </a:stretch>
        </p:blipFill>
        <p:spPr>
          <a:xfrm>
            <a:off x="0" y="5365376"/>
            <a:ext cx="12191999" cy="1492624"/>
          </a:xfrm>
          <a:prstGeom prst="rect">
            <a:avLst/>
          </a:prstGeom>
        </p:spPr>
      </p:pic>
      <p:pic>
        <p:nvPicPr>
          <p:cNvPr id="9" name="Picture 8">
            <a:extLst>
              <a:ext uri="{FF2B5EF4-FFF2-40B4-BE49-F238E27FC236}">
                <a16:creationId xmlns:a16="http://schemas.microsoft.com/office/drawing/2014/main" id="{23223541-E4D4-41D3-A2C7-96E497EEEDCD}"/>
              </a:ext>
            </a:extLst>
          </p:cNvPr>
          <p:cNvPicPr>
            <a:picLocks noChangeAspect="1"/>
          </p:cNvPicPr>
          <p:nvPr/>
        </p:nvPicPr>
        <p:blipFill>
          <a:blip r:embed="rId3"/>
          <a:stretch>
            <a:fillRect/>
          </a:stretch>
        </p:blipFill>
        <p:spPr>
          <a:xfrm>
            <a:off x="0" y="3429000"/>
            <a:ext cx="12191999" cy="3429000"/>
          </a:xfrm>
          <a:prstGeom prst="rect">
            <a:avLst/>
          </a:prstGeom>
        </p:spPr>
      </p:pic>
    </p:spTree>
    <p:extLst>
      <p:ext uri="{BB962C8B-B14F-4D97-AF65-F5344CB8AC3E}">
        <p14:creationId xmlns:p14="http://schemas.microsoft.com/office/powerpoint/2010/main" val="74598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CF62-EA04-4EB1-B716-3C87E42F6741}"/>
              </a:ext>
            </a:extLst>
          </p:cNvPr>
          <p:cNvSpPr>
            <a:spLocks noGrp="1"/>
          </p:cNvSpPr>
          <p:nvPr>
            <p:ph type="title"/>
          </p:nvPr>
        </p:nvSpPr>
        <p:spPr>
          <a:xfrm>
            <a:off x="992267" y="0"/>
            <a:ext cx="9550399" cy="618565"/>
          </a:xfrm>
        </p:spPr>
        <p:txBody>
          <a:bodyPr/>
          <a:lstStyle/>
          <a:p>
            <a:pPr algn="ctr"/>
            <a:r>
              <a:rPr lang="en-IN" sz="3200" b="1" dirty="0">
                <a:solidFill>
                  <a:srgbClr val="FF0000"/>
                </a:solidFill>
              </a:rPr>
              <a:t>QUESTION:7</a:t>
            </a:r>
            <a:endParaRPr lang="en-IN" dirty="0">
              <a:solidFill>
                <a:srgbClr val="FF0000"/>
              </a:solidFill>
            </a:endParaRPr>
          </a:p>
        </p:txBody>
      </p:sp>
      <p:sp>
        <p:nvSpPr>
          <p:cNvPr id="3" name="Text Placeholder 2">
            <a:extLst>
              <a:ext uri="{FF2B5EF4-FFF2-40B4-BE49-F238E27FC236}">
                <a16:creationId xmlns:a16="http://schemas.microsoft.com/office/drawing/2014/main" id="{8A487B33-53ED-4EF4-8852-53932DC6CD71}"/>
              </a:ext>
            </a:extLst>
          </p:cNvPr>
          <p:cNvSpPr>
            <a:spLocks noGrp="1"/>
          </p:cNvSpPr>
          <p:nvPr>
            <p:ph type="body" idx="13"/>
          </p:nvPr>
        </p:nvSpPr>
        <p:spPr>
          <a:xfrm>
            <a:off x="685800" y="618566"/>
            <a:ext cx="10135436" cy="793376"/>
          </a:xfrm>
        </p:spPr>
        <p:txBody>
          <a:bodyPr>
            <a:normAutofit fontScale="92500" lnSpcReduction="20000"/>
          </a:bodyPr>
          <a:lstStyle/>
          <a:p>
            <a:r>
              <a:rPr lang="en-US" b="1" dirty="0">
                <a:latin typeface="Consolas" panose="020B0609020204030204" pitchFamily="49" charset="0"/>
              </a:rPr>
              <a:t>How many customers have &gt;10 transactions with us excluding returns?</a:t>
            </a:r>
            <a:endParaRPr lang="en-IN" sz="3200" b="1" dirty="0"/>
          </a:p>
        </p:txBody>
      </p:sp>
      <p:sp>
        <p:nvSpPr>
          <p:cNvPr id="4" name="Text Placeholder 3">
            <a:extLst>
              <a:ext uri="{FF2B5EF4-FFF2-40B4-BE49-F238E27FC236}">
                <a16:creationId xmlns:a16="http://schemas.microsoft.com/office/drawing/2014/main" id="{F903FC2D-F00F-49DA-BF05-B483EBF0F366}"/>
              </a:ext>
            </a:extLst>
          </p:cNvPr>
          <p:cNvSpPr>
            <a:spLocks noGrp="1"/>
          </p:cNvSpPr>
          <p:nvPr>
            <p:ph type="body" idx="1"/>
          </p:nvPr>
        </p:nvSpPr>
        <p:spPr>
          <a:xfrm>
            <a:off x="685799" y="1506071"/>
            <a:ext cx="10135436" cy="3200400"/>
          </a:xfrm>
        </p:spPr>
        <p:txBody>
          <a:bodyPr>
            <a:normAutofit/>
          </a:bodyPr>
          <a:lstStyle/>
          <a:p>
            <a:r>
              <a:rPr lang="en-IN" b="1" dirty="0">
                <a:solidFill>
                  <a:srgbClr val="0000FF"/>
                </a:solidFill>
                <a:latin typeface="Consolas" panose="020B0609020204030204" pitchFamily="49" charset="0"/>
              </a:rPr>
              <a:t>  with</a:t>
            </a:r>
            <a:r>
              <a:rPr lang="en-IN" b="1" dirty="0">
                <a:solidFill>
                  <a:srgbClr val="000000"/>
                </a:solidFill>
                <a:latin typeface="Consolas" panose="020B0609020204030204" pitchFamily="49" charset="0"/>
              </a:rPr>
              <a:t> ABC</a:t>
            </a: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 </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cust_id</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transaction_id</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Count_of_trans</a:t>
            </a:r>
            <a:r>
              <a:rPr lang="en-US" b="1" dirty="0">
                <a:solidFill>
                  <a:srgbClr val="000000"/>
                </a:solidFill>
                <a:latin typeface="Consolas" panose="020B0609020204030204" pitchFamily="49" charset="0"/>
              </a:rPr>
              <a:t>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Transactions_new</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where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total_amt</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&gt;</a:t>
            </a:r>
            <a:r>
              <a:rPr lang="en-IN" b="1" dirty="0">
                <a:solidFill>
                  <a:srgbClr val="000000"/>
                </a:solidFill>
                <a:latin typeface="Consolas" panose="020B0609020204030204" pitchFamily="49" charset="0"/>
              </a:rPr>
              <a:t> 0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cust_id</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having</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transaction_id</a:t>
            </a:r>
            <a:r>
              <a:rPr lang="en-US" b="1" dirty="0">
                <a:solidFill>
                  <a:srgbClr val="808080"/>
                </a:solidFill>
                <a:latin typeface="Consolas" panose="020B0609020204030204" pitchFamily="49" charset="0"/>
              </a:rPr>
              <a:t>)&gt;</a:t>
            </a:r>
            <a:r>
              <a:rPr lang="en-US" b="1" dirty="0">
                <a:solidFill>
                  <a:srgbClr val="000000"/>
                </a:solidFill>
                <a:latin typeface="Consolas" panose="020B0609020204030204" pitchFamily="49" charset="0"/>
              </a:rPr>
              <a:t>10</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cust_id</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Num_of_customers</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ABC</a:t>
            </a:r>
            <a:endParaRPr lang="en-IN" b="1" dirty="0"/>
          </a:p>
        </p:txBody>
      </p:sp>
      <p:pic>
        <p:nvPicPr>
          <p:cNvPr id="6" name="Picture 5">
            <a:extLst>
              <a:ext uri="{FF2B5EF4-FFF2-40B4-BE49-F238E27FC236}">
                <a16:creationId xmlns:a16="http://schemas.microsoft.com/office/drawing/2014/main" id="{2F07EA81-0F54-42FD-8899-5FDB7BC56BDE}"/>
              </a:ext>
            </a:extLst>
          </p:cNvPr>
          <p:cNvPicPr>
            <a:picLocks noChangeAspect="1"/>
          </p:cNvPicPr>
          <p:nvPr/>
        </p:nvPicPr>
        <p:blipFill>
          <a:blip r:embed="rId2"/>
          <a:stretch>
            <a:fillRect/>
          </a:stretch>
        </p:blipFill>
        <p:spPr>
          <a:xfrm>
            <a:off x="2918012" y="4800600"/>
            <a:ext cx="2420469" cy="1035424"/>
          </a:xfrm>
          <a:prstGeom prst="rect">
            <a:avLst/>
          </a:prstGeom>
        </p:spPr>
      </p:pic>
    </p:spTree>
    <p:extLst>
      <p:ext uri="{BB962C8B-B14F-4D97-AF65-F5344CB8AC3E}">
        <p14:creationId xmlns:p14="http://schemas.microsoft.com/office/powerpoint/2010/main" val="141805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15DE-9A01-471F-B522-EFE65C1AB916}"/>
              </a:ext>
            </a:extLst>
          </p:cNvPr>
          <p:cNvSpPr>
            <a:spLocks noGrp="1"/>
          </p:cNvSpPr>
          <p:nvPr>
            <p:ph type="title"/>
          </p:nvPr>
        </p:nvSpPr>
        <p:spPr>
          <a:xfrm>
            <a:off x="2097741" y="1"/>
            <a:ext cx="8444925" cy="618564"/>
          </a:xfrm>
        </p:spPr>
        <p:txBody>
          <a:bodyPr/>
          <a:lstStyle/>
          <a:p>
            <a:pPr algn="ctr"/>
            <a:r>
              <a:rPr lang="en-IN" sz="3200" b="1" dirty="0">
                <a:solidFill>
                  <a:srgbClr val="FF0000"/>
                </a:solidFill>
              </a:rPr>
              <a:t>QUESTION:8</a:t>
            </a:r>
            <a:endParaRPr lang="en-IN" dirty="0">
              <a:solidFill>
                <a:srgbClr val="FF0000"/>
              </a:solidFill>
            </a:endParaRPr>
          </a:p>
        </p:txBody>
      </p:sp>
      <p:sp>
        <p:nvSpPr>
          <p:cNvPr id="3" name="Text Placeholder 2">
            <a:extLst>
              <a:ext uri="{FF2B5EF4-FFF2-40B4-BE49-F238E27FC236}">
                <a16:creationId xmlns:a16="http://schemas.microsoft.com/office/drawing/2014/main" id="{FCF018B4-DDB9-4233-AE6C-6E8A72C671BA}"/>
              </a:ext>
            </a:extLst>
          </p:cNvPr>
          <p:cNvSpPr>
            <a:spLocks noGrp="1"/>
          </p:cNvSpPr>
          <p:nvPr>
            <p:ph type="body" idx="13"/>
          </p:nvPr>
        </p:nvSpPr>
        <p:spPr>
          <a:xfrm>
            <a:off x="685800" y="618566"/>
            <a:ext cx="10135436" cy="806822"/>
          </a:xfrm>
        </p:spPr>
        <p:txBody>
          <a:bodyPr>
            <a:normAutofit fontScale="92500" lnSpcReduction="20000"/>
          </a:bodyPr>
          <a:lstStyle/>
          <a:p>
            <a:r>
              <a:rPr lang="en-US" b="1" dirty="0">
                <a:latin typeface="Consolas" panose="020B0609020204030204" pitchFamily="49" charset="0"/>
              </a:rPr>
              <a:t>What is the combined revenue earned from the "Electronics "and "</a:t>
            </a:r>
            <a:r>
              <a:rPr lang="en-US" b="1" dirty="0" err="1">
                <a:latin typeface="Consolas" panose="020B0609020204030204" pitchFamily="49" charset="0"/>
              </a:rPr>
              <a:t>Clothing"categories</a:t>
            </a:r>
            <a:r>
              <a:rPr lang="en-US" b="1" dirty="0">
                <a:latin typeface="Consolas" panose="020B0609020204030204" pitchFamily="49" charset="0"/>
              </a:rPr>
              <a:t> from "Flagship store“?</a:t>
            </a:r>
            <a:endParaRPr lang="en-IN" sz="3200" b="1" dirty="0"/>
          </a:p>
        </p:txBody>
      </p:sp>
      <p:sp>
        <p:nvSpPr>
          <p:cNvPr id="4" name="Text Placeholder 3">
            <a:extLst>
              <a:ext uri="{FF2B5EF4-FFF2-40B4-BE49-F238E27FC236}">
                <a16:creationId xmlns:a16="http://schemas.microsoft.com/office/drawing/2014/main" id="{497BF182-32D7-48CF-9CE5-F4C08C0D5A37}"/>
              </a:ext>
            </a:extLst>
          </p:cNvPr>
          <p:cNvSpPr>
            <a:spLocks noGrp="1"/>
          </p:cNvSpPr>
          <p:nvPr>
            <p:ph type="body" idx="1"/>
          </p:nvPr>
        </p:nvSpPr>
        <p:spPr>
          <a:xfrm>
            <a:off x="685799" y="1909482"/>
            <a:ext cx="10135436" cy="3025589"/>
          </a:xfrm>
        </p:spPr>
        <p:txBody>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total_amount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a:t>
            </a:r>
            <a:r>
              <a:rPr lang="en-US" b="1" dirty="0" err="1">
                <a:solidFill>
                  <a:srgbClr val="FF0000"/>
                </a:solidFill>
                <a:latin typeface="Consolas" panose="020B0609020204030204" pitchFamily="49" charset="0"/>
              </a:rPr>
              <a:t>Electronics'</a:t>
            </a:r>
            <a:r>
              <a:rPr lang="en-US" b="1" dirty="0" err="1">
                <a:solidFill>
                  <a:srgbClr val="808080"/>
                </a:solidFill>
                <a:latin typeface="Consolas" panose="020B0609020204030204" pitchFamily="49" charset="0"/>
              </a:rPr>
              <a:t>,</a:t>
            </a:r>
            <a:r>
              <a:rPr lang="en-US" b="1" dirty="0" err="1">
                <a:solidFill>
                  <a:srgbClr val="FF0000"/>
                </a:solidFill>
                <a:latin typeface="Consolas" panose="020B0609020204030204" pitchFamily="49" charset="0"/>
              </a:rPr>
              <a:t>'Clothing</a:t>
            </a:r>
            <a:r>
              <a:rPr lang="en-US" b="1" dirty="0">
                <a:solidFill>
                  <a:srgbClr val="FF0000"/>
                </a:solidFill>
                <a:latin typeface="Consolas" panose="020B0609020204030204" pitchFamily="49" charset="0"/>
              </a:rPr>
              <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and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store_type</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'Flagship store'</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31766B3C-8C82-456C-A167-508B341A4C1E}"/>
              </a:ext>
            </a:extLst>
          </p:cNvPr>
          <p:cNvPicPr>
            <a:picLocks noChangeAspect="1"/>
          </p:cNvPicPr>
          <p:nvPr/>
        </p:nvPicPr>
        <p:blipFill>
          <a:blip r:embed="rId2"/>
          <a:stretch>
            <a:fillRect/>
          </a:stretch>
        </p:blipFill>
        <p:spPr>
          <a:xfrm>
            <a:off x="2823882" y="4208929"/>
            <a:ext cx="3012142" cy="1331259"/>
          </a:xfrm>
          <a:prstGeom prst="rect">
            <a:avLst/>
          </a:prstGeom>
        </p:spPr>
      </p:pic>
    </p:spTree>
    <p:extLst>
      <p:ext uri="{BB962C8B-B14F-4D97-AF65-F5344CB8AC3E}">
        <p14:creationId xmlns:p14="http://schemas.microsoft.com/office/powerpoint/2010/main" val="231164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9DA8-78DA-4AB2-806E-E919070C884A}"/>
              </a:ext>
            </a:extLst>
          </p:cNvPr>
          <p:cNvSpPr>
            <a:spLocks noGrp="1"/>
          </p:cNvSpPr>
          <p:nvPr>
            <p:ph type="title"/>
          </p:nvPr>
        </p:nvSpPr>
        <p:spPr>
          <a:xfrm>
            <a:off x="992267" y="0"/>
            <a:ext cx="9550399" cy="564776"/>
          </a:xfrm>
        </p:spPr>
        <p:txBody>
          <a:bodyPr>
            <a:normAutofit/>
          </a:bodyPr>
          <a:lstStyle/>
          <a:p>
            <a:pPr algn="ctr"/>
            <a:r>
              <a:rPr lang="en-IN" sz="3200" b="1" dirty="0">
                <a:solidFill>
                  <a:srgbClr val="FF0000"/>
                </a:solidFill>
              </a:rPr>
              <a:t>QUESTION:9</a:t>
            </a:r>
            <a:endParaRPr lang="en-IN" dirty="0">
              <a:solidFill>
                <a:srgbClr val="FF0000"/>
              </a:solidFill>
            </a:endParaRPr>
          </a:p>
        </p:txBody>
      </p:sp>
      <p:sp>
        <p:nvSpPr>
          <p:cNvPr id="3" name="Text Placeholder 2">
            <a:extLst>
              <a:ext uri="{FF2B5EF4-FFF2-40B4-BE49-F238E27FC236}">
                <a16:creationId xmlns:a16="http://schemas.microsoft.com/office/drawing/2014/main" id="{5806B139-4461-43CF-B9B9-C8371A6122B3}"/>
              </a:ext>
            </a:extLst>
          </p:cNvPr>
          <p:cNvSpPr>
            <a:spLocks noGrp="1"/>
          </p:cNvSpPr>
          <p:nvPr>
            <p:ph type="body" idx="13"/>
          </p:nvPr>
        </p:nvSpPr>
        <p:spPr>
          <a:xfrm>
            <a:off x="699748" y="726142"/>
            <a:ext cx="10135436" cy="1223682"/>
          </a:xfrm>
        </p:spPr>
        <p:txBody>
          <a:bodyPr>
            <a:noAutofit/>
          </a:bodyPr>
          <a:lstStyle/>
          <a:p>
            <a:r>
              <a:rPr lang="en-US" sz="2000" b="1" dirty="0">
                <a:latin typeface="Consolas" panose="020B0609020204030204" pitchFamily="49" charset="0"/>
              </a:rPr>
              <a:t>What is the total revenue generated from "Male" customers in "Electronic" category? Output should display total revenue by prod sub cat?</a:t>
            </a:r>
            <a:endParaRPr lang="en-IN" sz="2000" b="1" dirty="0"/>
          </a:p>
        </p:txBody>
      </p:sp>
      <p:sp>
        <p:nvSpPr>
          <p:cNvPr id="4" name="Text Placeholder 3">
            <a:extLst>
              <a:ext uri="{FF2B5EF4-FFF2-40B4-BE49-F238E27FC236}">
                <a16:creationId xmlns:a16="http://schemas.microsoft.com/office/drawing/2014/main" id="{FA3CCD55-E76D-4C4E-8785-F91B303DE377}"/>
              </a:ext>
            </a:extLst>
          </p:cNvPr>
          <p:cNvSpPr>
            <a:spLocks noGrp="1"/>
          </p:cNvSpPr>
          <p:nvPr>
            <p:ph type="body" idx="1"/>
          </p:nvPr>
        </p:nvSpPr>
        <p:spPr>
          <a:xfrm>
            <a:off x="685799" y="2285999"/>
            <a:ext cx="10135436" cy="3496235"/>
          </a:xfrm>
        </p:spPr>
        <p:txBody>
          <a:bodyPr>
            <a:normAutofit/>
          </a:bodyPr>
          <a:lstStyle/>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Total_revenue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customers_new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C</a:t>
            </a: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cust_id</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 </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gender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'M'</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endParaRPr lang="en-IN" b="1" dirty="0"/>
          </a:p>
        </p:txBody>
      </p:sp>
    </p:spTree>
    <p:extLst>
      <p:ext uri="{BB962C8B-B14F-4D97-AF65-F5344CB8AC3E}">
        <p14:creationId xmlns:p14="http://schemas.microsoft.com/office/powerpoint/2010/main" val="14565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A034-9CA2-4DFF-8966-DA89374E89BB}"/>
              </a:ext>
            </a:extLst>
          </p:cNvPr>
          <p:cNvSpPr>
            <a:spLocks noGrp="1"/>
          </p:cNvSpPr>
          <p:nvPr>
            <p:ph type="title"/>
          </p:nvPr>
        </p:nvSpPr>
        <p:spPr>
          <a:xfrm>
            <a:off x="295835" y="2"/>
            <a:ext cx="7584141" cy="4410634"/>
          </a:xfrm>
        </p:spPr>
        <p:txBody>
          <a:bodyPr>
            <a:normAutofit/>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r>
              <a:rPr lang="en-US" sz="1800" b="1" dirty="0" err="1">
                <a:solidFill>
                  <a:srgbClr val="808080"/>
                </a:solidFill>
                <a:latin typeface="Consolas" panose="020B0609020204030204" pitchFamily="49" charset="0"/>
              </a:rPr>
              <a:t>,</a:t>
            </a:r>
            <a:r>
              <a:rPr lang="en-US" sz="1800" b="1" dirty="0" err="1">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Amount_ME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br>
              <a:rPr lang="en-US" b="1" dirty="0">
                <a:solidFill>
                  <a:srgbClr val="0000FF"/>
                </a:solidFill>
                <a:latin typeface="Consolas" panose="020B0609020204030204" pitchFamily="49" charset="0"/>
              </a:rPr>
            </a:br>
            <a:br>
              <a:rPr lang="en-US" b="1" dirty="0">
                <a:solidFill>
                  <a:srgbClr val="0000FF"/>
                </a:solidFill>
                <a:latin typeface="Consolas" panose="020B0609020204030204" pitchFamily="49" charset="0"/>
              </a:rPr>
            </a:br>
            <a:r>
              <a:rPr lang="en-US" sz="2000" b="1" dirty="0" err="1">
                <a:solidFill>
                  <a:srgbClr val="000000"/>
                </a:solidFill>
                <a:latin typeface="Consolas" panose="020B0609020204030204" pitchFamily="49" charset="0"/>
              </a:rPr>
              <a:t>Transactions_new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T</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customers_new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C</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on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cust_id</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customer_Id</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prod_cat_info</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P </a:t>
            </a:r>
            <a:br>
              <a:rPr lang="en-US" sz="2000" b="1" dirty="0">
                <a:solidFill>
                  <a:srgbClr val="000000"/>
                </a:solidFill>
                <a:latin typeface="Consolas" panose="020B0609020204030204" pitchFamily="49" charset="0"/>
              </a:rPr>
            </a:br>
            <a:br>
              <a:rPr lang="en-US"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on</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br>
              <a:rPr lang="en-IN"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br>
              <a:rPr lang="en-IN" sz="2000" b="1" dirty="0">
                <a:solidFill>
                  <a:srgbClr val="000000"/>
                </a:solidFill>
                <a:latin typeface="Consolas" panose="020B0609020204030204" pitchFamily="49" charset="0"/>
              </a:rPr>
            </a:b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where</a:t>
            </a:r>
            <a:r>
              <a:rPr lang="en-US" sz="2000" b="1" dirty="0">
                <a:solidFill>
                  <a:srgbClr val="000000"/>
                </a:solidFill>
                <a:latin typeface="Consolas" panose="020B0609020204030204" pitchFamily="49" charset="0"/>
              </a:rPr>
              <a:t> gender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'M'</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and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'Electronics’</a:t>
            </a:r>
            <a:br>
              <a:rPr lang="en-US" sz="2000" b="1" dirty="0">
                <a:solidFill>
                  <a:srgbClr val="FF0000"/>
                </a:solidFill>
                <a:latin typeface="Consolas" panose="020B0609020204030204" pitchFamily="49" charset="0"/>
              </a:rPr>
            </a:br>
            <a:r>
              <a:rPr lang="en-IN" sz="2000" b="1" dirty="0">
                <a:solidFill>
                  <a:srgbClr val="0000FF"/>
                </a:solidFill>
                <a:latin typeface="Consolas" panose="020B0609020204030204" pitchFamily="49" charset="0"/>
              </a:rPr>
              <a:t>group</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prod_subcat</a:t>
            </a:r>
            <a:endParaRPr lang="en-IN" sz="2000" dirty="0"/>
          </a:p>
        </p:txBody>
      </p:sp>
      <p:pic>
        <p:nvPicPr>
          <p:cNvPr id="6" name="Picture 5">
            <a:extLst>
              <a:ext uri="{FF2B5EF4-FFF2-40B4-BE49-F238E27FC236}">
                <a16:creationId xmlns:a16="http://schemas.microsoft.com/office/drawing/2014/main" id="{0314EC2A-97E8-4E28-B10B-A54FAAECF10D}"/>
              </a:ext>
            </a:extLst>
          </p:cNvPr>
          <p:cNvPicPr>
            <a:picLocks noChangeAspect="1"/>
          </p:cNvPicPr>
          <p:nvPr/>
        </p:nvPicPr>
        <p:blipFill>
          <a:blip r:embed="rId2"/>
          <a:stretch>
            <a:fillRect/>
          </a:stretch>
        </p:blipFill>
        <p:spPr>
          <a:xfrm>
            <a:off x="5875529" y="4087906"/>
            <a:ext cx="5755341" cy="2051819"/>
          </a:xfrm>
          <a:prstGeom prst="rect">
            <a:avLst/>
          </a:prstGeom>
        </p:spPr>
      </p:pic>
    </p:spTree>
    <p:extLst>
      <p:ext uri="{BB962C8B-B14F-4D97-AF65-F5344CB8AC3E}">
        <p14:creationId xmlns:p14="http://schemas.microsoft.com/office/powerpoint/2010/main" val="269383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7F4-4497-4965-93CB-33DD9D097574}"/>
              </a:ext>
            </a:extLst>
          </p:cNvPr>
          <p:cNvSpPr>
            <a:spLocks noGrp="1"/>
          </p:cNvSpPr>
          <p:nvPr>
            <p:ph type="title"/>
          </p:nvPr>
        </p:nvSpPr>
        <p:spPr>
          <a:xfrm>
            <a:off x="992267" y="1"/>
            <a:ext cx="9550399" cy="672352"/>
          </a:xfrm>
        </p:spPr>
        <p:txBody>
          <a:bodyPr/>
          <a:lstStyle/>
          <a:p>
            <a:pPr algn="ctr"/>
            <a:r>
              <a:rPr lang="en-IN" sz="3200" b="1" dirty="0">
                <a:solidFill>
                  <a:srgbClr val="FF0000"/>
                </a:solidFill>
              </a:rPr>
              <a:t>QUESTION:10</a:t>
            </a:r>
            <a:endParaRPr lang="en-IN" dirty="0">
              <a:solidFill>
                <a:srgbClr val="FF0000"/>
              </a:solidFill>
            </a:endParaRPr>
          </a:p>
        </p:txBody>
      </p:sp>
      <p:sp>
        <p:nvSpPr>
          <p:cNvPr id="3" name="Text Placeholder 2">
            <a:extLst>
              <a:ext uri="{FF2B5EF4-FFF2-40B4-BE49-F238E27FC236}">
                <a16:creationId xmlns:a16="http://schemas.microsoft.com/office/drawing/2014/main" id="{EE84A8CD-9BC5-44C2-80A6-B124EB8C54BA}"/>
              </a:ext>
            </a:extLst>
          </p:cNvPr>
          <p:cNvSpPr>
            <a:spLocks noGrp="1"/>
          </p:cNvSpPr>
          <p:nvPr>
            <p:ph type="body" idx="13"/>
          </p:nvPr>
        </p:nvSpPr>
        <p:spPr>
          <a:xfrm>
            <a:off x="685800" y="578224"/>
            <a:ext cx="10135436" cy="1089211"/>
          </a:xfrm>
        </p:spPr>
        <p:txBody>
          <a:bodyPr>
            <a:normAutofit fontScale="92500"/>
          </a:bodyPr>
          <a:lstStyle/>
          <a:p>
            <a:r>
              <a:rPr lang="en-US" b="1" dirty="0">
                <a:latin typeface="Consolas" panose="020B0609020204030204" pitchFamily="49" charset="0"/>
              </a:rPr>
              <a:t>What is percentage of sale and returns by product sub category display only top 5 sub categories in terms of sales?</a:t>
            </a:r>
            <a:endParaRPr lang="en-IN" sz="3200" b="1" dirty="0"/>
          </a:p>
        </p:txBody>
      </p:sp>
      <p:sp>
        <p:nvSpPr>
          <p:cNvPr id="4" name="Text Placeholder 3">
            <a:extLst>
              <a:ext uri="{FF2B5EF4-FFF2-40B4-BE49-F238E27FC236}">
                <a16:creationId xmlns:a16="http://schemas.microsoft.com/office/drawing/2014/main" id="{91AD9777-8E3E-4F8E-A9D5-82773471F250}"/>
              </a:ext>
            </a:extLst>
          </p:cNvPr>
          <p:cNvSpPr>
            <a:spLocks noGrp="1"/>
          </p:cNvSpPr>
          <p:nvPr>
            <p:ph type="body" idx="1"/>
          </p:nvPr>
        </p:nvSpPr>
        <p:spPr>
          <a:xfrm>
            <a:off x="685799" y="2097740"/>
            <a:ext cx="10135436" cy="3765177"/>
          </a:xfrm>
        </p:spPr>
        <p:txBody>
          <a:bodyPr>
            <a:normAutofit/>
          </a:bodyPr>
          <a:lstStyle/>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top</a:t>
            </a:r>
            <a:r>
              <a:rPr lang="en-US" b="1" dirty="0">
                <a:solidFill>
                  <a:srgbClr val="000000"/>
                </a:solidFill>
                <a:latin typeface="Consolas" panose="020B0609020204030204" pitchFamily="49" charset="0"/>
              </a:rPr>
              <a:t> 5</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prod_subcat</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Sales_amount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&gt;</a:t>
            </a:r>
            <a:r>
              <a:rPr lang="en-US" b="1" dirty="0">
                <a:solidFill>
                  <a:srgbClr val="000000"/>
                </a:solidFill>
                <a:latin typeface="Consolas" panose="020B0609020204030204" pitchFamily="49" charset="0"/>
              </a:rPr>
              <a:t>0</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prod_subcat</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Sales_amount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desc</a:t>
            </a:r>
            <a:endParaRPr lang="en-IN" b="1" dirty="0"/>
          </a:p>
        </p:txBody>
      </p:sp>
    </p:spTree>
    <p:extLst>
      <p:ext uri="{BB962C8B-B14F-4D97-AF65-F5344CB8AC3E}">
        <p14:creationId xmlns:p14="http://schemas.microsoft.com/office/powerpoint/2010/main" val="71976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B0E2-E619-48B1-B180-B2DFEC7C8563}"/>
              </a:ext>
            </a:extLst>
          </p:cNvPr>
          <p:cNvSpPr>
            <a:spLocks noGrp="1"/>
          </p:cNvSpPr>
          <p:nvPr>
            <p:ph type="title"/>
          </p:nvPr>
        </p:nvSpPr>
        <p:spPr>
          <a:xfrm>
            <a:off x="992267" y="107576"/>
            <a:ext cx="9550399" cy="3778622"/>
          </a:xfrm>
        </p:spPr>
        <p:txBody>
          <a:bodyPr>
            <a:normAutofit fontScale="90000"/>
          </a:bodyPr>
          <a:lstStyle/>
          <a:p>
            <a:r>
              <a:rPr lang="en-IN" sz="2000" b="1" dirty="0">
                <a:solidFill>
                  <a:srgbClr val="0000FF"/>
                </a:solidFill>
                <a:latin typeface="Consolas" panose="020B0609020204030204" pitchFamily="49" charset="0"/>
              </a:rPr>
              <a:t>with</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perABS</a:t>
            </a:r>
            <a:br>
              <a:rPr lang="en-IN"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as</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select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top</a:t>
            </a:r>
            <a:r>
              <a:rPr lang="en-US" sz="2000" b="1" dirty="0">
                <a:solidFill>
                  <a:srgbClr val="000000"/>
                </a:solidFill>
                <a:latin typeface="Consolas" panose="020B0609020204030204" pitchFamily="49" charset="0"/>
              </a:rPr>
              <a:t> 5</a:t>
            </a:r>
            <a:r>
              <a:rPr lang="en-US" sz="2000" b="1" dirty="0">
                <a:solidFill>
                  <a:srgbClr val="0000FF"/>
                </a:solidFill>
                <a:latin typeface="Consolas" panose="020B0609020204030204" pitchFamily="49" charset="0"/>
              </a:rPr>
              <a:t> </a:t>
            </a:r>
            <a:r>
              <a:rPr lang="en-US" sz="2000" b="1" dirty="0">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prod_subcat</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ABS</a:t>
            </a:r>
            <a:r>
              <a:rPr lang="en-US" sz="2000" b="1" dirty="0">
                <a:solidFill>
                  <a:srgbClr val="808080"/>
                </a:solidFill>
                <a:latin typeface="Consolas" panose="020B0609020204030204" pitchFamily="49" charset="0"/>
              </a:rPr>
              <a:t>(</a:t>
            </a:r>
            <a:r>
              <a:rPr lang="en-US" sz="2000" b="1" dirty="0">
                <a:solidFill>
                  <a:srgbClr val="FF00FF"/>
                </a:solidFill>
                <a:latin typeface="Consolas" panose="020B0609020204030204" pitchFamily="49" charset="0"/>
              </a:rPr>
              <a:t>sum</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case</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when</a:t>
            </a:r>
            <a:r>
              <a:rPr lang="en-US" sz="2000" b="1" dirty="0">
                <a:solidFill>
                  <a:srgbClr val="000000"/>
                </a:solidFill>
                <a:latin typeface="Consolas" panose="020B0609020204030204" pitchFamily="49" charset="0"/>
              </a:rPr>
              <a:t> Qty</a:t>
            </a:r>
            <a:r>
              <a:rPr lang="en-US" sz="2000" b="1" dirty="0">
                <a:solidFill>
                  <a:srgbClr val="808080"/>
                </a:solidFill>
                <a:latin typeface="Consolas" panose="020B0609020204030204" pitchFamily="49" charset="0"/>
              </a:rPr>
              <a:t>&lt;</a:t>
            </a:r>
            <a:r>
              <a:rPr lang="en-US" sz="2000" b="1" dirty="0">
                <a:solidFill>
                  <a:srgbClr val="000000"/>
                </a:solidFill>
                <a:latin typeface="Consolas" panose="020B0609020204030204" pitchFamily="49" charset="0"/>
              </a:rPr>
              <a:t>0 </a:t>
            </a:r>
            <a:r>
              <a:rPr lang="en-US" sz="2000" b="1" dirty="0">
                <a:solidFill>
                  <a:srgbClr val="0000FF"/>
                </a:solidFill>
                <a:latin typeface="Consolas" panose="020B0609020204030204" pitchFamily="49" charset="0"/>
              </a:rPr>
              <a:t>then</a:t>
            </a:r>
            <a:r>
              <a:rPr lang="en-US" sz="2000" b="1" dirty="0">
                <a:solidFill>
                  <a:srgbClr val="000000"/>
                </a:solidFill>
                <a:latin typeface="Consolas" panose="020B0609020204030204" pitchFamily="49" charset="0"/>
              </a:rPr>
              <a:t> Qty </a:t>
            </a:r>
            <a:r>
              <a:rPr lang="en-US" sz="2000" b="1" dirty="0">
                <a:solidFill>
                  <a:srgbClr val="0000FF"/>
                </a:solidFill>
                <a:latin typeface="Consolas" panose="020B0609020204030204" pitchFamily="49" charset="0"/>
              </a:rPr>
              <a:t>else</a:t>
            </a:r>
            <a:r>
              <a:rPr lang="en-US" sz="2000" b="1" dirty="0">
                <a:solidFill>
                  <a:srgbClr val="000000"/>
                </a:solidFill>
                <a:latin typeface="Consolas" panose="020B0609020204030204" pitchFamily="49" charset="0"/>
              </a:rPr>
              <a:t> 0 </a:t>
            </a:r>
            <a:r>
              <a:rPr lang="en-US" sz="2000" b="1" dirty="0">
                <a:solidFill>
                  <a:srgbClr val="0000FF"/>
                </a:solidFill>
                <a:latin typeface="Consolas" panose="020B0609020204030204" pitchFamily="49" charset="0"/>
              </a:rPr>
              <a:t>end</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Returns</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sum</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case</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when</a:t>
            </a:r>
            <a:r>
              <a:rPr lang="en-US" sz="2000" b="1" dirty="0">
                <a:solidFill>
                  <a:srgbClr val="000000"/>
                </a:solidFill>
                <a:latin typeface="Consolas" panose="020B0609020204030204" pitchFamily="49" charset="0"/>
              </a:rPr>
              <a:t> Qty</a:t>
            </a:r>
            <a:r>
              <a:rPr lang="en-US" sz="2000" b="1" dirty="0">
                <a:solidFill>
                  <a:srgbClr val="808080"/>
                </a:solidFill>
                <a:latin typeface="Consolas" panose="020B0609020204030204" pitchFamily="49" charset="0"/>
              </a:rPr>
              <a:t>&gt;</a:t>
            </a:r>
            <a:r>
              <a:rPr lang="en-US" sz="2000" b="1" dirty="0">
                <a:solidFill>
                  <a:srgbClr val="000000"/>
                </a:solidFill>
                <a:latin typeface="Consolas" panose="020B0609020204030204" pitchFamily="49" charset="0"/>
              </a:rPr>
              <a:t>0 </a:t>
            </a:r>
            <a:r>
              <a:rPr lang="en-US" sz="2000" b="1" dirty="0">
                <a:solidFill>
                  <a:srgbClr val="0000FF"/>
                </a:solidFill>
                <a:latin typeface="Consolas" panose="020B0609020204030204" pitchFamily="49" charset="0"/>
              </a:rPr>
              <a:t>then</a:t>
            </a:r>
            <a:r>
              <a:rPr lang="en-US" sz="2000" b="1" dirty="0">
                <a:solidFill>
                  <a:srgbClr val="000000"/>
                </a:solidFill>
                <a:latin typeface="Consolas" panose="020B0609020204030204" pitchFamily="49" charset="0"/>
              </a:rPr>
              <a:t> Qty </a:t>
            </a:r>
            <a:r>
              <a:rPr lang="en-US" sz="2000" b="1" dirty="0">
                <a:solidFill>
                  <a:srgbClr val="0000FF"/>
                </a:solidFill>
                <a:latin typeface="Consolas" panose="020B0609020204030204" pitchFamily="49" charset="0"/>
              </a:rPr>
              <a:t>else</a:t>
            </a:r>
            <a:r>
              <a:rPr lang="en-US" sz="2000" b="1" dirty="0">
                <a:solidFill>
                  <a:srgbClr val="000000"/>
                </a:solidFill>
                <a:latin typeface="Consolas" panose="020B0609020204030204" pitchFamily="49" charset="0"/>
              </a:rPr>
              <a:t> 0 </a:t>
            </a:r>
            <a:r>
              <a:rPr lang="en-US" sz="2000" b="1" dirty="0">
                <a:solidFill>
                  <a:srgbClr val="0000FF"/>
                </a:solidFill>
                <a:latin typeface="Consolas" panose="020B0609020204030204" pitchFamily="49" charset="0"/>
              </a:rPr>
              <a:t>end</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Sales</a:t>
            </a:r>
            <a:br>
              <a:rPr lang="en-US"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from</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Transactions_new</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T</a:t>
            </a:r>
            <a:br>
              <a:rPr lang="en-US" sz="2000" b="1" dirty="0">
                <a:solidFill>
                  <a:srgbClr val="000000"/>
                </a:solidFill>
                <a:latin typeface="Consolas" panose="020B0609020204030204" pitchFamily="49" charset="0"/>
              </a:rPr>
            </a:br>
            <a:r>
              <a:rPr lang="en-US" sz="2000" b="1" dirty="0">
                <a:solidFill>
                  <a:srgbClr val="808080"/>
                </a:solidFill>
                <a:latin typeface="Consolas" panose="020B0609020204030204" pitchFamily="49" charset="0"/>
              </a:rPr>
              <a:t>inner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join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prod_cat_info</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P</a:t>
            </a:r>
            <a:br>
              <a:rPr lang="en-US"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on</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prod_cat_code</a:t>
            </a:r>
            <a:r>
              <a:rPr lang="en-IN" sz="2000" b="1" dirty="0">
                <a:solidFill>
                  <a:srgbClr val="000000"/>
                </a:solidFill>
                <a:latin typeface="Consolas" panose="020B0609020204030204" pitchFamily="49" charset="0"/>
              </a:rPr>
              <a:t> </a:t>
            </a:r>
            <a:r>
              <a:rPr lang="en-IN" sz="12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and</a:t>
            </a:r>
            <a:r>
              <a:rPr lang="en-IN" sz="2000" b="1" dirty="0">
                <a:solidFill>
                  <a:srgbClr val="000000"/>
                </a:solidFill>
                <a:latin typeface="Consolas" panose="020B0609020204030204" pitchFamily="49" charset="0"/>
              </a:rPr>
              <a:t> </a:t>
            </a:r>
            <a:br>
              <a:rPr lang="en-IN" sz="2000" b="1" dirty="0">
                <a:solidFill>
                  <a:srgbClr val="000000"/>
                </a:solidFill>
                <a:latin typeface="Consolas" panose="020B0609020204030204" pitchFamily="49" charset="0"/>
              </a:rPr>
            </a:b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T</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prod_subcat_code</a:t>
            </a:r>
            <a:r>
              <a:rPr lang="en-IN" sz="2000" b="1" dirty="0">
                <a:solidFill>
                  <a:srgbClr val="000000"/>
                </a:solidFill>
                <a:latin typeface="Consolas" panose="020B0609020204030204" pitchFamily="49" charset="0"/>
              </a:rPr>
              <a:t> </a:t>
            </a:r>
            <a:r>
              <a:rPr lang="en-IN" sz="2000" b="1" dirty="0">
                <a:solidFill>
                  <a:srgbClr val="808080"/>
                </a:solidFill>
                <a:latin typeface="Consolas" panose="020B0609020204030204" pitchFamily="49" charset="0"/>
              </a:rPr>
              <a: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a:t>
            </a:r>
            <a:r>
              <a:rPr lang="en-IN" sz="2000" b="1" dirty="0" err="1">
                <a:solidFill>
                  <a:srgbClr val="808080"/>
                </a:solidFill>
                <a:latin typeface="Consolas" panose="020B0609020204030204" pitchFamily="49" charset="0"/>
              </a:rPr>
              <a:t>.</a:t>
            </a:r>
            <a:r>
              <a:rPr lang="en-IN" sz="2000" b="1" dirty="0" err="1">
                <a:solidFill>
                  <a:srgbClr val="000000"/>
                </a:solidFill>
                <a:latin typeface="Consolas" panose="020B0609020204030204" pitchFamily="49" charset="0"/>
              </a:rPr>
              <a:t>prod_sub_cat_code</a:t>
            </a:r>
            <a:br>
              <a:rPr lang="en-IN"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group</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prod_subcat</a:t>
            </a:r>
            <a:br>
              <a:rPr lang="en-IN" sz="2000" b="1" dirty="0">
                <a:solidFill>
                  <a:srgbClr val="000000"/>
                </a:solidFill>
                <a:latin typeface="Consolas" panose="020B0609020204030204" pitchFamily="49" charset="0"/>
              </a:rPr>
            </a:br>
            <a:r>
              <a:rPr lang="en-IN" sz="2000" b="1" dirty="0">
                <a:solidFill>
                  <a:srgbClr val="0000FF"/>
                </a:solidFill>
                <a:latin typeface="Consolas" panose="020B0609020204030204" pitchFamily="49" charset="0"/>
              </a:rPr>
              <a:t>order</a:t>
            </a:r>
            <a:r>
              <a:rPr lang="en-IN" sz="2000" b="1" dirty="0">
                <a:solidFill>
                  <a:srgbClr val="000000"/>
                </a:solidFill>
                <a:latin typeface="Consolas" panose="020B0609020204030204" pitchFamily="49" charset="0"/>
              </a:rPr>
              <a:t> </a:t>
            </a:r>
            <a:r>
              <a:rPr lang="en-IN" sz="2000" b="1" dirty="0">
                <a:solidFill>
                  <a:srgbClr val="0000FF"/>
                </a:solidFill>
                <a:latin typeface="Consolas" panose="020B0609020204030204" pitchFamily="49" charset="0"/>
              </a:rPr>
              <a:t>by</a:t>
            </a:r>
            <a:r>
              <a:rPr lang="en-IN" sz="2000" b="1" dirty="0">
                <a:solidFill>
                  <a:srgbClr val="000000"/>
                </a:solidFill>
                <a:latin typeface="Consolas" panose="020B0609020204030204" pitchFamily="49" charset="0"/>
              </a:rPr>
              <a:t> Sales </a:t>
            </a:r>
            <a:r>
              <a:rPr lang="en-IN" sz="2000" b="1" dirty="0" err="1">
                <a:solidFill>
                  <a:srgbClr val="0000FF"/>
                </a:solidFill>
                <a:latin typeface="Consolas" panose="020B0609020204030204" pitchFamily="49" charset="0"/>
              </a:rPr>
              <a:t>desc</a:t>
            </a:r>
            <a:r>
              <a:rPr lang="en-IN" sz="2000" b="1" dirty="0">
                <a:solidFill>
                  <a:srgbClr val="808080"/>
                </a:solidFill>
                <a:latin typeface="Consolas" panose="020B0609020204030204" pitchFamily="49" charset="0"/>
              </a:rPr>
              <a:t>)</a:t>
            </a:r>
            <a:br>
              <a:rPr lang="en-IN" sz="2000" b="1" dirty="0">
                <a:solidFill>
                  <a:srgbClr val="000000"/>
                </a:solidFill>
                <a:latin typeface="Consolas" panose="020B0609020204030204" pitchFamily="49" charset="0"/>
              </a:rPr>
            </a:br>
            <a:r>
              <a:rPr lang="en-US" sz="2000" b="1" dirty="0">
                <a:solidFill>
                  <a:srgbClr val="0000FF"/>
                </a:solidFill>
                <a:latin typeface="Consolas" panose="020B0609020204030204" pitchFamily="49" charset="0"/>
              </a:rPr>
              <a:t>select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prod_subcat</a:t>
            </a:r>
            <a:r>
              <a:rPr lang="en-US" sz="2000" b="1" dirty="0" err="1">
                <a:solidFill>
                  <a:srgbClr val="808080"/>
                </a:solidFill>
                <a:latin typeface="Consolas" panose="020B0609020204030204" pitchFamily="49" charset="0"/>
              </a:rPr>
              <a:t>,</a:t>
            </a:r>
            <a:r>
              <a:rPr lang="en-US" sz="2000" b="1" dirty="0" err="1">
                <a:solidFill>
                  <a:srgbClr val="FF00FF"/>
                </a:solidFill>
                <a:latin typeface="Consolas" panose="020B0609020204030204" pitchFamily="49" charset="0"/>
              </a:rPr>
              <a:t>round</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returns</a:t>
            </a:r>
            <a:r>
              <a:rPr lang="en-US" sz="2000" b="1" dirty="0">
                <a:solidFill>
                  <a:srgbClr val="808080"/>
                </a:solidFill>
                <a:latin typeface="Consolas" panose="020B0609020204030204" pitchFamily="49" charset="0"/>
              </a:rPr>
              <a:t>/(</a:t>
            </a:r>
            <a:r>
              <a:rPr lang="en-US" sz="2000" b="1" dirty="0" err="1">
                <a:solidFill>
                  <a:srgbClr val="0000FF"/>
                </a:solidFill>
                <a:latin typeface="Consolas" panose="020B0609020204030204" pitchFamily="49" charset="0"/>
              </a:rPr>
              <a:t>returns</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100</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2</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Return_percent</a:t>
            </a:r>
            <a:r>
              <a:rPr lang="en-US" sz="2000" b="1" dirty="0">
                <a:solidFill>
                  <a:srgbClr val="808080"/>
                </a:solidFill>
                <a:latin typeface="Consolas" panose="020B0609020204030204" pitchFamily="49" charset="0"/>
              </a:rPr>
              <a:t>,</a:t>
            </a:r>
            <a:br>
              <a:rPr lang="en-US" sz="2000" b="1" dirty="0">
                <a:solidFill>
                  <a:srgbClr val="000000"/>
                </a:solidFill>
                <a:latin typeface="Consolas" panose="020B0609020204030204" pitchFamily="49" charset="0"/>
              </a:rPr>
            </a:br>
            <a:r>
              <a:rPr lang="en-US" sz="2000" b="1" dirty="0">
                <a:solidFill>
                  <a:srgbClr val="FF00FF"/>
                </a:solidFill>
                <a:latin typeface="Consolas" panose="020B0609020204030204" pitchFamily="49" charset="0"/>
              </a:rPr>
              <a:t>round</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err="1">
                <a:solidFill>
                  <a:srgbClr val="0000FF"/>
                </a:solidFill>
                <a:latin typeface="Consolas" panose="020B0609020204030204" pitchFamily="49" charset="0"/>
              </a:rPr>
              <a:t>returns</a:t>
            </a:r>
            <a:r>
              <a:rPr lang="en-US" sz="2000" b="1" dirty="0" err="1">
                <a:solidFill>
                  <a:srgbClr val="808080"/>
                </a:solidFill>
                <a:latin typeface="Consolas" panose="020B0609020204030204" pitchFamily="49" charset="0"/>
              </a:rPr>
              <a:t>+</a:t>
            </a:r>
            <a:r>
              <a:rPr lang="en-US" sz="2000" b="1" dirty="0" err="1">
                <a:solidFill>
                  <a:srgbClr val="000000"/>
                </a:solidFill>
                <a:latin typeface="Consolas" panose="020B0609020204030204" pitchFamily="49" charset="0"/>
              </a:rPr>
              <a:t>Sales</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100</a:t>
            </a:r>
            <a:r>
              <a:rPr lang="en-US" sz="2000" b="1" dirty="0">
                <a:solidFill>
                  <a:srgbClr val="808080"/>
                </a:solidFill>
                <a:latin typeface="Consolas" panose="020B0609020204030204" pitchFamily="49" charset="0"/>
              </a:rPr>
              <a:t>),</a:t>
            </a:r>
            <a:r>
              <a:rPr lang="en-US" sz="2000" b="1" dirty="0">
                <a:solidFill>
                  <a:srgbClr val="000000"/>
                </a:solidFill>
                <a:latin typeface="Consolas" panose="020B0609020204030204" pitchFamily="49" charset="0"/>
              </a:rPr>
              <a:t>2</a:t>
            </a:r>
            <a:r>
              <a:rPr lang="en-US" sz="2000" b="1" dirty="0">
                <a:solidFill>
                  <a:srgbClr val="808080"/>
                </a:solidFill>
                <a:latin typeface="Consolas" panose="020B0609020204030204" pitchFamily="49" charset="0"/>
              </a:rPr>
              <a:t>)</a:t>
            </a:r>
            <a:r>
              <a:rPr lang="en-US" sz="2000" b="1" dirty="0">
                <a:solidFill>
                  <a:srgbClr val="0000FF"/>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Sales_percent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from</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perABS</a:t>
            </a:r>
            <a:br>
              <a:rPr lang="en-US" sz="1800" dirty="0">
                <a:solidFill>
                  <a:srgbClr val="000000"/>
                </a:solidFill>
                <a:latin typeface="Consolas" panose="020B0609020204030204" pitchFamily="49" charset="0"/>
              </a:rPr>
            </a:br>
            <a:endParaRPr lang="en-IN" dirty="0"/>
          </a:p>
        </p:txBody>
      </p:sp>
      <p:pic>
        <p:nvPicPr>
          <p:cNvPr id="6" name="Picture 5">
            <a:extLst>
              <a:ext uri="{FF2B5EF4-FFF2-40B4-BE49-F238E27FC236}">
                <a16:creationId xmlns:a16="http://schemas.microsoft.com/office/drawing/2014/main" id="{3D04AA46-DF99-4895-A4CD-964B791AB9F0}"/>
              </a:ext>
            </a:extLst>
          </p:cNvPr>
          <p:cNvPicPr>
            <a:picLocks noChangeAspect="1"/>
          </p:cNvPicPr>
          <p:nvPr/>
        </p:nvPicPr>
        <p:blipFill>
          <a:blip r:embed="rId2"/>
          <a:stretch>
            <a:fillRect/>
          </a:stretch>
        </p:blipFill>
        <p:spPr>
          <a:xfrm>
            <a:off x="685798" y="3886199"/>
            <a:ext cx="3482790" cy="1905000"/>
          </a:xfrm>
          <a:prstGeom prst="rect">
            <a:avLst/>
          </a:prstGeom>
        </p:spPr>
      </p:pic>
      <p:pic>
        <p:nvPicPr>
          <p:cNvPr id="8" name="Picture 7">
            <a:extLst>
              <a:ext uri="{FF2B5EF4-FFF2-40B4-BE49-F238E27FC236}">
                <a16:creationId xmlns:a16="http://schemas.microsoft.com/office/drawing/2014/main" id="{ACE7438F-92F5-483C-B82A-CE6932267927}"/>
              </a:ext>
            </a:extLst>
          </p:cNvPr>
          <p:cNvPicPr>
            <a:picLocks noChangeAspect="1"/>
          </p:cNvPicPr>
          <p:nvPr/>
        </p:nvPicPr>
        <p:blipFill>
          <a:blip r:embed="rId3"/>
          <a:stretch>
            <a:fillRect/>
          </a:stretch>
        </p:blipFill>
        <p:spPr>
          <a:xfrm>
            <a:off x="4988859" y="3886198"/>
            <a:ext cx="3859306" cy="1905001"/>
          </a:xfrm>
          <a:prstGeom prst="rect">
            <a:avLst/>
          </a:prstGeom>
        </p:spPr>
      </p:pic>
    </p:spTree>
    <p:extLst>
      <p:ext uri="{BB962C8B-B14F-4D97-AF65-F5344CB8AC3E}">
        <p14:creationId xmlns:p14="http://schemas.microsoft.com/office/powerpoint/2010/main" val="374326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560-AB40-434C-B4CE-740399411387}"/>
              </a:ext>
            </a:extLst>
          </p:cNvPr>
          <p:cNvSpPr>
            <a:spLocks noGrp="1"/>
          </p:cNvSpPr>
          <p:nvPr>
            <p:ph type="title"/>
          </p:nvPr>
        </p:nvSpPr>
        <p:spPr>
          <a:xfrm>
            <a:off x="992267" y="1"/>
            <a:ext cx="9550399" cy="591670"/>
          </a:xfrm>
        </p:spPr>
        <p:txBody>
          <a:bodyPr/>
          <a:lstStyle/>
          <a:p>
            <a:pPr algn="ctr"/>
            <a:r>
              <a:rPr lang="en-IN" sz="3200" b="1" dirty="0">
                <a:solidFill>
                  <a:srgbClr val="FF0000"/>
                </a:solidFill>
              </a:rPr>
              <a:t>QUESTION:11</a:t>
            </a:r>
            <a:endParaRPr lang="en-IN" dirty="0">
              <a:solidFill>
                <a:srgbClr val="FF0000"/>
              </a:solidFill>
            </a:endParaRPr>
          </a:p>
        </p:txBody>
      </p:sp>
      <p:sp>
        <p:nvSpPr>
          <p:cNvPr id="3" name="Text Placeholder 2">
            <a:extLst>
              <a:ext uri="{FF2B5EF4-FFF2-40B4-BE49-F238E27FC236}">
                <a16:creationId xmlns:a16="http://schemas.microsoft.com/office/drawing/2014/main" id="{0A882157-4BD9-468A-BC65-CC700005EF37}"/>
              </a:ext>
            </a:extLst>
          </p:cNvPr>
          <p:cNvSpPr>
            <a:spLocks noGrp="1"/>
          </p:cNvSpPr>
          <p:nvPr>
            <p:ph type="body" idx="13"/>
          </p:nvPr>
        </p:nvSpPr>
        <p:spPr>
          <a:xfrm>
            <a:off x="685800" y="739588"/>
            <a:ext cx="10135436" cy="1694330"/>
          </a:xfrm>
        </p:spPr>
        <p:txBody>
          <a:bodyPr>
            <a:noAutofit/>
          </a:bodyPr>
          <a:lstStyle/>
          <a:p>
            <a:r>
              <a:rPr lang="en-US" b="1" dirty="0">
                <a:latin typeface="Consolas" panose="020B0609020204030204" pitchFamily="49" charset="0"/>
              </a:rPr>
              <a:t>For all customers age between 25 to 35 years find what is the net total revenue generated by these customers in the last 30 days of transactions from max transaction date available in the data?</a:t>
            </a:r>
            <a:endParaRPr lang="en-IN" b="1" dirty="0"/>
          </a:p>
        </p:txBody>
      </p:sp>
      <p:sp>
        <p:nvSpPr>
          <p:cNvPr id="4" name="Text Placeholder 3">
            <a:extLst>
              <a:ext uri="{FF2B5EF4-FFF2-40B4-BE49-F238E27FC236}">
                <a16:creationId xmlns:a16="http://schemas.microsoft.com/office/drawing/2014/main" id="{BA3F3CF3-FA44-426F-80C2-9C18F70A36D7}"/>
              </a:ext>
            </a:extLst>
          </p:cNvPr>
          <p:cNvSpPr>
            <a:spLocks noGrp="1"/>
          </p:cNvSpPr>
          <p:nvPr>
            <p:ph type="body" idx="1"/>
          </p:nvPr>
        </p:nvSpPr>
        <p:spPr>
          <a:xfrm>
            <a:off x="685799" y="2433917"/>
            <a:ext cx="10135436" cy="3684495"/>
          </a:xfrm>
        </p:spPr>
        <p:txBody>
          <a:bodyPr>
            <a:normAutofit fontScale="85000" lnSpcReduction="20000"/>
          </a:bodyPr>
          <a:lstStyle/>
          <a:p>
            <a:r>
              <a:rPr lang="en-IN" sz="2100" b="1" dirty="0">
                <a:solidFill>
                  <a:srgbClr val="0000FF"/>
                </a:solidFill>
                <a:latin typeface="Consolas" panose="020B0609020204030204" pitchFamily="49" charset="0"/>
              </a:rPr>
              <a:t>with</a:t>
            </a:r>
            <a:r>
              <a:rPr lang="en-IN" sz="2100" b="1" dirty="0">
                <a:solidFill>
                  <a:srgbClr val="000000"/>
                </a:solidFill>
                <a:latin typeface="Consolas" panose="020B0609020204030204" pitchFamily="49" charset="0"/>
              </a:rPr>
              <a:t> ABC</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808080"/>
                </a:solidFill>
                <a:latin typeface="Consolas" panose="020B0609020204030204" pitchFamily="49" charset="0"/>
              </a:rPr>
              <a:t>(</a:t>
            </a:r>
            <a:r>
              <a:rPr lang="en-US" sz="2100" b="1" dirty="0">
                <a:solidFill>
                  <a:srgbClr val="0000FF"/>
                </a:solidFill>
                <a:latin typeface="Consolas" panose="020B0609020204030204" pitchFamily="49" charset="0"/>
              </a:rPr>
              <a:t>select</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top</a:t>
            </a:r>
            <a:r>
              <a:rPr lang="en-US" sz="2100" b="1" dirty="0">
                <a:solidFill>
                  <a:srgbClr val="000000"/>
                </a:solidFill>
                <a:latin typeface="Consolas" panose="020B0609020204030204" pitchFamily="49" charset="0"/>
              </a:rPr>
              <a:t> 30</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tran_date</a:t>
            </a:r>
            <a:r>
              <a:rPr lang="en-US" sz="2100" b="1" dirty="0">
                <a:solidFill>
                  <a:srgbClr val="808080"/>
                </a:solidFill>
                <a:latin typeface="Consolas" panose="020B0609020204030204" pitchFamily="49" charset="0"/>
              </a:rPr>
              <a:t>),</a:t>
            </a:r>
            <a:r>
              <a:rPr lang="en-US" sz="2100" b="1" dirty="0">
                <a:solidFill>
                  <a:srgbClr val="FF00FF"/>
                </a:solidFill>
                <a:latin typeface="Consolas" panose="020B0609020204030204" pitchFamily="49" charset="0"/>
              </a:rPr>
              <a:t>sum</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total_amt</a:t>
            </a:r>
            <a:r>
              <a:rPr lang="en-US" sz="2100" b="1" dirty="0">
                <a:solidFill>
                  <a:srgbClr val="808080"/>
                </a:solidFill>
                <a:latin typeface="Consolas" panose="020B0609020204030204" pitchFamily="49" charset="0"/>
              </a:rPr>
              <a:t>)</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total_amount</a:t>
            </a:r>
            <a:r>
              <a:rPr lang="en-US" sz="2100" b="1" dirty="0">
                <a:solidFill>
                  <a:srgbClr val="000000"/>
                </a:solidFill>
                <a:latin typeface="Consolas" panose="020B0609020204030204" pitchFamily="49" charset="0"/>
              </a:rPr>
              <a:t> </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from</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customers_new</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C</a:t>
            </a:r>
          </a:p>
          <a:p>
            <a:r>
              <a:rPr lang="en-IN" sz="2100" b="1" dirty="0">
                <a:solidFill>
                  <a:srgbClr val="000000"/>
                </a:solidFill>
                <a:latin typeface="Consolas" panose="020B0609020204030204" pitchFamily="49" charset="0"/>
              </a:rPr>
              <a:t>  </a:t>
            </a:r>
            <a:r>
              <a:rPr lang="en-IN" sz="2100" b="1" dirty="0">
                <a:solidFill>
                  <a:srgbClr val="808080"/>
                </a:solidFill>
                <a:latin typeface="Consolas" panose="020B0609020204030204" pitchFamily="49" charset="0"/>
              </a:rPr>
              <a:t>inner</a:t>
            </a:r>
            <a:r>
              <a:rPr lang="en-IN" sz="2100" b="1" dirty="0">
                <a:solidFill>
                  <a:srgbClr val="000000"/>
                </a:solidFill>
                <a:latin typeface="Consolas" panose="020B0609020204030204" pitchFamily="49" charset="0"/>
              </a:rPr>
              <a:t> </a:t>
            </a:r>
            <a:r>
              <a:rPr lang="en-IN" sz="2100" b="1" dirty="0">
                <a:solidFill>
                  <a:srgbClr val="808080"/>
                </a:solidFill>
                <a:latin typeface="Consolas" panose="020B0609020204030204" pitchFamily="49" charset="0"/>
              </a:rPr>
              <a:t>join</a:t>
            </a:r>
            <a:r>
              <a:rPr lang="en-IN" sz="2100" b="1" dirty="0">
                <a:solidFill>
                  <a:srgbClr val="000000"/>
                </a:solidFill>
                <a:latin typeface="Consolas" panose="020B0609020204030204" pitchFamily="49" charset="0"/>
              </a:rPr>
              <a:t> </a:t>
            </a:r>
            <a:r>
              <a:rPr lang="en-IN" sz="2100" b="1" dirty="0" err="1">
                <a:solidFill>
                  <a:srgbClr val="000000"/>
                </a:solidFill>
                <a:latin typeface="Consolas" panose="020B0609020204030204" pitchFamily="49" charset="0"/>
              </a:rPr>
              <a:t>Transactions_new</a:t>
            </a:r>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as</a:t>
            </a:r>
            <a:r>
              <a:rPr lang="en-IN" sz="2100" b="1" dirty="0">
                <a:solidFill>
                  <a:srgbClr val="000000"/>
                </a:solidFill>
                <a:latin typeface="Consolas" panose="020B0609020204030204" pitchFamily="49" charset="0"/>
              </a:rPr>
              <a:t> T</a:t>
            </a: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on</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cust_id</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customer_Id</a:t>
            </a:r>
            <a:endParaRPr lang="en-US"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where</a:t>
            </a:r>
            <a:r>
              <a:rPr lang="en-US" sz="2100" b="1" dirty="0">
                <a:solidFill>
                  <a:srgbClr val="000000"/>
                </a:solidFill>
                <a:latin typeface="Consolas" panose="020B0609020204030204" pitchFamily="49" charset="0"/>
              </a:rPr>
              <a:t> </a:t>
            </a:r>
            <a:r>
              <a:rPr lang="en-US" sz="2100" b="1" dirty="0" err="1">
                <a:solidFill>
                  <a:srgbClr val="FF00FF"/>
                </a:solidFill>
                <a:latin typeface="Consolas" panose="020B0609020204030204" pitchFamily="49" charset="0"/>
              </a:rPr>
              <a:t>datediff</a:t>
            </a:r>
            <a:r>
              <a:rPr lang="en-US" sz="2100" b="1" dirty="0">
                <a:solidFill>
                  <a:srgbClr val="808080"/>
                </a:solidFill>
                <a:latin typeface="Consolas" panose="020B0609020204030204" pitchFamily="49" charset="0"/>
              </a:rPr>
              <a:t>(</a:t>
            </a:r>
            <a:r>
              <a:rPr lang="en-US" sz="2100" b="1" dirty="0" err="1">
                <a:solidFill>
                  <a:srgbClr val="FF00FF"/>
                </a:solidFill>
                <a:latin typeface="Consolas" panose="020B0609020204030204" pitchFamily="49" charset="0"/>
              </a:rPr>
              <a:t>year</a:t>
            </a:r>
            <a:r>
              <a:rPr lang="en-US" sz="2100" b="1" dirty="0" err="1">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dob</a:t>
            </a:r>
            <a:r>
              <a:rPr lang="en-US" sz="2100" b="1" dirty="0" err="1">
                <a:solidFill>
                  <a:srgbClr val="808080"/>
                </a:solidFill>
                <a:latin typeface="Consolas" panose="020B0609020204030204" pitchFamily="49" charset="0"/>
              </a:rPr>
              <a:t>,</a:t>
            </a:r>
            <a:r>
              <a:rPr lang="en-US" sz="2100" b="1" dirty="0" err="1">
                <a:solidFill>
                  <a:srgbClr val="FF00FF"/>
                </a:solidFill>
                <a:latin typeface="Consolas" panose="020B0609020204030204" pitchFamily="49" charset="0"/>
              </a:rPr>
              <a:t>getdate</a:t>
            </a:r>
            <a:r>
              <a:rPr lang="en-US" sz="2100" b="1" dirty="0">
                <a:solidFill>
                  <a:srgbClr val="808080"/>
                </a:solidFill>
                <a:latin typeface="Consolas" panose="020B0609020204030204" pitchFamily="49" charset="0"/>
              </a:rPr>
              <a:t>())</a:t>
            </a:r>
            <a:r>
              <a:rPr lang="en-US" sz="2100" b="1" dirty="0">
                <a:solidFill>
                  <a:srgbClr val="000000"/>
                </a:solidFill>
                <a:latin typeface="Consolas" panose="020B0609020204030204" pitchFamily="49" charset="0"/>
              </a:rPr>
              <a:t> </a:t>
            </a:r>
            <a:r>
              <a:rPr lang="en-US" sz="2100" b="1" dirty="0">
                <a:solidFill>
                  <a:srgbClr val="808080"/>
                </a:solidFill>
                <a:latin typeface="Consolas" panose="020B0609020204030204" pitchFamily="49" charset="0"/>
              </a:rPr>
              <a:t>between</a:t>
            </a:r>
            <a:r>
              <a:rPr lang="en-US" sz="2100" b="1" dirty="0">
                <a:solidFill>
                  <a:srgbClr val="000000"/>
                </a:solidFill>
                <a:latin typeface="Consolas" panose="020B0609020204030204" pitchFamily="49" charset="0"/>
              </a:rPr>
              <a:t> 25 </a:t>
            </a:r>
            <a:r>
              <a:rPr lang="en-US" sz="2100" b="1" dirty="0">
                <a:solidFill>
                  <a:srgbClr val="808080"/>
                </a:solidFill>
                <a:latin typeface="Consolas" panose="020B0609020204030204" pitchFamily="49" charset="0"/>
              </a:rPr>
              <a:t>and</a:t>
            </a:r>
            <a:r>
              <a:rPr lang="en-US" sz="2100" b="1" dirty="0">
                <a:solidFill>
                  <a:srgbClr val="000000"/>
                </a:solidFill>
                <a:latin typeface="Consolas" panose="020B0609020204030204" pitchFamily="49" charset="0"/>
              </a:rPr>
              <a:t> 35</a:t>
            </a:r>
          </a:p>
          <a:p>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group</a:t>
            </a:r>
            <a:r>
              <a:rPr lang="en-IN" sz="2100" b="1" dirty="0">
                <a:solidFill>
                  <a:srgbClr val="000000"/>
                </a:solidFill>
                <a:latin typeface="Consolas" panose="020B0609020204030204" pitchFamily="49" charset="0"/>
              </a:rPr>
              <a:t> </a:t>
            </a:r>
            <a:r>
              <a:rPr lang="en-IN" sz="2100" b="1" dirty="0">
                <a:solidFill>
                  <a:srgbClr val="0000FF"/>
                </a:solidFill>
                <a:latin typeface="Consolas" panose="020B0609020204030204" pitchFamily="49" charset="0"/>
              </a:rPr>
              <a:t>by</a:t>
            </a:r>
            <a:r>
              <a:rPr lang="en-IN" sz="2100" b="1" dirty="0">
                <a:solidFill>
                  <a:srgbClr val="000000"/>
                </a:solidFill>
                <a:latin typeface="Consolas" panose="020B0609020204030204" pitchFamily="49" charset="0"/>
              </a:rPr>
              <a:t> </a:t>
            </a:r>
            <a:r>
              <a:rPr lang="en-IN" sz="2100" b="1" dirty="0" err="1">
                <a:solidFill>
                  <a:srgbClr val="000000"/>
                </a:solidFill>
                <a:latin typeface="Consolas" panose="020B0609020204030204" pitchFamily="49" charset="0"/>
              </a:rPr>
              <a:t>tran_date</a:t>
            </a:r>
            <a:endParaRPr lang="en-IN"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order</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by</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tran_date</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desc</a:t>
            </a:r>
            <a:r>
              <a:rPr lang="en-US" sz="2100" b="1" dirty="0">
                <a:solidFill>
                  <a:srgbClr val="808080"/>
                </a:solidFill>
                <a:latin typeface="Consolas" panose="020B0609020204030204" pitchFamily="49" charset="0"/>
              </a:rPr>
              <a:t>)</a:t>
            </a:r>
            <a:endParaRPr lang="en-US" sz="2100" b="1" dirty="0">
              <a:solidFill>
                <a:srgbClr val="000000"/>
              </a:solidFill>
              <a:latin typeface="Consolas" panose="020B0609020204030204" pitchFamily="49" charset="0"/>
            </a:endParaRPr>
          </a:p>
          <a:p>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select</a:t>
            </a:r>
            <a:r>
              <a:rPr lang="en-US" sz="2100" b="1" dirty="0">
                <a:solidFill>
                  <a:srgbClr val="000000"/>
                </a:solidFill>
                <a:latin typeface="Consolas" panose="020B0609020204030204" pitchFamily="49" charset="0"/>
              </a:rPr>
              <a:t> </a:t>
            </a:r>
            <a:r>
              <a:rPr lang="en-US" sz="2100" b="1" dirty="0">
                <a:solidFill>
                  <a:srgbClr val="FF00FF"/>
                </a:solidFill>
                <a:latin typeface="Consolas" panose="020B0609020204030204" pitchFamily="49" charset="0"/>
              </a:rPr>
              <a:t>sum</a:t>
            </a:r>
            <a:r>
              <a:rPr lang="en-US" sz="2100" b="1" dirty="0">
                <a:solidFill>
                  <a:srgbClr val="808080"/>
                </a:solidFill>
                <a:latin typeface="Consolas" panose="020B0609020204030204" pitchFamily="49" charset="0"/>
              </a:rPr>
              <a:t>(</a:t>
            </a:r>
            <a:r>
              <a:rPr lang="en-US" sz="2100" b="1" dirty="0" err="1">
                <a:solidFill>
                  <a:srgbClr val="000000"/>
                </a:solidFill>
                <a:latin typeface="Consolas" panose="020B0609020204030204" pitchFamily="49" charset="0"/>
              </a:rPr>
              <a:t>total_amount</a:t>
            </a:r>
            <a:r>
              <a:rPr lang="en-US" sz="2100" b="1" dirty="0">
                <a:solidFill>
                  <a:srgbClr val="808080"/>
                </a:solidFill>
                <a:latin typeface="Consolas" panose="020B0609020204030204" pitchFamily="49" charset="0"/>
              </a:rPr>
              <a:t>)</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as</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final_revenue</a:t>
            </a:r>
            <a:r>
              <a:rPr lang="en-US" sz="2100" b="1" dirty="0">
                <a:solidFill>
                  <a:srgbClr val="000000"/>
                </a:solidFill>
                <a:latin typeface="Consolas" panose="020B0609020204030204" pitchFamily="49" charset="0"/>
              </a:rPr>
              <a:t> </a:t>
            </a:r>
            <a:r>
              <a:rPr lang="en-US" sz="2100" b="1" dirty="0">
                <a:solidFill>
                  <a:srgbClr val="0000FF"/>
                </a:solidFill>
                <a:latin typeface="Consolas" panose="020B0609020204030204" pitchFamily="49" charset="0"/>
              </a:rPr>
              <a:t>from</a:t>
            </a:r>
            <a:r>
              <a:rPr lang="en-US" sz="2100" b="1" dirty="0">
                <a:solidFill>
                  <a:srgbClr val="000000"/>
                </a:solidFill>
                <a:latin typeface="Consolas" panose="020B0609020204030204" pitchFamily="49" charset="0"/>
              </a:rPr>
              <a:t> ABC</a:t>
            </a:r>
          </a:p>
          <a:p>
            <a:endParaRPr lang="en-IN" dirty="0"/>
          </a:p>
        </p:txBody>
      </p:sp>
      <p:pic>
        <p:nvPicPr>
          <p:cNvPr id="6" name="Picture 5">
            <a:extLst>
              <a:ext uri="{FF2B5EF4-FFF2-40B4-BE49-F238E27FC236}">
                <a16:creationId xmlns:a16="http://schemas.microsoft.com/office/drawing/2014/main" id="{BAB6B966-AD10-46C9-8539-339A8B1BF676}"/>
              </a:ext>
            </a:extLst>
          </p:cNvPr>
          <p:cNvPicPr>
            <a:picLocks noChangeAspect="1"/>
          </p:cNvPicPr>
          <p:nvPr/>
        </p:nvPicPr>
        <p:blipFill>
          <a:blip r:embed="rId2"/>
          <a:stretch>
            <a:fillRect/>
          </a:stretch>
        </p:blipFill>
        <p:spPr>
          <a:xfrm>
            <a:off x="8606118" y="4249271"/>
            <a:ext cx="3227294" cy="1564299"/>
          </a:xfrm>
          <a:prstGeom prst="rect">
            <a:avLst/>
          </a:prstGeom>
        </p:spPr>
      </p:pic>
    </p:spTree>
    <p:extLst>
      <p:ext uri="{BB962C8B-B14F-4D97-AF65-F5344CB8AC3E}">
        <p14:creationId xmlns:p14="http://schemas.microsoft.com/office/powerpoint/2010/main" val="176443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3F1F-066D-4739-856A-ED650C0B54C8}"/>
              </a:ext>
            </a:extLst>
          </p:cNvPr>
          <p:cNvSpPr>
            <a:spLocks noGrp="1"/>
          </p:cNvSpPr>
          <p:nvPr>
            <p:ph type="title"/>
          </p:nvPr>
        </p:nvSpPr>
        <p:spPr>
          <a:xfrm>
            <a:off x="992267" y="1"/>
            <a:ext cx="9550399" cy="618564"/>
          </a:xfrm>
        </p:spPr>
        <p:txBody>
          <a:bodyPr/>
          <a:lstStyle/>
          <a:p>
            <a:pPr algn="ctr"/>
            <a:r>
              <a:rPr lang="en-IN" sz="3200" b="1" dirty="0">
                <a:solidFill>
                  <a:srgbClr val="FF0000"/>
                </a:solidFill>
              </a:rPr>
              <a:t>QUESTION:12</a:t>
            </a:r>
            <a:endParaRPr lang="en-IN" dirty="0">
              <a:solidFill>
                <a:srgbClr val="FF0000"/>
              </a:solidFill>
            </a:endParaRPr>
          </a:p>
        </p:txBody>
      </p:sp>
      <p:sp>
        <p:nvSpPr>
          <p:cNvPr id="3" name="Text Placeholder 2">
            <a:extLst>
              <a:ext uri="{FF2B5EF4-FFF2-40B4-BE49-F238E27FC236}">
                <a16:creationId xmlns:a16="http://schemas.microsoft.com/office/drawing/2014/main" id="{77D3C8A3-1D51-4591-9AEC-EDD530B9BC27}"/>
              </a:ext>
            </a:extLst>
          </p:cNvPr>
          <p:cNvSpPr>
            <a:spLocks noGrp="1"/>
          </p:cNvSpPr>
          <p:nvPr>
            <p:ph type="body" idx="13"/>
          </p:nvPr>
        </p:nvSpPr>
        <p:spPr>
          <a:xfrm>
            <a:off x="685799" y="820271"/>
            <a:ext cx="10135436" cy="833717"/>
          </a:xfrm>
        </p:spPr>
        <p:txBody>
          <a:bodyPr>
            <a:noAutofit/>
          </a:bodyPr>
          <a:lstStyle/>
          <a:p>
            <a:r>
              <a:rPr lang="en-US" b="1" dirty="0">
                <a:latin typeface="Consolas" panose="020B0609020204030204" pitchFamily="49" charset="0"/>
              </a:rPr>
              <a:t>Which product category has seen the maximum value of returns in the last 3 months of transactions?</a:t>
            </a:r>
            <a:endParaRPr lang="en-IN" b="1" dirty="0"/>
          </a:p>
        </p:txBody>
      </p:sp>
      <p:sp>
        <p:nvSpPr>
          <p:cNvPr id="4" name="Text Placeholder 3">
            <a:extLst>
              <a:ext uri="{FF2B5EF4-FFF2-40B4-BE49-F238E27FC236}">
                <a16:creationId xmlns:a16="http://schemas.microsoft.com/office/drawing/2014/main" id="{B1F0A17D-0863-43B2-978E-1F7A35EFB313}"/>
              </a:ext>
            </a:extLst>
          </p:cNvPr>
          <p:cNvSpPr>
            <a:spLocks noGrp="1"/>
          </p:cNvSpPr>
          <p:nvPr>
            <p:ph type="body" idx="1"/>
          </p:nvPr>
        </p:nvSpPr>
        <p:spPr>
          <a:xfrm>
            <a:off x="685799" y="1855693"/>
            <a:ext cx="10135436" cy="3213847"/>
          </a:xfrm>
        </p:spPr>
        <p:txBody>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err="1">
                <a:solidFill>
                  <a:srgbClr val="808080"/>
                </a:solidFill>
                <a:latin typeface="Consolas" panose="020B0609020204030204" pitchFamily="49" charset="0"/>
              </a:rPr>
              <a:t>,</a:t>
            </a:r>
            <a:r>
              <a:rPr lang="en-US" sz="1800" b="1" dirty="0" err="1">
                <a:solidFill>
                  <a:srgbClr val="FF00FF"/>
                </a:solidFill>
                <a:latin typeface="Consolas" panose="020B0609020204030204" pitchFamily="49" charset="0"/>
              </a:rPr>
              <a:t>count</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No_of_returns</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and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endParaRPr lang="en-IN"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&lt;</a:t>
            </a:r>
            <a:r>
              <a:rPr lang="en-US" sz="1800" b="1" dirty="0">
                <a:solidFill>
                  <a:srgbClr val="000000"/>
                </a:solidFill>
                <a:latin typeface="Consolas" panose="020B0609020204030204" pitchFamily="49" charset="0"/>
              </a:rPr>
              <a:t>0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FF00FF"/>
                </a:solidFill>
                <a:latin typeface="Consolas" panose="020B0609020204030204" pitchFamily="49" charset="0"/>
              </a:rPr>
              <a:t>datediff</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month</a:t>
            </a: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'2014-09-01'</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tran_date</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prod_cat</a:t>
            </a:r>
            <a:endParaRPr lang="en-IN" b="1" dirty="0"/>
          </a:p>
        </p:txBody>
      </p:sp>
      <p:pic>
        <p:nvPicPr>
          <p:cNvPr id="6" name="Picture 5">
            <a:extLst>
              <a:ext uri="{FF2B5EF4-FFF2-40B4-BE49-F238E27FC236}">
                <a16:creationId xmlns:a16="http://schemas.microsoft.com/office/drawing/2014/main" id="{133777D5-372F-4ED8-AFF2-434283E4B991}"/>
              </a:ext>
            </a:extLst>
          </p:cNvPr>
          <p:cNvPicPr>
            <a:picLocks noChangeAspect="1"/>
          </p:cNvPicPr>
          <p:nvPr/>
        </p:nvPicPr>
        <p:blipFill>
          <a:blip r:embed="rId2"/>
          <a:stretch>
            <a:fillRect/>
          </a:stretch>
        </p:blipFill>
        <p:spPr>
          <a:xfrm>
            <a:off x="3550024" y="4881281"/>
            <a:ext cx="3980329" cy="1156447"/>
          </a:xfrm>
          <a:prstGeom prst="rect">
            <a:avLst/>
          </a:prstGeom>
        </p:spPr>
      </p:pic>
    </p:spTree>
    <p:extLst>
      <p:ext uri="{BB962C8B-B14F-4D97-AF65-F5344CB8AC3E}">
        <p14:creationId xmlns:p14="http://schemas.microsoft.com/office/powerpoint/2010/main" val="237802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7F5A-51AA-4063-8D9A-4FAFDA32C977}"/>
              </a:ext>
            </a:extLst>
          </p:cNvPr>
          <p:cNvSpPr>
            <a:spLocks noGrp="1"/>
          </p:cNvSpPr>
          <p:nvPr>
            <p:ph type="title"/>
          </p:nvPr>
        </p:nvSpPr>
        <p:spPr>
          <a:xfrm>
            <a:off x="992267" y="-94128"/>
            <a:ext cx="9550399" cy="685800"/>
          </a:xfrm>
        </p:spPr>
        <p:txBody>
          <a:bodyPr/>
          <a:lstStyle/>
          <a:p>
            <a:pPr algn="ctr"/>
            <a:r>
              <a:rPr lang="en-IN" sz="3200" b="1" dirty="0">
                <a:solidFill>
                  <a:srgbClr val="FF0000"/>
                </a:solidFill>
              </a:rPr>
              <a:t>QUESTION:13</a:t>
            </a:r>
            <a:endParaRPr lang="en-IN" dirty="0">
              <a:solidFill>
                <a:srgbClr val="FF0000"/>
              </a:solidFill>
            </a:endParaRPr>
          </a:p>
        </p:txBody>
      </p:sp>
      <p:sp>
        <p:nvSpPr>
          <p:cNvPr id="3" name="Text Placeholder 2">
            <a:extLst>
              <a:ext uri="{FF2B5EF4-FFF2-40B4-BE49-F238E27FC236}">
                <a16:creationId xmlns:a16="http://schemas.microsoft.com/office/drawing/2014/main" id="{49FDC47B-4A36-48B3-9364-DC63DC6D2C28}"/>
              </a:ext>
            </a:extLst>
          </p:cNvPr>
          <p:cNvSpPr>
            <a:spLocks noGrp="1"/>
          </p:cNvSpPr>
          <p:nvPr>
            <p:ph type="body" idx="13"/>
          </p:nvPr>
        </p:nvSpPr>
        <p:spPr>
          <a:xfrm>
            <a:off x="685800" y="739588"/>
            <a:ext cx="10135436" cy="685801"/>
          </a:xfrm>
        </p:spPr>
        <p:txBody>
          <a:bodyPr>
            <a:noAutofit/>
          </a:bodyPr>
          <a:lstStyle/>
          <a:p>
            <a:r>
              <a:rPr lang="en-US" b="1" dirty="0">
                <a:latin typeface="Consolas" panose="020B0609020204030204" pitchFamily="49" charset="0"/>
              </a:rPr>
              <a:t>Which </a:t>
            </a:r>
            <a:r>
              <a:rPr lang="en-US" b="1" dirty="0" err="1">
                <a:latin typeface="Consolas" panose="020B0609020204030204" pitchFamily="49" charset="0"/>
              </a:rPr>
              <a:t>store_type</a:t>
            </a:r>
            <a:r>
              <a:rPr lang="en-US" b="1" dirty="0">
                <a:latin typeface="Consolas" panose="020B0609020204030204" pitchFamily="49" charset="0"/>
              </a:rPr>
              <a:t> sells the maximum products; by value of sales amount and by quantity sold?</a:t>
            </a:r>
            <a:endParaRPr lang="en-IN" b="1" dirty="0"/>
          </a:p>
        </p:txBody>
      </p:sp>
      <p:sp>
        <p:nvSpPr>
          <p:cNvPr id="4" name="Text Placeholder 3">
            <a:extLst>
              <a:ext uri="{FF2B5EF4-FFF2-40B4-BE49-F238E27FC236}">
                <a16:creationId xmlns:a16="http://schemas.microsoft.com/office/drawing/2014/main" id="{6B860A60-A0A5-4C9B-BF84-B5D3296569C6}"/>
              </a:ext>
            </a:extLst>
          </p:cNvPr>
          <p:cNvSpPr>
            <a:spLocks noGrp="1"/>
          </p:cNvSpPr>
          <p:nvPr>
            <p:ph type="body" idx="1"/>
          </p:nvPr>
        </p:nvSpPr>
        <p:spPr>
          <a:xfrm>
            <a:off x="685799" y="1694329"/>
            <a:ext cx="10135436" cy="3711389"/>
          </a:xfrm>
        </p:spPr>
        <p:txBody>
          <a:bodyPr/>
          <a:lstStyle/>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top</a:t>
            </a:r>
            <a:r>
              <a:rPr lang="en-US" sz="1800" b="1" dirty="0">
                <a:solidFill>
                  <a:srgbClr val="000000"/>
                </a:solidFill>
                <a:latin typeface="Consolas" panose="020B0609020204030204" pitchFamily="49" charset="0"/>
              </a:rPr>
              <a:t> 1</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Store_type</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count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No_of_products</a:t>
            </a:r>
            <a:r>
              <a:rPr lang="en-US" sz="1800" b="1" dirty="0">
                <a:solidFill>
                  <a:srgbClr val="808080"/>
                </a:solidFill>
                <a:latin typeface="Consolas" panose="020B0609020204030204" pitchFamily="49" charset="0"/>
              </a:rPr>
              <a:t>,</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sum</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Amount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endParaRPr lang="en-US" sz="1800" b="1" dirty="0">
              <a:solidFill>
                <a:srgbClr val="000000"/>
              </a:solidFill>
              <a:latin typeface="Consolas" panose="020B0609020204030204" pitchFamily="49" charset="0"/>
            </a:endParaRP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where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total_amt</a:t>
            </a:r>
            <a:r>
              <a:rPr lang="en-IN" sz="1800" b="1" dirty="0">
                <a:solidFill>
                  <a:srgbClr val="808080"/>
                </a:solidFill>
                <a:latin typeface="Consolas" panose="020B0609020204030204" pitchFamily="49" charset="0"/>
              </a:rPr>
              <a:t>&gt;</a:t>
            </a:r>
            <a:r>
              <a:rPr lang="en-IN" sz="1800" b="1" dirty="0">
                <a:solidFill>
                  <a:srgbClr val="000000"/>
                </a:solidFill>
                <a:latin typeface="Consolas" panose="020B0609020204030204" pitchFamily="49" charset="0"/>
              </a:rPr>
              <a:t>0</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Store_type</a:t>
            </a:r>
            <a:endParaRPr lang="en-IN"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No_of_products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desc</a:t>
            </a:r>
            <a:endParaRPr lang="en-IN" b="1" dirty="0"/>
          </a:p>
        </p:txBody>
      </p:sp>
      <p:pic>
        <p:nvPicPr>
          <p:cNvPr id="6" name="Picture 5">
            <a:extLst>
              <a:ext uri="{FF2B5EF4-FFF2-40B4-BE49-F238E27FC236}">
                <a16:creationId xmlns:a16="http://schemas.microsoft.com/office/drawing/2014/main" id="{9FEC84F0-2B74-4518-A0E0-6AFF85E6D9D2}"/>
              </a:ext>
            </a:extLst>
          </p:cNvPr>
          <p:cNvPicPr>
            <a:picLocks noChangeAspect="1"/>
          </p:cNvPicPr>
          <p:nvPr/>
        </p:nvPicPr>
        <p:blipFill>
          <a:blip r:embed="rId2"/>
          <a:stretch>
            <a:fillRect/>
          </a:stretch>
        </p:blipFill>
        <p:spPr>
          <a:xfrm>
            <a:off x="2689412" y="4477871"/>
            <a:ext cx="3684494" cy="976353"/>
          </a:xfrm>
          <a:prstGeom prst="rect">
            <a:avLst/>
          </a:prstGeom>
        </p:spPr>
      </p:pic>
    </p:spTree>
    <p:extLst>
      <p:ext uri="{BB962C8B-B14F-4D97-AF65-F5344CB8AC3E}">
        <p14:creationId xmlns:p14="http://schemas.microsoft.com/office/powerpoint/2010/main" val="190653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B6DD-356B-4D9B-B84B-FCDC537810CA}"/>
              </a:ext>
            </a:extLst>
          </p:cNvPr>
          <p:cNvSpPr>
            <a:spLocks noGrp="1"/>
          </p:cNvSpPr>
          <p:nvPr>
            <p:ph type="title"/>
          </p:nvPr>
        </p:nvSpPr>
        <p:spPr>
          <a:xfrm>
            <a:off x="992267" y="0"/>
            <a:ext cx="9550399" cy="699247"/>
          </a:xfrm>
        </p:spPr>
        <p:txBody>
          <a:bodyPr/>
          <a:lstStyle/>
          <a:p>
            <a:pPr algn="ctr"/>
            <a:r>
              <a:rPr lang="en-IN" sz="3200" b="1" dirty="0">
                <a:solidFill>
                  <a:srgbClr val="FF0000"/>
                </a:solidFill>
              </a:rPr>
              <a:t>QUESTION:14</a:t>
            </a:r>
            <a:endParaRPr lang="en-IN" dirty="0">
              <a:solidFill>
                <a:srgbClr val="FF0000"/>
              </a:solidFill>
            </a:endParaRPr>
          </a:p>
        </p:txBody>
      </p:sp>
      <p:sp>
        <p:nvSpPr>
          <p:cNvPr id="3" name="Text Placeholder 2">
            <a:extLst>
              <a:ext uri="{FF2B5EF4-FFF2-40B4-BE49-F238E27FC236}">
                <a16:creationId xmlns:a16="http://schemas.microsoft.com/office/drawing/2014/main" id="{AA2180DB-BDD4-42F7-909A-0BE9BE145593}"/>
              </a:ext>
            </a:extLst>
          </p:cNvPr>
          <p:cNvSpPr>
            <a:spLocks noGrp="1"/>
          </p:cNvSpPr>
          <p:nvPr>
            <p:ph type="body" idx="13"/>
          </p:nvPr>
        </p:nvSpPr>
        <p:spPr>
          <a:xfrm>
            <a:off x="685800" y="887506"/>
            <a:ext cx="10135436" cy="605118"/>
          </a:xfrm>
        </p:spPr>
        <p:txBody>
          <a:bodyPr>
            <a:noAutofit/>
          </a:bodyPr>
          <a:lstStyle/>
          <a:p>
            <a:r>
              <a:rPr lang="en-US" b="1" dirty="0">
                <a:latin typeface="Consolas" panose="020B0609020204030204" pitchFamily="49" charset="0"/>
              </a:rPr>
              <a:t>What are the categories for which average revenue is above the overall average?</a:t>
            </a:r>
            <a:endParaRPr lang="en-IN" b="1" dirty="0"/>
          </a:p>
        </p:txBody>
      </p:sp>
      <p:sp>
        <p:nvSpPr>
          <p:cNvPr id="4" name="Text Placeholder 3">
            <a:extLst>
              <a:ext uri="{FF2B5EF4-FFF2-40B4-BE49-F238E27FC236}">
                <a16:creationId xmlns:a16="http://schemas.microsoft.com/office/drawing/2014/main" id="{EE6429A3-E417-4F62-8EA2-32FFE59FB261}"/>
              </a:ext>
            </a:extLst>
          </p:cNvPr>
          <p:cNvSpPr>
            <a:spLocks noGrp="1"/>
          </p:cNvSpPr>
          <p:nvPr>
            <p:ph type="body" idx="1"/>
          </p:nvPr>
        </p:nvSpPr>
        <p:spPr>
          <a:xfrm>
            <a:off x="685799" y="1129553"/>
            <a:ext cx="10135436" cy="3859306"/>
          </a:xfrm>
        </p:spPr>
        <p:txBody>
          <a:bodyPr/>
          <a:lstStyle/>
          <a:p>
            <a:endParaRPr lang="en-IN" sz="1800"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round</a:t>
            </a:r>
            <a:r>
              <a:rPr lang="en-US" b="1" dirty="0">
                <a:solidFill>
                  <a:srgbClr val="808080"/>
                </a:solidFill>
                <a:latin typeface="Consolas" panose="020B0609020204030204" pitchFamily="49" charset="0"/>
              </a:rPr>
              <a:t>(</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2</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Averages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having</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&gt;</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avg</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808080"/>
                </a:solidFill>
                <a:latin typeface="Consolas" panose="020B0609020204030204" pitchFamily="49" charset="0"/>
              </a:rPr>
              <a:t>)</a:t>
            </a:r>
            <a:endParaRPr lang="en-US" b="1" dirty="0">
              <a:solidFill>
                <a:srgbClr val="000000"/>
              </a:solidFill>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30C0B546-9BEF-490C-AF75-B26921CEE85B}"/>
              </a:ext>
            </a:extLst>
          </p:cNvPr>
          <p:cNvPicPr>
            <a:picLocks noChangeAspect="1"/>
          </p:cNvPicPr>
          <p:nvPr/>
        </p:nvPicPr>
        <p:blipFill>
          <a:blip r:embed="rId2"/>
          <a:stretch>
            <a:fillRect/>
          </a:stretch>
        </p:blipFill>
        <p:spPr>
          <a:xfrm>
            <a:off x="3254189" y="4787153"/>
            <a:ext cx="4450976" cy="1186807"/>
          </a:xfrm>
          <a:prstGeom prst="rect">
            <a:avLst/>
          </a:prstGeom>
        </p:spPr>
      </p:pic>
    </p:spTree>
    <p:extLst>
      <p:ext uri="{BB962C8B-B14F-4D97-AF65-F5344CB8AC3E}">
        <p14:creationId xmlns:p14="http://schemas.microsoft.com/office/powerpoint/2010/main" val="184477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7244-0BBD-444A-AB81-F707D7256EFA}"/>
              </a:ext>
            </a:extLst>
          </p:cNvPr>
          <p:cNvSpPr>
            <a:spLocks noGrp="1"/>
          </p:cNvSpPr>
          <p:nvPr>
            <p:ph type="title"/>
          </p:nvPr>
        </p:nvSpPr>
        <p:spPr>
          <a:xfrm>
            <a:off x="685801" y="630083"/>
            <a:ext cx="10131425" cy="1104588"/>
          </a:xfrm>
        </p:spPr>
        <p:txBody>
          <a:bodyPr>
            <a:normAutofit/>
          </a:bodyPr>
          <a:lstStyle/>
          <a:p>
            <a:pPr algn="ctr"/>
            <a:r>
              <a:rPr lang="en-IN" sz="4000" b="1" dirty="0">
                <a:ln w="3175" cmpd="sng">
                  <a:solidFill>
                    <a:sysClr val="windowText" lastClr="000000"/>
                  </a:solidFill>
                </a:ln>
              </a:rPr>
              <a:t>DATABASE SCHEMA</a:t>
            </a:r>
          </a:p>
        </p:txBody>
      </p:sp>
      <p:pic>
        <p:nvPicPr>
          <p:cNvPr id="5" name="Content Placeholder 4">
            <a:extLst>
              <a:ext uri="{FF2B5EF4-FFF2-40B4-BE49-F238E27FC236}">
                <a16:creationId xmlns:a16="http://schemas.microsoft.com/office/drawing/2014/main" id="{FEF97615-97C8-454F-8E33-43685D074956}"/>
              </a:ext>
            </a:extLst>
          </p:cNvPr>
          <p:cNvPicPr>
            <a:picLocks noGrp="1" noChangeAspect="1"/>
          </p:cNvPicPr>
          <p:nvPr>
            <p:ph idx="1"/>
          </p:nvPr>
        </p:nvPicPr>
        <p:blipFill>
          <a:blip r:embed="rId2"/>
          <a:stretch>
            <a:fillRect/>
          </a:stretch>
        </p:blipFill>
        <p:spPr>
          <a:xfrm>
            <a:off x="4700040" y="2590168"/>
            <a:ext cx="2076740" cy="2781688"/>
          </a:xfrm>
        </p:spPr>
      </p:pic>
      <p:pic>
        <p:nvPicPr>
          <p:cNvPr id="7" name="Picture 6">
            <a:extLst>
              <a:ext uri="{FF2B5EF4-FFF2-40B4-BE49-F238E27FC236}">
                <a16:creationId xmlns:a16="http://schemas.microsoft.com/office/drawing/2014/main" id="{08D1EAA2-CD9C-4913-92AE-3553EE0D908A}"/>
              </a:ext>
            </a:extLst>
          </p:cNvPr>
          <p:cNvPicPr>
            <a:picLocks noChangeAspect="1"/>
          </p:cNvPicPr>
          <p:nvPr/>
        </p:nvPicPr>
        <p:blipFill>
          <a:blip r:embed="rId3"/>
          <a:stretch>
            <a:fillRect/>
          </a:stretch>
        </p:blipFill>
        <p:spPr>
          <a:xfrm>
            <a:off x="1444575" y="2742589"/>
            <a:ext cx="2086266" cy="1238423"/>
          </a:xfrm>
          <a:prstGeom prst="rect">
            <a:avLst/>
          </a:prstGeom>
        </p:spPr>
      </p:pic>
      <p:cxnSp>
        <p:nvCxnSpPr>
          <p:cNvPr id="12" name="Connector: Elbow 11">
            <a:extLst>
              <a:ext uri="{FF2B5EF4-FFF2-40B4-BE49-F238E27FC236}">
                <a16:creationId xmlns:a16="http://schemas.microsoft.com/office/drawing/2014/main" id="{A551C4E8-7B91-4782-BC2D-5D81F0A32E30}"/>
              </a:ext>
            </a:extLst>
          </p:cNvPr>
          <p:cNvCxnSpPr/>
          <p:nvPr/>
        </p:nvCxnSpPr>
        <p:spPr>
          <a:xfrm>
            <a:off x="3530841" y="3039035"/>
            <a:ext cx="1182301" cy="121024"/>
          </a:xfrm>
          <a:prstGeom prst="bentConnector3">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A92FCEE3-8998-456E-A7E0-25E12D9EF0A1}"/>
              </a:ext>
            </a:extLst>
          </p:cNvPr>
          <p:cNvPicPr>
            <a:picLocks noChangeAspect="1"/>
          </p:cNvPicPr>
          <p:nvPr/>
        </p:nvPicPr>
        <p:blipFill>
          <a:blip r:embed="rId4"/>
          <a:stretch>
            <a:fillRect/>
          </a:stretch>
        </p:blipFill>
        <p:spPr>
          <a:xfrm flipH="1">
            <a:off x="3477868" y="2924502"/>
            <a:ext cx="259399" cy="289915"/>
          </a:xfrm>
          <a:prstGeom prst="rect">
            <a:avLst/>
          </a:prstGeom>
        </p:spPr>
      </p:pic>
      <p:sp>
        <p:nvSpPr>
          <p:cNvPr id="17" name="Arrow: Right 16">
            <a:extLst>
              <a:ext uri="{FF2B5EF4-FFF2-40B4-BE49-F238E27FC236}">
                <a16:creationId xmlns:a16="http://schemas.microsoft.com/office/drawing/2014/main" id="{CF44F221-06C0-46C9-8092-3CD524D61EB8}"/>
              </a:ext>
            </a:extLst>
          </p:cNvPr>
          <p:cNvSpPr/>
          <p:nvPr/>
        </p:nvSpPr>
        <p:spPr>
          <a:xfrm>
            <a:off x="4267558" y="3060767"/>
            <a:ext cx="484095" cy="1985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305626E-17C2-4D81-AA7A-669752CDB45D}"/>
              </a:ext>
            </a:extLst>
          </p:cNvPr>
          <p:cNvPicPr>
            <a:picLocks noChangeAspect="1"/>
          </p:cNvPicPr>
          <p:nvPr/>
        </p:nvPicPr>
        <p:blipFill>
          <a:blip r:embed="rId5"/>
          <a:stretch>
            <a:fillRect/>
          </a:stretch>
        </p:blipFill>
        <p:spPr>
          <a:xfrm>
            <a:off x="9094005" y="2640600"/>
            <a:ext cx="2105319" cy="1305107"/>
          </a:xfrm>
          <a:prstGeom prst="rect">
            <a:avLst/>
          </a:prstGeom>
        </p:spPr>
      </p:pic>
      <p:cxnSp>
        <p:nvCxnSpPr>
          <p:cNvPr id="23" name="Connector: Elbow 22">
            <a:extLst>
              <a:ext uri="{FF2B5EF4-FFF2-40B4-BE49-F238E27FC236}">
                <a16:creationId xmlns:a16="http://schemas.microsoft.com/office/drawing/2014/main" id="{206851A1-CE01-4E88-94C5-5CF0E8DDFE1A}"/>
              </a:ext>
            </a:extLst>
          </p:cNvPr>
          <p:cNvCxnSpPr/>
          <p:nvPr/>
        </p:nvCxnSpPr>
        <p:spPr>
          <a:xfrm flipV="1">
            <a:off x="6997798" y="2953969"/>
            <a:ext cx="2160000" cy="900000"/>
          </a:xfrm>
          <a:prstGeom prst="bentConnector3">
            <a:avLst/>
          </a:prstGeom>
        </p:spPr>
        <p:style>
          <a:lnRef idx="1">
            <a:schemeClr val="dk1"/>
          </a:lnRef>
          <a:fillRef idx="0">
            <a:schemeClr val="dk1"/>
          </a:fillRef>
          <a:effectRef idx="0">
            <a:schemeClr val="dk1"/>
          </a:effectRef>
          <a:fontRef idx="minor">
            <a:schemeClr val="tx1"/>
          </a:fontRef>
        </p:style>
      </p:cxnSp>
      <p:sp>
        <p:nvSpPr>
          <p:cNvPr id="24" name="Arrow: Right 23">
            <a:extLst>
              <a:ext uri="{FF2B5EF4-FFF2-40B4-BE49-F238E27FC236}">
                <a16:creationId xmlns:a16="http://schemas.microsoft.com/office/drawing/2014/main" id="{3EB5ED51-ADA0-414E-B022-D249942C6DD1}"/>
              </a:ext>
            </a:extLst>
          </p:cNvPr>
          <p:cNvSpPr/>
          <p:nvPr/>
        </p:nvSpPr>
        <p:spPr>
          <a:xfrm>
            <a:off x="8647610" y="2824346"/>
            <a:ext cx="551330" cy="220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041455BD-234E-49A6-AF9B-85156BFBDC4F}"/>
              </a:ext>
            </a:extLst>
          </p:cNvPr>
          <p:cNvPicPr>
            <a:picLocks noChangeAspect="1"/>
          </p:cNvPicPr>
          <p:nvPr/>
        </p:nvPicPr>
        <p:blipFill>
          <a:blip r:embed="rId4"/>
          <a:stretch>
            <a:fillRect/>
          </a:stretch>
        </p:blipFill>
        <p:spPr>
          <a:xfrm flipH="1">
            <a:off x="6783331" y="3684493"/>
            <a:ext cx="245241" cy="274091"/>
          </a:xfrm>
          <a:prstGeom prst="rect">
            <a:avLst/>
          </a:prstGeom>
        </p:spPr>
      </p:pic>
      <p:cxnSp>
        <p:nvCxnSpPr>
          <p:cNvPr id="27" name="Connector: Elbow 26">
            <a:extLst>
              <a:ext uri="{FF2B5EF4-FFF2-40B4-BE49-F238E27FC236}">
                <a16:creationId xmlns:a16="http://schemas.microsoft.com/office/drawing/2014/main" id="{96FF7D9E-7C16-4B7D-8408-C30E4FA3AFA5}"/>
              </a:ext>
            </a:extLst>
          </p:cNvPr>
          <p:cNvCxnSpPr>
            <a:cxnSpLocks/>
          </p:cNvCxnSpPr>
          <p:nvPr/>
        </p:nvCxnSpPr>
        <p:spPr>
          <a:xfrm rot="10800000" flipV="1">
            <a:off x="6783334" y="3453654"/>
            <a:ext cx="2173101" cy="109816"/>
          </a:xfrm>
          <a:prstGeom prst="bentConnector3">
            <a:avLst/>
          </a:prstGeom>
        </p:spPr>
        <p:style>
          <a:lnRef idx="1">
            <a:schemeClr val="dk1"/>
          </a:lnRef>
          <a:fillRef idx="0">
            <a:schemeClr val="dk1"/>
          </a:fillRef>
          <a:effectRef idx="0">
            <a:schemeClr val="dk1"/>
          </a:effectRef>
          <a:fontRef idx="minor">
            <a:schemeClr val="tx1"/>
          </a:fontRef>
        </p:style>
      </p:cxnSp>
      <p:sp>
        <p:nvSpPr>
          <p:cNvPr id="30" name="Arrow: Left 29">
            <a:extLst>
              <a:ext uri="{FF2B5EF4-FFF2-40B4-BE49-F238E27FC236}">
                <a16:creationId xmlns:a16="http://schemas.microsoft.com/office/drawing/2014/main" id="{3255CCDB-EA0C-4A1F-9135-915F16F527A7}"/>
              </a:ext>
            </a:extLst>
          </p:cNvPr>
          <p:cNvSpPr/>
          <p:nvPr/>
        </p:nvSpPr>
        <p:spPr>
          <a:xfrm>
            <a:off x="6700130" y="3508562"/>
            <a:ext cx="411642" cy="180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024DAE1D-0505-4908-970F-5656654B5CCE}"/>
              </a:ext>
            </a:extLst>
          </p:cNvPr>
          <p:cNvPicPr>
            <a:picLocks noChangeAspect="1"/>
          </p:cNvPicPr>
          <p:nvPr/>
        </p:nvPicPr>
        <p:blipFill>
          <a:blip r:embed="rId4"/>
          <a:stretch>
            <a:fillRect/>
          </a:stretch>
        </p:blipFill>
        <p:spPr>
          <a:xfrm flipH="1">
            <a:off x="8842213" y="3243885"/>
            <a:ext cx="259399" cy="289915"/>
          </a:xfrm>
          <a:prstGeom prst="rect">
            <a:avLst/>
          </a:prstGeom>
        </p:spPr>
      </p:pic>
    </p:spTree>
    <p:extLst>
      <p:ext uri="{BB962C8B-B14F-4D97-AF65-F5344CB8AC3E}">
        <p14:creationId xmlns:p14="http://schemas.microsoft.com/office/powerpoint/2010/main" val="219131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E37D-6ED0-4C37-A8AD-17F508303B23}"/>
              </a:ext>
            </a:extLst>
          </p:cNvPr>
          <p:cNvSpPr>
            <a:spLocks noGrp="1"/>
          </p:cNvSpPr>
          <p:nvPr>
            <p:ph type="title"/>
          </p:nvPr>
        </p:nvSpPr>
        <p:spPr>
          <a:xfrm>
            <a:off x="992267" y="94129"/>
            <a:ext cx="9550399" cy="712695"/>
          </a:xfrm>
        </p:spPr>
        <p:txBody>
          <a:bodyPr/>
          <a:lstStyle/>
          <a:p>
            <a:pPr algn="ctr"/>
            <a:r>
              <a:rPr lang="en-IN" sz="3200" b="1" dirty="0">
                <a:solidFill>
                  <a:srgbClr val="FF0000"/>
                </a:solidFill>
              </a:rPr>
              <a:t>QUESTION:15</a:t>
            </a:r>
            <a:endParaRPr lang="en-IN" dirty="0">
              <a:solidFill>
                <a:srgbClr val="FF0000"/>
              </a:solidFill>
            </a:endParaRPr>
          </a:p>
        </p:txBody>
      </p:sp>
      <p:sp>
        <p:nvSpPr>
          <p:cNvPr id="3" name="Text Placeholder 2">
            <a:extLst>
              <a:ext uri="{FF2B5EF4-FFF2-40B4-BE49-F238E27FC236}">
                <a16:creationId xmlns:a16="http://schemas.microsoft.com/office/drawing/2014/main" id="{72C1D484-807B-42FB-91F5-8F77156C3AA0}"/>
              </a:ext>
            </a:extLst>
          </p:cNvPr>
          <p:cNvSpPr>
            <a:spLocks noGrp="1"/>
          </p:cNvSpPr>
          <p:nvPr>
            <p:ph type="body" idx="13"/>
          </p:nvPr>
        </p:nvSpPr>
        <p:spPr>
          <a:xfrm>
            <a:off x="685800" y="806824"/>
            <a:ext cx="10135436" cy="1532964"/>
          </a:xfrm>
        </p:spPr>
        <p:txBody>
          <a:bodyPr>
            <a:noAutofit/>
          </a:bodyPr>
          <a:lstStyle/>
          <a:p>
            <a:r>
              <a:rPr lang="en-US" b="1" dirty="0">
                <a:latin typeface="Consolas" panose="020B0609020204030204" pitchFamily="49" charset="0"/>
              </a:rPr>
              <a:t>Find the average and total revenue by each subcategory for the categories which are among top 5 categories in terms of quantity sold?</a:t>
            </a:r>
            <a:endParaRPr lang="en-IN" b="1" dirty="0"/>
          </a:p>
        </p:txBody>
      </p:sp>
      <p:sp>
        <p:nvSpPr>
          <p:cNvPr id="4" name="Text Placeholder 3">
            <a:extLst>
              <a:ext uri="{FF2B5EF4-FFF2-40B4-BE49-F238E27FC236}">
                <a16:creationId xmlns:a16="http://schemas.microsoft.com/office/drawing/2014/main" id="{6106D1DE-107A-47B0-9055-76C7D5E087C1}"/>
              </a:ext>
            </a:extLst>
          </p:cNvPr>
          <p:cNvSpPr>
            <a:spLocks noGrp="1"/>
          </p:cNvSpPr>
          <p:nvPr>
            <p:ph type="body" idx="1"/>
          </p:nvPr>
        </p:nvSpPr>
        <p:spPr>
          <a:xfrm>
            <a:off x="685799" y="2528046"/>
            <a:ext cx="10135436" cy="3523129"/>
          </a:xfrm>
        </p:spPr>
        <p:txBody>
          <a:bodyPr>
            <a:normAutofit/>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top</a:t>
            </a:r>
            <a:r>
              <a:rPr lang="en-US" sz="1800" b="1" dirty="0">
                <a:solidFill>
                  <a:srgbClr val="000000"/>
                </a:solidFill>
                <a:latin typeface="Consolas" panose="020B0609020204030204" pitchFamily="49" charset="0"/>
              </a:rPr>
              <a:t> 5</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FF"/>
                </a:solidFill>
                <a:latin typeface="Consolas" panose="020B0609020204030204" pitchFamily="49" charset="0"/>
              </a:rPr>
              <a:t>count</a:t>
            </a: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Qty</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Quantity_sold</a:t>
            </a:r>
            <a:endParaRPr lang="en-US" sz="1800" b="1" dirty="0">
              <a:solidFill>
                <a:srgbClr val="000000"/>
              </a:solidFill>
              <a:latin typeface="Consolas" panose="020B0609020204030204" pitchFamily="49" charset="0"/>
            </a:endParaRP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from</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Transactions_new</a:t>
            </a:r>
            <a:r>
              <a:rPr lang="en-IN" sz="1800" b="1" dirty="0">
                <a:solidFill>
                  <a:srgbClr val="000000"/>
                </a:solidFill>
                <a:latin typeface="Consolas" panose="020B0609020204030204" pitchFamily="49" charset="0"/>
              </a:rPr>
              <a:t> T</a:t>
            </a:r>
          </a:p>
          <a:p>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P</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and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endParaRPr lang="en-IN" sz="1800" b="1" dirty="0">
              <a:solidFill>
                <a:srgbClr val="000000"/>
              </a:solidFill>
              <a:latin typeface="Consolas" panose="020B0609020204030204" pitchFamily="49" charset="0"/>
            </a:endParaRP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where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total_amt</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&gt;</a:t>
            </a:r>
            <a:r>
              <a:rPr lang="en-IN" sz="1800" b="1" dirty="0">
                <a:solidFill>
                  <a:srgbClr val="000000"/>
                </a:solidFill>
                <a:latin typeface="Consolas" panose="020B0609020204030204" pitchFamily="49" charset="0"/>
              </a:rPr>
              <a:t> 0</a:t>
            </a:r>
          </a:p>
          <a:p>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group</a:t>
            </a: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by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prod_cat</a:t>
            </a:r>
            <a:endParaRPr lang="en-IN"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Quantity_sold</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desc</a:t>
            </a:r>
            <a:endParaRPr lang="en-US" sz="1800" b="1" dirty="0">
              <a:solidFill>
                <a:srgbClr val="000000"/>
              </a:solidFill>
              <a:latin typeface="Consolas" panose="020B0609020204030204" pitchFamily="49" charset="0"/>
            </a:endParaRPr>
          </a:p>
          <a:p>
            <a:endParaRPr lang="en-IN" dirty="0"/>
          </a:p>
        </p:txBody>
      </p:sp>
    </p:spTree>
    <p:extLst>
      <p:ext uri="{BB962C8B-B14F-4D97-AF65-F5344CB8AC3E}">
        <p14:creationId xmlns:p14="http://schemas.microsoft.com/office/powerpoint/2010/main" val="327033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708A-3FBD-4B9A-9F0C-17CD485D867A}"/>
              </a:ext>
            </a:extLst>
          </p:cNvPr>
          <p:cNvSpPr>
            <a:spLocks noGrp="1"/>
          </p:cNvSpPr>
          <p:nvPr>
            <p:ph type="title"/>
          </p:nvPr>
        </p:nvSpPr>
        <p:spPr>
          <a:xfrm>
            <a:off x="1990165" y="0"/>
            <a:ext cx="6777317" cy="6024282"/>
          </a:xfrm>
        </p:spPr>
        <p:txBody>
          <a:bodyPr>
            <a:normAutofit/>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r>
              <a:rPr lang="en-US" sz="1800" b="1" dirty="0">
                <a:solidFill>
                  <a:srgbClr val="808080"/>
                </a:solidFill>
                <a:latin typeface="Consolas" panose="020B0609020204030204" pitchFamily="49" charset="0"/>
              </a:rPr>
              <a:t>,</a:t>
            </a:r>
            <a:br>
              <a:rPr lang="en-US" sz="1800" b="1" dirty="0">
                <a:solidFill>
                  <a:srgbClr val="808080"/>
                </a:solidFill>
                <a:latin typeface="Consolas" panose="020B0609020204030204" pitchFamily="49" charset="0"/>
              </a:rPr>
            </a:br>
            <a:br>
              <a:rPr lang="en-US" sz="1800" b="1" dirty="0">
                <a:solidFill>
                  <a:srgbClr val="000000"/>
                </a:solidFill>
                <a:latin typeface="Consolas" panose="020B0609020204030204" pitchFamily="49" charset="0"/>
              </a:rPr>
            </a:br>
            <a:r>
              <a:rPr lang="en-US" sz="1800" b="1" dirty="0">
                <a:solidFill>
                  <a:srgbClr val="FF00FF"/>
                </a:solidFill>
                <a:latin typeface="Consolas" panose="020B0609020204030204" pitchFamily="49" charset="0"/>
              </a:rPr>
              <a:t>round</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Total_amount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br>
              <a:rPr lang="en-US" sz="1800" b="1" dirty="0">
                <a:solidFill>
                  <a:srgbClr val="000000"/>
                </a:solidFill>
                <a:latin typeface="Consolas" panose="020B0609020204030204" pitchFamily="49" charset="0"/>
              </a:rPr>
            </a:br>
            <a:r>
              <a:rPr lang="en-US" sz="1800" b="1" dirty="0">
                <a:solidFill>
                  <a:srgbClr val="FF00FF"/>
                </a:solidFill>
                <a:latin typeface="Consolas" panose="020B0609020204030204" pitchFamily="49" charset="0"/>
              </a:rPr>
              <a:t>round</a:t>
            </a:r>
            <a:r>
              <a:rPr lang="en-US" sz="1800" b="1" dirty="0">
                <a:solidFill>
                  <a:srgbClr val="808080"/>
                </a:solidFill>
                <a:latin typeface="Consolas" panose="020B0609020204030204" pitchFamily="49" charset="0"/>
              </a:rPr>
              <a:t>(</a:t>
            </a:r>
            <a:r>
              <a:rPr lang="en-US" sz="1800" b="1" dirty="0">
                <a:solidFill>
                  <a:srgbClr val="FF00FF"/>
                </a:solidFill>
                <a:latin typeface="Consolas" panose="020B0609020204030204" pitchFamily="49" charset="0"/>
              </a:rPr>
              <a:t>avg</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total_amt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3</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Avg_amount</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Transactions_new</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T</a:t>
            </a:r>
            <a:br>
              <a:rPr lang="en-US"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prod_cat_info</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P</a:t>
            </a:r>
            <a:br>
              <a:rPr lang="en-US" sz="1800" b="1" dirty="0">
                <a:solidFill>
                  <a:srgbClr val="000000"/>
                </a:solidFill>
                <a:latin typeface="Consolas" panose="020B0609020204030204" pitchFamily="49" charset="0"/>
              </a:rPr>
            </a:b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on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prod_cat_code</a:t>
            </a:r>
            <a:r>
              <a:rPr lang="en-IN"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br>
              <a:rPr lang="en-IN" sz="1800" b="1" dirty="0">
                <a:solidFill>
                  <a:srgbClr val="000000"/>
                </a:solidFill>
                <a:latin typeface="Consolas" panose="020B0609020204030204" pitchFamily="49" charset="0"/>
              </a:rPr>
            </a:b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prod_subcat_code</a:t>
            </a:r>
            <a:r>
              <a:rPr lang="en-IN" sz="1800" b="1" dirty="0">
                <a:solidFill>
                  <a:srgbClr val="000000"/>
                </a:solidFill>
                <a:latin typeface="Consolas" panose="020B0609020204030204" pitchFamily="49" charset="0"/>
              </a:rPr>
              <a:t> </a:t>
            </a:r>
            <a:r>
              <a:rPr lang="en-IN" sz="1800" b="1" dirty="0">
                <a:solidFill>
                  <a:srgbClr val="808080"/>
                </a:solidFill>
                <a:latin typeface="Consolas" panose="020B0609020204030204" pitchFamily="49" charset="0"/>
              </a:rPr>
              <a: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P</a:t>
            </a:r>
            <a:r>
              <a:rPr lang="en-IN" sz="1800" b="1" dirty="0" err="1">
                <a:solidFill>
                  <a:srgbClr val="808080"/>
                </a:solidFill>
                <a:latin typeface="Consolas" panose="020B0609020204030204" pitchFamily="49" charset="0"/>
              </a:rPr>
              <a:t>.</a:t>
            </a:r>
            <a:r>
              <a:rPr lang="en-IN" sz="1800" b="1" dirty="0" err="1">
                <a:solidFill>
                  <a:srgbClr val="000000"/>
                </a:solidFill>
                <a:latin typeface="Consolas" panose="020B0609020204030204" pitchFamily="49" charset="0"/>
              </a:rPr>
              <a:t>prod_sub_cat_code</a:t>
            </a:r>
            <a:br>
              <a:rPr lang="en-IN"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&gt;</a:t>
            </a:r>
            <a:r>
              <a:rPr lang="en-US" sz="1800" b="1" dirty="0">
                <a:solidFill>
                  <a:srgbClr val="000000"/>
                </a:solidFill>
                <a:latin typeface="Consolas" panose="020B0609020204030204" pitchFamily="49" charset="0"/>
              </a:rPr>
              <a:t> 0 </a:t>
            </a:r>
            <a:r>
              <a:rPr lang="en-US" sz="1800" b="1" dirty="0">
                <a:solidFill>
                  <a:srgbClr val="80808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in</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'Books'</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'Home and kitchen'</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'Footwear'</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'Clothing’</a:t>
            </a:r>
            <a:r>
              <a:rPr lang="en-US" sz="1800" b="1" dirty="0">
                <a:solidFill>
                  <a:srgbClr val="808080"/>
                </a:solidFill>
                <a:latin typeface="Consolas" panose="020B0609020204030204" pitchFamily="49" charset="0"/>
              </a:rPr>
              <a:t>)</a:t>
            </a:r>
            <a:br>
              <a:rPr lang="en-US" sz="1800" b="1" dirty="0">
                <a:solidFill>
                  <a:srgbClr val="000000"/>
                </a:solidFill>
                <a:latin typeface="Consolas" panose="020B0609020204030204" pitchFamily="49" charset="0"/>
              </a:rPr>
            </a:br>
            <a:r>
              <a:rPr lang="en-US" sz="1800" b="1" dirty="0">
                <a:solidFill>
                  <a:srgbClr val="0000FF"/>
                </a:solidFill>
                <a:latin typeface="Consolas" panose="020B0609020204030204" pitchFamily="49" charset="0"/>
              </a:rPr>
              <a:t>group</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prod_subcat</a:t>
            </a:r>
            <a:br>
              <a:rPr lang="en-US"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case</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'Books'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1</a:t>
            </a:r>
            <a:br>
              <a:rPr lang="en-US"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'Electronics'</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2</a:t>
            </a:r>
            <a:br>
              <a:rPr lang="en-US"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FF0000"/>
                </a:solidFill>
                <a:latin typeface="Consolas" panose="020B0609020204030204" pitchFamily="49" charset="0"/>
              </a:rPr>
              <a:t>'Home and kitchen </a:t>
            </a:r>
            <a:r>
              <a:rPr lang="en-US" sz="1800" b="1" dirty="0">
                <a:solidFill>
                  <a:srgbClr val="0000FF"/>
                </a:solidFill>
                <a:latin typeface="Consolas" panose="020B0609020204030204" pitchFamily="49" charset="0"/>
              </a:rPr>
              <a:t>then </a:t>
            </a:r>
            <a:r>
              <a:rPr lang="en-US" sz="1800" b="1" dirty="0">
                <a:solidFill>
                  <a:srgbClr val="000000"/>
                </a:solidFill>
                <a:latin typeface="Consolas" panose="020B0609020204030204" pitchFamily="49" charset="0"/>
              </a:rPr>
              <a:t>3</a:t>
            </a:r>
            <a:br>
              <a:rPr lang="en-US" sz="1800" b="1" dirty="0">
                <a:solidFill>
                  <a:srgbClr val="000000"/>
                </a:solidFill>
                <a:latin typeface="Consolas" panose="020B0609020204030204" pitchFamily="49" charset="0"/>
              </a:rPr>
            </a:b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when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prod_cat</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'Footwear'</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then</a:t>
            </a:r>
            <a:r>
              <a:rPr lang="en-US" sz="1800" b="1" dirty="0">
                <a:solidFill>
                  <a:srgbClr val="000000"/>
                </a:solidFill>
                <a:latin typeface="Consolas" panose="020B0609020204030204" pitchFamily="49" charset="0"/>
              </a:rPr>
              <a:t> 4</a:t>
            </a:r>
            <a:br>
              <a:rPr lang="en-US" sz="1800" b="1" dirty="0">
                <a:solidFill>
                  <a:srgbClr val="000000"/>
                </a:solidFill>
                <a:latin typeface="Consolas" panose="020B0609020204030204" pitchFamily="49" charset="0"/>
              </a:rPr>
            </a:b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else</a:t>
            </a:r>
            <a:r>
              <a:rPr lang="en-IN" sz="1800" b="1" dirty="0">
                <a:solidFill>
                  <a:srgbClr val="000000"/>
                </a:solidFill>
                <a:latin typeface="Consolas" panose="020B0609020204030204" pitchFamily="49" charset="0"/>
              </a:rPr>
              <a:t> 5</a:t>
            </a:r>
            <a:br>
              <a:rPr lang="en-IN" sz="1800" b="1" dirty="0">
                <a:solidFill>
                  <a:srgbClr val="000000"/>
                </a:solidFill>
                <a:latin typeface="Consolas" panose="020B0609020204030204" pitchFamily="49" charset="0"/>
              </a:rPr>
            </a:br>
            <a:r>
              <a:rPr lang="en-IN" sz="1800" b="1" dirty="0">
                <a:solidFill>
                  <a:srgbClr val="000000"/>
                </a:solidFill>
                <a:latin typeface="Consolas" panose="020B0609020204030204" pitchFamily="49" charset="0"/>
              </a:rPr>
              <a:t>          </a:t>
            </a:r>
            <a:r>
              <a:rPr lang="en-IN" sz="1800" b="1" dirty="0">
                <a:solidFill>
                  <a:srgbClr val="0000FF"/>
                </a:solidFill>
                <a:latin typeface="Consolas" panose="020B0609020204030204" pitchFamily="49" charset="0"/>
              </a:rPr>
              <a:t>end</a:t>
            </a:r>
            <a:r>
              <a:rPr lang="en-IN" sz="1800" b="1" dirty="0">
                <a:solidFill>
                  <a:srgbClr val="808080"/>
                </a:solidFill>
                <a:latin typeface="Consolas" panose="020B0609020204030204" pitchFamily="49" charset="0"/>
              </a:rPr>
              <a:t>;</a:t>
            </a:r>
            <a:endParaRPr lang="en-IN" sz="1800" b="1" dirty="0"/>
          </a:p>
        </p:txBody>
      </p:sp>
    </p:spTree>
    <p:extLst>
      <p:ext uri="{BB962C8B-B14F-4D97-AF65-F5344CB8AC3E}">
        <p14:creationId xmlns:p14="http://schemas.microsoft.com/office/powerpoint/2010/main" val="2517868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B4A0-87BB-4D64-9969-ECECD59F63FE}"/>
              </a:ext>
            </a:extLst>
          </p:cNvPr>
          <p:cNvSpPr>
            <a:spLocks noGrp="1"/>
          </p:cNvSpPr>
          <p:nvPr>
            <p:ph type="title"/>
          </p:nvPr>
        </p:nvSpPr>
        <p:spPr>
          <a:xfrm>
            <a:off x="992267" y="174813"/>
            <a:ext cx="9550399" cy="5701552"/>
          </a:xfrm>
        </p:spPr>
        <p:txBody>
          <a:bodyPr/>
          <a:lstStyle/>
          <a:p>
            <a:endParaRPr lang="en-IN" dirty="0"/>
          </a:p>
        </p:txBody>
      </p:sp>
      <p:pic>
        <p:nvPicPr>
          <p:cNvPr id="6" name="Picture 5">
            <a:extLst>
              <a:ext uri="{FF2B5EF4-FFF2-40B4-BE49-F238E27FC236}">
                <a16:creationId xmlns:a16="http://schemas.microsoft.com/office/drawing/2014/main" id="{54D320EE-045D-4EB3-84B0-417D53F1E3B3}"/>
              </a:ext>
            </a:extLst>
          </p:cNvPr>
          <p:cNvPicPr>
            <a:picLocks noChangeAspect="1"/>
          </p:cNvPicPr>
          <p:nvPr/>
        </p:nvPicPr>
        <p:blipFill>
          <a:blip r:embed="rId2"/>
          <a:stretch>
            <a:fillRect/>
          </a:stretch>
        </p:blipFill>
        <p:spPr>
          <a:xfrm>
            <a:off x="1089212" y="363071"/>
            <a:ext cx="7100047" cy="5357011"/>
          </a:xfrm>
          <a:prstGeom prst="rect">
            <a:avLst/>
          </a:prstGeom>
        </p:spPr>
      </p:pic>
    </p:spTree>
    <p:extLst>
      <p:ext uri="{BB962C8B-B14F-4D97-AF65-F5344CB8AC3E}">
        <p14:creationId xmlns:p14="http://schemas.microsoft.com/office/powerpoint/2010/main" val="220349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D57-FAAB-4F5D-938C-C709859C6479}"/>
              </a:ext>
            </a:extLst>
          </p:cNvPr>
          <p:cNvSpPr>
            <a:spLocks noGrp="1"/>
          </p:cNvSpPr>
          <p:nvPr>
            <p:ph type="title"/>
          </p:nvPr>
        </p:nvSpPr>
        <p:spPr>
          <a:xfrm>
            <a:off x="1451579" y="1008529"/>
            <a:ext cx="9603275" cy="685799"/>
          </a:xfrm>
        </p:spPr>
        <p:txBody>
          <a:bodyPr>
            <a:normAutofit/>
          </a:bodyPr>
          <a:lstStyle/>
          <a:p>
            <a:pPr algn="ctr"/>
            <a:r>
              <a:rPr lang="en-IN" b="1"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18233610-6EE3-4C87-8913-7D4EF9C9AA95}"/>
              </a:ext>
            </a:extLst>
          </p:cNvPr>
          <p:cNvSpPr>
            <a:spLocks noGrp="1"/>
          </p:cNvSpPr>
          <p:nvPr>
            <p:ph idx="1"/>
          </p:nvPr>
        </p:nvSpPr>
        <p:spPr>
          <a:xfrm>
            <a:off x="1451579" y="2205318"/>
            <a:ext cx="9603275" cy="3765176"/>
          </a:xfrm>
        </p:spPr>
        <p:txBody>
          <a:bodyPr>
            <a:normAutofit/>
          </a:bodyPr>
          <a:lstStyle/>
          <a:p>
            <a:pPr marL="0" indent="0">
              <a:buNone/>
            </a:pPr>
            <a:r>
              <a:rPr lang="en-US" b="1" dirty="0">
                <a:solidFill>
                  <a:srgbClr val="1F2328"/>
                </a:solidFill>
                <a:latin typeface="-apple-system"/>
              </a:rPr>
              <a:t>In this project we analyze the </a:t>
            </a:r>
            <a:r>
              <a:rPr lang="en-US" sz="2000" b="1" i="0" dirty="0">
                <a:solidFill>
                  <a:srgbClr val="1F2328"/>
                </a:solidFill>
                <a:effectLst/>
                <a:latin typeface="-apple-system"/>
              </a:rPr>
              <a:t>E-Commerce Retail Data. </a:t>
            </a:r>
            <a:r>
              <a:rPr lang="en-US" b="1" i="0" dirty="0">
                <a:solidFill>
                  <a:srgbClr val="1F2328"/>
                </a:solidFill>
                <a:effectLst/>
                <a:latin typeface="-apple-system"/>
              </a:rPr>
              <a:t>Data Preparation and analyzing an E-Commerce database containing tables such as 'prod cat</a:t>
            </a:r>
            <a:r>
              <a:rPr lang="en-US" b="1" dirty="0">
                <a:solidFill>
                  <a:srgbClr val="1F2328"/>
                </a:solidFill>
                <a:latin typeface="-apple-system"/>
              </a:rPr>
              <a:t> </a:t>
            </a:r>
            <a:r>
              <a:rPr lang="en-US" b="1" i="0" dirty="0">
                <a:solidFill>
                  <a:srgbClr val="1F2328"/>
                </a:solidFill>
                <a:effectLst/>
                <a:latin typeface="-apple-system"/>
              </a:rPr>
              <a:t>info' , 'Transactions' and ‘customers' and finding out the business solutions for the given business objectives. We performed various tasks such as joining tables, Aggregating Data, Filtering Records and Sorting results to fulfill specific analysis requirements. Throughout the project, we demonstrated proficiency in SQL query writing, leveraging a variety of SQL functions, clauses, Operators, Analyze the dataset effectively. We Utilized Common Table Expressions(CTE), Aggregation Functions and Local Operations to extract insights such as Total revenue, Top-selling categories, and Customer behavior patterns.</a:t>
            </a:r>
            <a:endParaRPr lang="en-IN" b="1" dirty="0"/>
          </a:p>
        </p:txBody>
      </p:sp>
    </p:spTree>
    <p:extLst>
      <p:ext uri="{BB962C8B-B14F-4D97-AF65-F5344CB8AC3E}">
        <p14:creationId xmlns:p14="http://schemas.microsoft.com/office/powerpoint/2010/main" val="360250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0466FE-563E-458C-A3DF-00F2ADA4A04C}"/>
              </a:ext>
            </a:extLst>
          </p:cNvPr>
          <p:cNvSpPr>
            <a:spLocks noGrp="1"/>
          </p:cNvSpPr>
          <p:nvPr>
            <p:ph type="body" idx="13"/>
          </p:nvPr>
        </p:nvSpPr>
        <p:spPr>
          <a:xfrm>
            <a:off x="7853082" y="4612341"/>
            <a:ext cx="3415553" cy="484094"/>
          </a:xfrm>
        </p:spPr>
        <p:txBody>
          <a:bodyPr>
            <a:normAutofit lnSpcReduction="10000"/>
          </a:bodyPr>
          <a:lstStyle/>
          <a:p>
            <a:r>
              <a:rPr lang="en-IN" b="1" dirty="0">
                <a:solidFill>
                  <a:schemeClr val="accent1">
                    <a:lumMod val="75000"/>
                  </a:schemeClr>
                </a:solidFill>
              </a:rPr>
              <a:t>Gaya Gopan</a:t>
            </a:r>
          </a:p>
        </p:txBody>
      </p:sp>
      <p:sp>
        <p:nvSpPr>
          <p:cNvPr id="5" name="Text Placeholder 3">
            <a:extLst>
              <a:ext uri="{FF2B5EF4-FFF2-40B4-BE49-F238E27FC236}">
                <a16:creationId xmlns:a16="http://schemas.microsoft.com/office/drawing/2014/main" id="{7FD5A341-4C99-497A-98F5-7A8F07684109}"/>
              </a:ext>
            </a:extLst>
          </p:cNvPr>
          <p:cNvSpPr>
            <a:spLocks noGrp="1"/>
          </p:cNvSpPr>
          <p:nvPr>
            <p:ph type="title"/>
          </p:nvPr>
        </p:nvSpPr>
        <p:spPr>
          <a:xfrm>
            <a:off x="1446213" y="982663"/>
            <a:ext cx="9296400" cy="2243137"/>
          </a:xfrm>
        </p:spPr>
        <p:txBody>
          <a:bodyPr>
            <a:normAutofit/>
          </a:bodyPr>
          <a:lstStyle/>
          <a:p>
            <a:r>
              <a:rPr lang="en-IN" sz="8000" b="1" dirty="0">
                <a:solidFill>
                  <a:schemeClr val="accent1">
                    <a:lumMod val="75000"/>
                  </a:schemeClr>
                </a:solidFill>
              </a:rPr>
              <a:t>THANK  YOU</a:t>
            </a:r>
          </a:p>
        </p:txBody>
      </p:sp>
    </p:spTree>
    <p:extLst>
      <p:ext uri="{BB962C8B-B14F-4D97-AF65-F5344CB8AC3E}">
        <p14:creationId xmlns:p14="http://schemas.microsoft.com/office/powerpoint/2010/main" val="396769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F9AC-734D-4741-838B-168EEFDC5041}"/>
              </a:ext>
            </a:extLst>
          </p:cNvPr>
          <p:cNvSpPr>
            <a:spLocks noGrp="1"/>
          </p:cNvSpPr>
          <p:nvPr>
            <p:ph type="title"/>
          </p:nvPr>
        </p:nvSpPr>
        <p:spPr>
          <a:xfrm>
            <a:off x="1451579" y="712695"/>
            <a:ext cx="9603275" cy="1062318"/>
          </a:xfrm>
        </p:spPr>
        <p:txBody>
          <a:bodyPr>
            <a:normAutofit fontScale="90000"/>
          </a:bodyPr>
          <a:lstStyle/>
          <a:p>
            <a:pPr algn="ctr"/>
            <a:r>
              <a:rPr lang="en-IN" sz="4000" b="1" dirty="0">
                <a:solidFill>
                  <a:schemeClr val="accent1">
                    <a:lumMod val="75000"/>
                  </a:schemeClr>
                </a:solidFill>
              </a:rPr>
              <a:t>OBJECTIVE</a:t>
            </a:r>
            <a:br>
              <a:rPr lang="en-IN" sz="3200" b="1" dirty="0">
                <a:solidFill>
                  <a:schemeClr val="bg1"/>
                </a:solidFill>
              </a:rPr>
            </a:br>
            <a:endParaRPr lang="en-IN" dirty="0"/>
          </a:p>
        </p:txBody>
      </p:sp>
      <p:sp>
        <p:nvSpPr>
          <p:cNvPr id="3" name="Content Placeholder 2">
            <a:extLst>
              <a:ext uri="{FF2B5EF4-FFF2-40B4-BE49-F238E27FC236}">
                <a16:creationId xmlns:a16="http://schemas.microsoft.com/office/drawing/2014/main" id="{CEBB8E6C-D2CF-4F12-B278-D73AAA07BF8A}"/>
              </a:ext>
            </a:extLst>
          </p:cNvPr>
          <p:cNvSpPr>
            <a:spLocks noGrp="1"/>
          </p:cNvSpPr>
          <p:nvPr>
            <p:ph idx="1"/>
          </p:nvPr>
        </p:nvSpPr>
        <p:spPr>
          <a:xfrm>
            <a:off x="1451579" y="1936376"/>
            <a:ext cx="9603275" cy="4007224"/>
          </a:xfrm>
        </p:spPr>
        <p:txBody>
          <a:bodyPr>
            <a:normAutofit/>
          </a:bodyPr>
          <a:lstStyle/>
          <a:p>
            <a:pPr>
              <a:buFont typeface="Wingdings" panose="05000000000000000000" pitchFamily="2" charset="2"/>
              <a:buChar char="Ø"/>
            </a:pPr>
            <a:r>
              <a:rPr lang="en-US" sz="2400" b="1" i="0" dirty="0">
                <a:solidFill>
                  <a:srgbClr val="1F2328"/>
                </a:solidFill>
                <a:effectLst/>
                <a:latin typeface="-apple-system"/>
              </a:rPr>
              <a:t>E-Commerce Retail Data aimed at extracting valuable insights to improve business performance and customer experience.</a:t>
            </a:r>
          </a:p>
          <a:p>
            <a:pPr>
              <a:buFont typeface="Wingdings" panose="05000000000000000000" pitchFamily="2" charset="2"/>
              <a:buChar char="Ø"/>
            </a:pPr>
            <a:r>
              <a:rPr lang="en-US" sz="2400" b="1" dirty="0">
                <a:solidFill>
                  <a:srgbClr val="1F2328"/>
                </a:solidFill>
                <a:latin typeface="-apple-system"/>
              </a:rPr>
              <a:t>To analyze customer retention and loyalty through personalized marketing strategies and incentives.</a:t>
            </a:r>
          </a:p>
          <a:p>
            <a:pPr>
              <a:buFont typeface="Wingdings" panose="05000000000000000000" pitchFamily="2" charset="2"/>
              <a:buChar char="Ø"/>
            </a:pPr>
            <a:r>
              <a:rPr lang="en-US" sz="2400" b="1" dirty="0">
                <a:solidFill>
                  <a:srgbClr val="1F2328"/>
                </a:solidFill>
                <a:latin typeface="-apple-system"/>
              </a:rPr>
              <a:t>Identify the trends, patterns, customer behaviors, sales growth, profitability and transactional dynamics. </a:t>
            </a:r>
          </a:p>
          <a:p>
            <a:pPr>
              <a:buFont typeface="Wingdings" panose="05000000000000000000" pitchFamily="2" charset="2"/>
              <a:buChar char="Ø"/>
            </a:pPr>
            <a:r>
              <a:rPr lang="en-US" sz="2400" b="1" dirty="0">
                <a:solidFill>
                  <a:srgbClr val="1F2328"/>
                </a:solidFill>
                <a:latin typeface="-apple-system"/>
              </a:rPr>
              <a:t> Analysis provide proper decision making and actionable recommendations for the future growth.</a:t>
            </a:r>
            <a:endParaRPr lang="en-US" sz="2400" b="1" i="0" dirty="0">
              <a:solidFill>
                <a:srgbClr val="1F2328"/>
              </a:solidFill>
              <a:effectLst/>
              <a:latin typeface="-apple-system"/>
            </a:endParaRPr>
          </a:p>
          <a:p>
            <a:pPr>
              <a:buFont typeface="Wingdings" panose="05000000000000000000" pitchFamily="2" charset="2"/>
              <a:buChar char="Ø"/>
            </a:pPr>
            <a:endParaRPr lang="en-IN" sz="2400" b="1" dirty="0"/>
          </a:p>
        </p:txBody>
      </p:sp>
    </p:spTree>
    <p:extLst>
      <p:ext uri="{BB962C8B-B14F-4D97-AF65-F5344CB8AC3E}">
        <p14:creationId xmlns:p14="http://schemas.microsoft.com/office/powerpoint/2010/main" val="207393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1AA8-194F-49BB-973C-23F9226F0711}"/>
              </a:ext>
            </a:extLst>
          </p:cNvPr>
          <p:cNvSpPr>
            <a:spLocks noGrp="1"/>
          </p:cNvSpPr>
          <p:nvPr>
            <p:ph type="title"/>
          </p:nvPr>
        </p:nvSpPr>
        <p:spPr>
          <a:xfrm>
            <a:off x="992267" y="0"/>
            <a:ext cx="9550399" cy="927847"/>
          </a:xfrm>
        </p:spPr>
        <p:txBody>
          <a:bodyPr>
            <a:normAutofit/>
          </a:bodyPr>
          <a:lstStyle/>
          <a:p>
            <a:pPr algn="ctr"/>
            <a:r>
              <a:rPr lang="en-IN" b="1" dirty="0">
                <a:solidFill>
                  <a:srgbClr val="FF0000"/>
                </a:solidFill>
              </a:rPr>
              <a:t>QUESTION:1</a:t>
            </a:r>
          </a:p>
        </p:txBody>
      </p:sp>
      <p:sp>
        <p:nvSpPr>
          <p:cNvPr id="3" name="Text Placeholder 2">
            <a:extLst>
              <a:ext uri="{FF2B5EF4-FFF2-40B4-BE49-F238E27FC236}">
                <a16:creationId xmlns:a16="http://schemas.microsoft.com/office/drawing/2014/main" id="{CCB1E26A-30EF-4684-BFF8-4F4C498044CD}"/>
              </a:ext>
            </a:extLst>
          </p:cNvPr>
          <p:cNvSpPr>
            <a:spLocks noGrp="1"/>
          </p:cNvSpPr>
          <p:nvPr>
            <p:ph type="body" idx="13"/>
          </p:nvPr>
        </p:nvSpPr>
        <p:spPr>
          <a:xfrm>
            <a:off x="685800" y="927847"/>
            <a:ext cx="10135436" cy="564777"/>
          </a:xfrm>
        </p:spPr>
        <p:txBody>
          <a:bodyPr/>
          <a:lstStyle/>
          <a:p>
            <a:r>
              <a:rPr lang="en-US" sz="1800" dirty="0">
                <a:latin typeface="Consolas" panose="020B0609020204030204" pitchFamily="49" charset="0"/>
              </a:rPr>
              <a:t> </a:t>
            </a:r>
            <a:r>
              <a:rPr lang="en-US" b="1" dirty="0">
                <a:latin typeface="Consolas" panose="020B0609020204030204" pitchFamily="49" charset="0"/>
              </a:rPr>
              <a:t>Which channel is most frequently used for Transactions?</a:t>
            </a:r>
            <a:endParaRPr lang="en-IN" b="1" dirty="0"/>
          </a:p>
        </p:txBody>
      </p:sp>
      <p:sp>
        <p:nvSpPr>
          <p:cNvPr id="4" name="Text Placeholder 3">
            <a:extLst>
              <a:ext uri="{FF2B5EF4-FFF2-40B4-BE49-F238E27FC236}">
                <a16:creationId xmlns:a16="http://schemas.microsoft.com/office/drawing/2014/main" id="{07B032B5-F9C0-4040-9F04-81A74FDFC464}"/>
              </a:ext>
            </a:extLst>
          </p:cNvPr>
          <p:cNvSpPr>
            <a:spLocks noGrp="1"/>
          </p:cNvSpPr>
          <p:nvPr>
            <p:ph type="body" idx="1"/>
          </p:nvPr>
        </p:nvSpPr>
        <p:spPr>
          <a:xfrm>
            <a:off x="1277470" y="1963271"/>
            <a:ext cx="9557713" cy="2191872"/>
          </a:xfrm>
        </p:spPr>
        <p:txBody>
          <a:bodyPr>
            <a:normAutofit/>
          </a:bodyPr>
          <a:lstStyle/>
          <a:p>
            <a:r>
              <a:rPr lang="en-US" sz="18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select</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top</a:t>
            </a:r>
            <a:r>
              <a:rPr lang="en-US" sz="1900" b="1" dirty="0">
                <a:solidFill>
                  <a:srgbClr val="000000"/>
                </a:solidFill>
                <a:latin typeface="Consolas" panose="020B0609020204030204" pitchFamily="49" charset="0"/>
              </a:rPr>
              <a:t> 1 </a:t>
            </a:r>
            <a:r>
              <a:rPr lang="en-US" sz="1900" b="1" dirty="0" err="1">
                <a:solidFill>
                  <a:srgbClr val="000000"/>
                </a:solidFill>
                <a:latin typeface="Consolas" panose="020B0609020204030204" pitchFamily="49" charset="0"/>
              </a:rPr>
              <a:t>Store_type</a:t>
            </a:r>
            <a:r>
              <a:rPr lang="en-US" sz="1900" b="1" dirty="0" err="1">
                <a:solidFill>
                  <a:srgbClr val="808080"/>
                </a:solidFill>
                <a:latin typeface="Consolas" panose="020B0609020204030204" pitchFamily="49" charset="0"/>
              </a:rPr>
              <a:t>,</a:t>
            </a:r>
            <a:r>
              <a:rPr lang="en-US" sz="1900" b="1" dirty="0" err="1">
                <a:solidFill>
                  <a:srgbClr val="FF00FF"/>
                </a:solidFill>
                <a:latin typeface="Consolas" panose="020B0609020204030204" pitchFamily="49" charset="0"/>
              </a:rPr>
              <a:t>count</a:t>
            </a:r>
            <a:r>
              <a:rPr lang="en-US" sz="1900" b="1" dirty="0">
                <a:solidFill>
                  <a:srgbClr val="808080"/>
                </a:solidFill>
                <a:latin typeface="Consolas" panose="020B0609020204030204" pitchFamily="49" charset="0"/>
              </a:rPr>
              <a:t>(*)</a:t>
            </a:r>
            <a:r>
              <a:rPr lang="en-US" sz="1900" b="1" dirty="0">
                <a:solidFill>
                  <a:srgbClr val="0000FF"/>
                </a:solidFill>
                <a:latin typeface="Consolas" panose="020B0609020204030204" pitchFamily="49" charset="0"/>
              </a:rPr>
              <a:t>as</a:t>
            </a: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No_store_type</a:t>
            </a:r>
            <a:r>
              <a:rPr lang="en-US" sz="1900" b="1" dirty="0">
                <a:solidFill>
                  <a:srgbClr val="000000"/>
                </a:solidFill>
                <a:latin typeface="Consolas" panose="020B0609020204030204" pitchFamily="49" charset="0"/>
              </a:rPr>
              <a:t> </a:t>
            </a:r>
          </a:p>
          <a:p>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from</a:t>
            </a:r>
            <a:r>
              <a:rPr lang="en-IN" sz="1900" b="1" dirty="0">
                <a:solidFill>
                  <a:srgbClr val="000000"/>
                </a:solidFill>
                <a:latin typeface="Consolas" panose="020B0609020204030204" pitchFamily="49" charset="0"/>
              </a:rPr>
              <a:t> </a:t>
            </a:r>
            <a:r>
              <a:rPr lang="en-IN" sz="1900" b="1" dirty="0" err="1">
                <a:solidFill>
                  <a:srgbClr val="000000"/>
                </a:solidFill>
                <a:latin typeface="Consolas" panose="020B0609020204030204" pitchFamily="49" charset="0"/>
              </a:rPr>
              <a:t>Transactions_new</a:t>
            </a:r>
            <a:endParaRPr lang="en-IN" sz="1900" b="1" dirty="0">
              <a:solidFill>
                <a:srgbClr val="000000"/>
              </a:solidFill>
              <a:latin typeface="Consolas" panose="020B0609020204030204" pitchFamily="49" charset="0"/>
            </a:endParaRPr>
          </a:p>
          <a:p>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group</a:t>
            </a:r>
            <a:r>
              <a:rPr lang="en-IN" sz="1900" b="1" dirty="0">
                <a:solidFill>
                  <a:srgbClr val="000000"/>
                </a:solidFill>
                <a:latin typeface="Consolas" panose="020B0609020204030204" pitchFamily="49" charset="0"/>
              </a:rPr>
              <a:t> </a:t>
            </a:r>
            <a:r>
              <a:rPr lang="en-IN" sz="1900" b="1" dirty="0">
                <a:solidFill>
                  <a:srgbClr val="0000FF"/>
                </a:solidFill>
                <a:latin typeface="Consolas" panose="020B0609020204030204" pitchFamily="49" charset="0"/>
              </a:rPr>
              <a:t>by</a:t>
            </a:r>
            <a:r>
              <a:rPr lang="en-IN" sz="1900" b="1" dirty="0">
                <a:solidFill>
                  <a:srgbClr val="000000"/>
                </a:solidFill>
                <a:latin typeface="Consolas" panose="020B0609020204030204" pitchFamily="49" charset="0"/>
              </a:rPr>
              <a:t> </a:t>
            </a:r>
            <a:r>
              <a:rPr lang="en-IN" sz="1900" b="1" dirty="0" err="1">
                <a:solidFill>
                  <a:srgbClr val="000000"/>
                </a:solidFill>
                <a:latin typeface="Consolas" panose="020B0609020204030204" pitchFamily="49" charset="0"/>
              </a:rPr>
              <a:t>Store_type</a:t>
            </a:r>
            <a:endParaRPr lang="en-IN" sz="1900" b="1" dirty="0">
              <a:solidFill>
                <a:srgbClr val="000000"/>
              </a:solidFill>
              <a:latin typeface="Consolas" panose="020B0609020204030204" pitchFamily="49" charset="0"/>
            </a:endParaRPr>
          </a:p>
          <a:p>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order</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by</a:t>
            </a: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No_store_type</a:t>
            </a:r>
            <a:r>
              <a:rPr lang="en-US" sz="1900" b="1" dirty="0">
                <a:solidFill>
                  <a:srgbClr val="000000"/>
                </a:solidFill>
                <a:latin typeface="Consolas" panose="020B0609020204030204" pitchFamily="49" charset="0"/>
              </a:rPr>
              <a:t> </a:t>
            </a:r>
            <a:r>
              <a:rPr lang="en-US" sz="1900" b="1" dirty="0">
                <a:solidFill>
                  <a:srgbClr val="0000FF"/>
                </a:solidFill>
                <a:latin typeface="Consolas" panose="020B0609020204030204" pitchFamily="49" charset="0"/>
              </a:rPr>
              <a:t>desc</a:t>
            </a:r>
            <a:r>
              <a:rPr lang="en-US" sz="1900" b="1" dirty="0">
                <a:solidFill>
                  <a:srgbClr val="808080"/>
                </a:solidFill>
                <a:latin typeface="Consolas" panose="020B0609020204030204" pitchFamily="49" charset="0"/>
              </a:rPr>
              <a:t>;</a:t>
            </a:r>
            <a:endParaRPr lang="en-IN" sz="1900" b="1" dirty="0"/>
          </a:p>
        </p:txBody>
      </p:sp>
      <p:pic>
        <p:nvPicPr>
          <p:cNvPr id="6" name="Picture 5">
            <a:extLst>
              <a:ext uri="{FF2B5EF4-FFF2-40B4-BE49-F238E27FC236}">
                <a16:creationId xmlns:a16="http://schemas.microsoft.com/office/drawing/2014/main" id="{51BA9C9E-42D1-4646-BDE5-C6792C56ECEA}"/>
              </a:ext>
            </a:extLst>
          </p:cNvPr>
          <p:cNvPicPr>
            <a:picLocks noChangeAspect="1"/>
          </p:cNvPicPr>
          <p:nvPr/>
        </p:nvPicPr>
        <p:blipFill>
          <a:blip r:embed="rId2"/>
          <a:stretch>
            <a:fillRect/>
          </a:stretch>
        </p:blipFill>
        <p:spPr>
          <a:xfrm>
            <a:off x="1479176" y="4155143"/>
            <a:ext cx="4867835" cy="1641221"/>
          </a:xfrm>
          <a:prstGeom prst="rect">
            <a:avLst/>
          </a:prstGeom>
        </p:spPr>
      </p:pic>
    </p:spTree>
    <p:extLst>
      <p:ext uri="{BB962C8B-B14F-4D97-AF65-F5344CB8AC3E}">
        <p14:creationId xmlns:p14="http://schemas.microsoft.com/office/powerpoint/2010/main" val="275478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244E-89CA-4B57-8237-17E5AFB4D17C}"/>
              </a:ext>
            </a:extLst>
          </p:cNvPr>
          <p:cNvSpPr>
            <a:spLocks noGrp="1"/>
          </p:cNvSpPr>
          <p:nvPr>
            <p:ph type="title"/>
          </p:nvPr>
        </p:nvSpPr>
        <p:spPr>
          <a:xfrm>
            <a:off x="992267" y="1"/>
            <a:ext cx="9550399" cy="889001"/>
          </a:xfrm>
        </p:spPr>
        <p:txBody>
          <a:bodyPr/>
          <a:lstStyle/>
          <a:p>
            <a:pPr algn="ctr"/>
            <a:r>
              <a:rPr lang="en-IN" sz="3200" b="1" dirty="0">
                <a:solidFill>
                  <a:srgbClr val="FF0000"/>
                </a:solidFill>
              </a:rPr>
              <a:t>QUESTION:2</a:t>
            </a:r>
            <a:endParaRPr lang="en-IN" dirty="0">
              <a:solidFill>
                <a:srgbClr val="FF0000"/>
              </a:solidFill>
            </a:endParaRPr>
          </a:p>
        </p:txBody>
      </p:sp>
      <p:sp>
        <p:nvSpPr>
          <p:cNvPr id="3" name="Text Placeholder 2">
            <a:extLst>
              <a:ext uri="{FF2B5EF4-FFF2-40B4-BE49-F238E27FC236}">
                <a16:creationId xmlns:a16="http://schemas.microsoft.com/office/drawing/2014/main" id="{E5733D8C-61C2-462F-BC75-9A51286470F9}"/>
              </a:ext>
            </a:extLst>
          </p:cNvPr>
          <p:cNvSpPr>
            <a:spLocks noGrp="1"/>
          </p:cNvSpPr>
          <p:nvPr>
            <p:ph type="body" idx="13"/>
          </p:nvPr>
        </p:nvSpPr>
        <p:spPr>
          <a:xfrm>
            <a:off x="685800" y="889002"/>
            <a:ext cx="10135436" cy="1016000"/>
          </a:xfrm>
        </p:spPr>
        <p:txBody>
          <a:bodyPr/>
          <a:lstStyle/>
          <a:p>
            <a:r>
              <a:rPr lang="en-US" sz="1800" dirty="0">
                <a:solidFill>
                  <a:srgbClr val="008000"/>
                </a:solidFill>
                <a:latin typeface="Consolas" panose="020B0609020204030204" pitchFamily="49" charset="0"/>
              </a:rPr>
              <a:t> </a:t>
            </a:r>
            <a:r>
              <a:rPr lang="en-US" b="1" dirty="0">
                <a:latin typeface="Consolas" panose="020B0609020204030204" pitchFamily="49" charset="0"/>
              </a:rPr>
              <a:t>What is the count of Male and Female customers in the database?</a:t>
            </a:r>
            <a:endParaRPr lang="en-IN" b="1" dirty="0"/>
          </a:p>
        </p:txBody>
      </p:sp>
      <p:sp>
        <p:nvSpPr>
          <p:cNvPr id="4" name="Text Placeholder 3">
            <a:extLst>
              <a:ext uri="{FF2B5EF4-FFF2-40B4-BE49-F238E27FC236}">
                <a16:creationId xmlns:a16="http://schemas.microsoft.com/office/drawing/2014/main" id="{A7AD5EFA-6AFF-4F66-B775-372A23A20B06}"/>
              </a:ext>
            </a:extLst>
          </p:cNvPr>
          <p:cNvSpPr>
            <a:spLocks noGrp="1"/>
          </p:cNvSpPr>
          <p:nvPr>
            <p:ph type="body" idx="1"/>
          </p:nvPr>
        </p:nvSpPr>
        <p:spPr>
          <a:xfrm>
            <a:off x="1398493" y="2070847"/>
            <a:ext cx="9422741" cy="2151529"/>
          </a:xfrm>
        </p:spPr>
        <p:txBody>
          <a:bodyPr>
            <a:noAutofit/>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gender</a:t>
            </a:r>
            <a:r>
              <a:rPr lang="en-US" b="1" dirty="0" err="1">
                <a:solidFill>
                  <a:srgbClr val="808080"/>
                </a:solidFill>
                <a:latin typeface="Consolas" panose="020B0609020204030204" pitchFamily="49" charset="0"/>
              </a:rPr>
              <a:t>,</a:t>
            </a:r>
            <a:r>
              <a:rPr lang="en-US" b="1" dirty="0" err="1">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count_gender</a:t>
            </a:r>
            <a:endParaRPr lang="en-US" b="1" dirty="0">
              <a:solidFill>
                <a:srgbClr val="000000"/>
              </a:solidFill>
              <a:latin typeface="Consolas" panose="020B0609020204030204" pitchFamily="49" charset="0"/>
            </a:endParaRPr>
          </a:p>
          <a:p>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customers_new</a:t>
            </a:r>
            <a:endParaRPr lang="en-IN" b="1" dirty="0">
              <a:solidFill>
                <a:srgbClr val="000000"/>
              </a:solidFill>
              <a:latin typeface="Consolas" panose="020B0609020204030204" pitchFamily="49" charset="0"/>
            </a:endParaRPr>
          </a:p>
          <a:p>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gender</a:t>
            </a:r>
            <a:r>
              <a:rPr lang="en-IN"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CC548C8B-D0E5-40BE-BBE4-22AABF035030}"/>
              </a:ext>
            </a:extLst>
          </p:cNvPr>
          <p:cNvPicPr>
            <a:picLocks noChangeAspect="1"/>
          </p:cNvPicPr>
          <p:nvPr/>
        </p:nvPicPr>
        <p:blipFill>
          <a:blip r:embed="rId2"/>
          <a:stretch>
            <a:fillRect/>
          </a:stretch>
        </p:blipFill>
        <p:spPr>
          <a:xfrm>
            <a:off x="1940859" y="4383741"/>
            <a:ext cx="4155141" cy="1452282"/>
          </a:xfrm>
          <a:prstGeom prst="rect">
            <a:avLst/>
          </a:prstGeom>
        </p:spPr>
      </p:pic>
    </p:spTree>
    <p:extLst>
      <p:ext uri="{BB962C8B-B14F-4D97-AF65-F5344CB8AC3E}">
        <p14:creationId xmlns:p14="http://schemas.microsoft.com/office/powerpoint/2010/main" val="31423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9323-EDB7-48C5-910B-1F1A7D8E934C}"/>
              </a:ext>
            </a:extLst>
          </p:cNvPr>
          <p:cNvSpPr>
            <a:spLocks noGrp="1"/>
          </p:cNvSpPr>
          <p:nvPr>
            <p:ph type="title"/>
          </p:nvPr>
        </p:nvSpPr>
        <p:spPr>
          <a:xfrm>
            <a:off x="992268" y="-215153"/>
            <a:ext cx="9093026" cy="1048871"/>
          </a:xfrm>
        </p:spPr>
        <p:txBody>
          <a:bodyPr/>
          <a:lstStyle/>
          <a:p>
            <a:pPr algn="ctr"/>
            <a:r>
              <a:rPr lang="en-IN" sz="3200" b="1" dirty="0">
                <a:solidFill>
                  <a:srgbClr val="FF0000"/>
                </a:solidFill>
              </a:rPr>
              <a:t>QUESTION:3</a:t>
            </a:r>
            <a:endParaRPr lang="en-IN" dirty="0">
              <a:solidFill>
                <a:srgbClr val="FF0000"/>
              </a:solidFill>
            </a:endParaRPr>
          </a:p>
        </p:txBody>
      </p:sp>
      <p:sp>
        <p:nvSpPr>
          <p:cNvPr id="3" name="Text Placeholder 2">
            <a:extLst>
              <a:ext uri="{FF2B5EF4-FFF2-40B4-BE49-F238E27FC236}">
                <a16:creationId xmlns:a16="http://schemas.microsoft.com/office/drawing/2014/main" id="{23B0B413-8BDA-4D32-80B0-DC39B167C6C3}"/>
              </a:ext>
            </a:extLst>
          </p:cNvPr>
          <p:cNvSpPr>
            <a:spLocks noGrp="1"/>
          </p:cNvSpPr>
          <p:nvPr>
            <p:ph type="body" idx="13"/>
          </p:nvPr>
        </p:nvSpPr>
        <p:spPr>
          <a:xfrm>
            <a:off x="685800" y="833718"/>
            <a:ext cx="10135436" cy="1016000"/>
          </a:xfrm>
        </p:spPr>
        <p:txBody>
          <a:bodyPr>
            <a:normAutofit/>
          </a:bodyPr>
          <a:lstStyle/>
          <a:p>
            <a:r>
              <a:rPr lang="en-US" b="1" dirty="0">
                <a:latin typeface="Consolas" panose="020B0609020204030204" pitchFamily="49" charset="0"/>
              </a:rPr>
              <a:t>From which city do we have the maximum number of customers and how many?</a:t>
            </a:r>
            <a:endParaRPr lang="en-IN" sz="3200" b="1" dirty="0"/>
          </a:p>
        </p:txBody>
      </p:sp>
      <p:sp>
        <p:nvSpPr>
          <p:cNvPr id="4" name="Text Placeholder 3">
            <a:extLst>
              <a:ext uri="{FF2B5EF4-FFF2-40B4-BE49-F238E27FC236}">
                <a16:creationId xmlns:a16="http://schemas.microsoft.com/office/drawing/2014/main" id="{88CC880E-66EC-4051-B83E-E5D642B20751}"/>
              </a:ext>
            </a:extLst>
          </p:cNvPr>
          <p:cNvSpPr>
            <a:spLocks noGrp="1"/>
          </p:cNvSpPr>
          <p:nvPr>
            <p:ph type="body" idx="1"/>
          </p:nvPr>
        </p:nvSpPr>
        <p:spPr>
          <a:xfrm>
            <a:off x="1761565" y="2057400"/>
            <a:ext cx="9059670" cy="2057400"/>
          </a:xfrm>
        </p:spPr>
        <p:txBody>
          <a:bodyPr>
            <a:normAutofit fontScale="25000" lnSpcReduction="20000"/>
          </a:bodyPr>
          <a:lstStyle/>
          <a:p>
            <a:r>
              <a:rPr lang="en-US" sz="16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select</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top</a:t>
            </a:r>
            <a:r>
              <a:rPr lang="en-US" sz="7200" b="1" dirty="0">
                <a:solidFill>
                  <a:srgbClr val="000000"/>
                </a:solidFill>
                <a:latin typeface="Consolas" panose="020B0609020204030204" pitchFamily="49" charset="0"/>
              </a:rPr>
              <a:t> 1  </a:t>
            </a:r>
            <a:r>
              <a:rPr lang="en-US" sz="7200" b="1" dirty="0" err="1">
                <a:solidFill>
                  <a:srgbClr val="000000"/>
                </a:solidFill>
                <a:latin typeface="Consolas" panose="020B0609020204030204" pitchFamily="49" charset="0"/>
              </a:rPr>
              <a:t>city_code</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as</a:t>
            </a:r>
            <a:r>
              <a:rPr lang="en-US" sz="7200" b="1" dirty="0">
                <a:solidFill>
                  <a:srgbClr val="000000"/>
                </a:solidFill>
                <a:latin typeface="Consolas" panose="020B0609020204030204" pitchFamily="49" charset="0"/>
              </a:rPr>
              <a:t> </a:t>
            </a:r>
            <a:r>
              <a:rPr lang="en-US" sz="7200" b="1" dirty="0" err="1">
                <a:solidFill>
                  <a:srgbClr val="000000"/>
                </a:solidFill>
                <a:latin typeface="Consolas" panose="020B0609020204030204" pitchFamily="49" charset="0"/>
              </a:rPr>
              <a:t>city_code</a:t>
            </a:r>
            <a:r>
              <a:rPr lang="en-US" sz="7200" b="1" dirty="0">
                <a:solidFill>
                  <a:srgbClr val="808080"/>
                </a:solidFill>
                <a:latin typeface="Consolas" panose="020B0609020204030204" pitchFamily="49" charset="0"/>
              </a:rPr>
              <a:t>,</a:t>
            </a:r>
            <a:r>
              <a:rPr lang="en-US" sz="7200" b="1" dirty="0">
                <a:solidFill>
                  <a:srgbClr val="000000"/>
                </a:solidFill>
                <a:latin typeface="Consolas" panose="020B0609020204030204" pitchFamily="49" charset="0"/>
              </a:rPr>
              <a:t> </a:t>
            </a:r>
            <a:r>
              <a:rPr lang="en-US" sz="7200" b="1" dirty="0">
                <a:solidFill>
                  <a:srgbClr val="FF00FF"/>
                </a:solidFill>
                <a:latin typeface="Consolas" panose="020B0609020204030204" pitchFamily="49" charset="0"/>
              </a:rPr>
              <a:t>count</a:t>
            </a:r>
            <a:r>
              <a:rPr lang="en-US" sz="7200" b="1" dirty="0">
                <a:solidFill>
                  <a:srgbClr val="808080"/>
                </a:solidFill>
                <a:latin typeface="Consolas" panose="020B0609020204030204" pitchFamily="49" charset="0"/>
              </a:rPr>
              <a:t>(*)</a:t>
            </a:r>
            <a:r>
              <a:rPr lang="en-US" sz="7200" b="1" dirty="0">
                <a:solidFill>
                  <a:srgbClr val="000000"/>
                </a:solidFill>
                <a:latin typeface="Consolas" panose="020B0609020204030204" pitchFamily="49" charset="0"/>
              </a:rPr>
              <a:t> </a:t>
            </a:r>
            <a:r>
              <a:rPr lang="en-US" sz="7200" b="1" dirty="0">
                <a:solidFill>
                  <a:srgbClr val="0000FF"/>
                </a:solidFill>
                <a:latin typeface="Consolas" panose="020B0609020204030204" pitchFamily="49" charset="0"/>
              </a:rPr>
              <a:t>as</a:t>
            </a:r>
            <a:r>
              <a:rPr lang="en-US" sz="7200" b="1" dirty="0">
                <a:solidFill>
                  <a:srgbClr val="000000"/>
                </a:solidFill>
                <a:latin typeface="Consolas" panose="020B0609020204030204" pitchFamily="49" charset="0"/>
              </a:rPr>
              <a:t> </a:t>
            </a:r>
            <a:r>
              <a:rPr lang="en-US" sz="7200" b="1" dirty="0" err="1">
                <a:solidFill>
                  <a:srgbClr val="000000"/>
                </a:solidFill>
                <a:latin typeface="Consolas" panose="020B0609020204030204" pitchFamily="49" charset="0"/>
              </a:rPr>
              <a:t>no_customers</a:t>
            </a:r>
            <a:r>
              <a:rPr lang="en-US" sz="7200" b="1" dirty="0">
                <a:solidFill>
                  <a:srgbClr val="000000"/>
                </a:solidFill>
                <a:latin typeface="Consolas" panose="020B0609020204030204" pitchFamily="49" charset="0"/>
              </a:rPr>
              <a:t> </a:t>
            </a:r>
          </a:p>
          <a:p>
            <a:r>
              <a:rPr lang="en-IN" sz="7200" b="1" dirty="0">
                <a:solidFill>
                  <a:srgbClr val="0000FF"/>
                </a:solidFill>
                <a:latin typeface="Consolas" panose="020B0609020204030204" pitchFamily="49" charset="0"/>
              </a:rPr>
              <a:t>from</a:t>
            </a:r>
            <a:r>
              <a:rPr lang="en-IN" sz="7200" b="1" dirty="0">
                <a:solidFill>
                  <a:srgbClr val="000000"/>
                </a:solidFill>
                <a:latin typeface="Consolas" panose="020B0609020204030204" pitchFamily="49" charset="0"/>
              </a:rPr>
              <a:t> </a:t>
            </a:r>
            <a:r>
              <a:rPr lang="en-IN" sz="7200" b="1" dirty="0" err="1">
                <a:solidFill>
                  <a:srgbClr val="000000"/>
                </a:solidFill>
                <a:latin typeface="Consolas" panose="020B0609020204030204" pitchFamily="49" charset="0"/>
              </a:rPr>
              <a:t>customers_new</a:t>
            </a:r>
            <a:endParaRPr lang="en-IN" sz="7200" b="1" dirty="0">
              <a:solidFill>
                <a:srgbClr val="000000"/>
              </a:solidFill>
              <a:latin typeface="Consolas" panose="020B0609020204030204" pitchFamily="49" charset="0"/>
            </a:endParaRPr>
          </a:p>
          <a:p>
            <a:r>
              <a:rPr lang="en-IN" sz="7200" b="1" dirty="0">
                <a:solidFill>
                  <a:srgbClr val="0000FF"/>
                </a:solidFill>
                <a:latin typeface="Consolas" panose="020B0609020204030204" pitchFamily="49" charset="0"/>
              </a:rPr>
              <a:t>group</a:t>
            </a:r>
            <a:r>
              <a:rPr lang="en-IN" sz="7200" b="1" dirty="0">
                <a:solidFill>
                  <a:srgbClr val="000000"/>
                </a:solidFill>
                <a:latin typeface="Consolas" panose="020B0609020204030204" pitchFamily="49" charset="0"/>
              </a:rPr>
              <a:t> </a:t>
            </a:r>
            <a:r>
              <a:rPr lang="en-IN" sz="7200" b="1" dirty="0">
                <a:solidFill>
                  <a:srgbClr val="0000FF"/>
                </a:solidFill>
                <a:latin typeface="Consolas" panose="020B0609020204030204" pitchFamily="49" charset="0"/>
              </a:rPr>
              <a:t>by</a:t>
            </a:r>
            <a:r>
              <a:rPr lang="en-IN" sz="7200" b="1" dirty="0">
                <a:solidFill>
                  <a:srgbClr val="000000"/>
                </a:solidFill>
                <a:latin typeface="Consolas" panose="020B0609020204030204" pitchFamily="49" charset="0"/>
              </a:rPr>
              <a:t> </a:t>
            </a:r>
            <a:r>
              <a:rPr lang="en-IN" sz="7200" b="1" dirty="0" err="1">
                <a:solidFill>
                  <a:srgbClr val="000000"/>
                </a:solidFill>
                <a:latin typeface="Consolas" panose="020B0609020204030204" pitchFamily="49" charset="0"/>
              </a:rPr>
              <a:t>city_code</a:t>
            </a:r>
            <a:endParaRPr lang="en-IN" sz="7200" b="1" dirty="0">
              <a:solidFill>
                <a:srgbClr val="000000"/>
              </a:solidFill>
              <a:latin typeface="Consolas" panose="020B0609020204030204" pitchFamily="49" charset="0"/>
            </a:endParaRPr>
          </a:p>
          <a:p>
            <a:r>
              <a:rPr lang="en-IN" sz="7200" b="1" dirty="0">
                <a:solidFill>
                  <a:srgbClr val="0000FF"/>
                </a:solidFill>
                <a:latin typeface="Consolas" panose="020B0609020204030204" pitchFamily="49" charset="0"/>
              </a:rPr>
              <a:t>order</a:t>
            </a:r>
            <a:r>
              <a:rPr lang="en-IN" sz="7200" b="1" dirty="0">
                <a:solidFill>
                  <a:srgbClr val="000000"/>
                </a:solidFill>
                <a:latin typeface="Consolas" panose="020B0609020204030204" pitchFamily="49" charset="0"/>
              </a:rPr>
              <a:t> </a:t>
            </a:r>
            <a:r>
              <a:rPr lang="en-IN" sz="7200" b="1" dirty="0">
                <a:solidFill>
                  <a:srgbClr val="0000FF"/>
                </a:solidFill>
                <a:latin typeface="Consolas" panose="020B0609020204030204" pitchFamily="49" charset="0"/>
              </a:rPr>
              <a:t>by</a:t>
            </a:r>
            <a:r>
              <a:rPr lang="en-IN" sz="7200" b="1" dirty="0">
                <a:solidFill>
                  <a:srgbClr val="000000"/>
                </a:solidFill>
                <a:latin typeface="Consolas" panose="020B0609020204030204" pitchFamily="49" charset="0"/>
              </a:rPr>
              <a:t> </a:t>
            </a:r>
            <a:r>
              <a:rPr lang="en-IN" sz="7200" b="1" dirty="0">
                <a:solidFill>
                  <a:srgbClr val="FF00FF"/>
                </a:solidFill>
                <a:latin typeface="Consolas" panose="020B0609020204030204" pitchFamily="49" charset="0"/>
              </a:rPr>
              <a:t>count</a:t>
            </a:r>
            <a:r>
              <a:rPr lang="en-IN" sz="7200" b="1" dirty="0">
                <a:solidFill>
                  <a:srgbClr val="808080"/>
                </a:solidFill>
                <a:latin typeface="Consolas" panose="020B0609020204030204" pitchFamily="49" charset="0"/>
              </a:rPr>
              <a:t>(*)</a:t>
            </a:r>
            <a:r>
              <a:rPr lang="en-IN" sz="7200" b="1" dirty="0">
                <a:solidFill>
                  <a:srgbClr val="000000"/>
                </a:solidFill>
                <a:latin typeface="Consolas" panose="020B0609020204030204" pitchFamily="49" charset="0"/>
              </a:rPr>
              <a:t> </a:t>
            </a:r>
            <a:r>
              <a:rPr lang="en-IN" sz="7200" b="1" dirty="0" err="1">
                <a:solidFill>
                  <a:srgbClr val="0000FF"/>
                </a:solidFill>
                <a:latin typeface="Consolas" panose="020B0609020204030204" pitchFamily="49" charset="0"/>
              </a:rPr>
              <a:t>desc</a:t>
            </a:r>
            <a:r>
              <a:rPr lang="en-IN" sz="7200" b="1" dirty="0">
                <a:solidFill>
                  <a:srgbClr val="808080"/>
                </a:solidFill>
                <a:latin typeface="Consolas" panose="020B0609020204030204" pitchFamily="49" charset="0"/>
              </a:rPr>
              <a:t>;</a:t>
            </a:r>
            <a:endParaRPr lang="en-IN" sz="7200" b="1" dirty="0"/>
          </a:p>
        </p:txBody>
      </p:sp>
      <p:pic>
        <p:nvPicPr>
          <p:cNvPr id="6" name="Picture 5">
            <a:extLst>
              <a:ext uri="{FF2B5EF4-FFF2-40B4-BE49-F238E27FC236}">
                <a16:creationId xmlns:a16="http://schemas.microsoft.com/office/drawing/2014/main" id="{16BA8E69-6479-45FA-98C5-6C2CE7EDACA6}"/>
              </a:ext>
            </a:extLst>
          </p:cNvPr>
          <p:cNvPicPr>
            <a:picLocks noChangeAspect="1"/>
          </p:cNvPicPr>
          <p:nvPr/>
        </p:nvPicPr>
        <p:blipFill>
          <a:blip r:embed="rId2"/>
          <a:stretch>
            <a:fillRect/>
          </a:stretch>
        </p:blipFill>
        <p:spPr>
          <a:xfrm>
            <a:off x="2339788" y="4343400"/>
            <a:ext cx="4670740" cy="1210235"/>
          </a:xfrm>
          <a:prstGeom prst="rect">
            <a:avLst/>
          </a:prstGeom>
        </p:spPr>
      </p:pic>
    </p:spTree>
    <p:extLst>
      <p:ext uri="{BB962C8B-B14F-4D97-AF65-F5344CB8AC3E}">
        <p14:creationId xmlns:p14="http://schemas.microsoft.com/office/powerpoint/2010/main" val="25647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3865-60BD-44A2-B300-F6A9AD68606E}"/>
              </a:ext>
            </a:extLst>
          </p:cNvPr>
          <p:cNvSpPr>
            <a:spLocks noGrp="1"/>
          </p:cNvSpPr>
          <p:nvPr>
            <p:ph type="title"/>
          </p:nvPr>
        </p:nvSpPr>
        <p:spPr>
          <a:xfrm>
            <a:off x="992267" y="147918"/>
            <a:ext cx="9550399" cy="551329"/>
          </a:xfrm>
        </p:spPr>
        <p:txBody>
          <a:bodyPr>
            <a:normAutofit/>
          </a:bodyPr>
          <a:lstStyle/>
          <a:p>
            <a:pPr algn="ctr"/>
            <a:r>
              <a:rPr lang="en-IN" sz="3200" b="1" dirty="0">
                <a:solidFill>
                  <a:srgbClr val="FF0000"/>
                </a:solidFill>
              </a:rPr>
              <a:t>QUESTION:4</a:t>
            </a:r>
            <a:endParaRPr lang="en-IN" dirty="0">
              <a:solidFill>
                <a:srgbClr val="FF0000"/>
              </a:solidFill>
            </a:endParaRPr>
          </a:p>
        </p:txBody>
      </p:sp>
      <p:sp>
        <p:nvSpPr>
          <p:cNvPr id="3" name="Text Placeholder 2">
            <a:extLst>
              <a:ext uri="{FF2B5EF4-FFF2-40B4-BE49-F238E27FC236}">
                <a16:creationId xmlns:a16="http://schemas.microsoft.com/office/drawing/2014/main" id="{1AE95D5B-F4F4-4290-B2DC-B382DF44D92C}"/>
              </a:ext>
            </a:extLst>
          </p:cNvPr>
          <p:cNvSpPr>
            <a:spLocks noGrp="1"/>
          </p:cNvSpPr>
          <p:nvPr>
            <p:ph type="body" idx="13"/>
          </p:nvPr>
        </p:nvSpPr>
        <p:spPr>
          <a:xfrm>
            <a:off x="685800" y="887506"/>
            <a:ext cx="10135436" cy="551329"/>
          </a:xfrm>
        </p:spPr>
        <p:txBody>
          <a:bodyPr>
            <a:normAutofit/>
          </a:bodyPr>
          <a:lstStyle/>
          <a:p>
            <a:r>
              <a:rPr lang="en-US" b="1" dirty="0">
                <a:latin typeface="Consolas" panose="020B0609020204030204" pitchFamily="49" charset="0"/>
              </a:rPr>
              <a:t>How many sub categories are there under the books category?</a:t>
            </a:r>
            <a:endParaRPr lang="en-IN" sz="3200" b="1" dirty="0"/>
          </a:p>
        </p:txBody>
      </p:sp>
      <p:sp>
        <p:nvSpPr>
          <p:cNvPr id="4" name="Text Placeholder 3">
            <a:extLst>
              <a:ext uri="{FF2B5EF4-FFF2-40B4-BE49-F238E27FC236}">
                <a16:creationId xmlns:a16="http://schemas.microsoft.com/office/drawing/2014/main" id="{284FB31F-BCAA-4DBE-8D4B-7624EA984F56}"/>
              </a:ext>
            </a:extLst>
          </p:cNvPr>
          <p:cNvSpPr>
            <a:spLocks noGrp="1"/>
          </p:cNvSpPr>
          <p:nvPr>
            <p:ph type="body" idx="1"/>
          </p:nvPr>
        </p:nvSpPr>
        <p:spPr>
          <a:xfrm>
            <a:off x="2151529" y="1734672"/>
            <a:ext cx="8669706" cy="2312894"/>
          </a:xfrm>
        </p:spPr>
        <p:txBody>
          <a:bodyPr>
            <a:normAutofit/>
          </a:bodyPr>
          <a:lstStyle/>
          <a:p>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prod_subcat</a:t>
            </a:r>
            <a:endParaRPr lang="en-US"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from</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prod_cat_info</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where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r>
              <a:rPr lang="en-IN" b="1" dirty="0">
                <a:solidFill>
                  <a:srgbClr val="808080"/>
                </a:solidFill>
                <a:latin typeface="Consolas" panose="020B0609020204030204" pitchFamily="49" charset="0"/>
              </a:rPr>
              <a:t>=</a:t>
            </a:r>
            <a:r>
              <a:rPr lang="en-IN" b="1" dirty="0">
                <a:solidFill>
                  <a:srgbClr val="FF0000"/>
                </a:solidFill>
                <a:latin typeface="Consolas" panose="020B0609020204030204" pitchFamily="49" charset="0"/>
              </a:rPr>
              <a:t>'books'</a:t>
            </a:r>
            <a:endParaRPr lang="en-IN" b="1" dirty="0">
              <a:solidFill>
                <a:srgbClr val="000000"/>
              </a:solidFill>
              <a:latin typeface="Consolas" panose="020B0609020204030204" pitchFamily="49" charset="0"/>
            </a:endParaRP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order</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r>
              <a:rPr lang="en-IN"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E5283DF3-7046-4326-B050-CAF3923E35B1}"/>
              </a:ext>
            </a:extLst>
          </p:cNvPr>
          <p:cNvPicPr>
            <a:picLocks noChangeAspect="1"/>
          </p:cNvPicPr>
          <p:nvPr/>
        </p:nvPicPr>
        <p:blipFill>
          <a:blip r:embed="rId2"/>
          <a:stretch>
            <a:fillRect/>
          </a:stretch>
        </p:blipFill>
        <p:spPr>
          <a:xfrm>
            <a:off x="2057400" y="4047566"/>
            <a:ext cx="4437529" cy="1828800"/>
          </a:xfrm>
          <a:prstGeom prst="rect">
            <a:avLst/>
          </a:prstGeom>
        </p:spPr>
      </p:pic>
    </p:spTree>
    <p:extLst>
      <p:ext uri="{BB962C8B-B14F-4D97-AF65-F5344CB8AC3E}">
        <p14:creationId xmlns:p14="http://schemas.microsoft.com/office/powerpoint/2010/main" val="362418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8D-8F8A-42FF-9B98-B4BC615533F5}"/>
              </a:ext>
            </a:extLst>
          </p:cNvPr>
          <p:cNvSpPr>
            <a:spLocks noGrp="1"/>
          </p:cNvSpPr>
          <p:nvPr>
            <p:ph type="title"/>
          </p:nvPr>
        </p:nvSpPr>
        <p:spPr>
          <a:xfrm>
            <a:off x="992267" y="1"/>
            <a:ext cx="9550399" cy="524435"/>
          </a:xfrm>
        </p:spPr>
        <p:txBody>
          <a:bodyPr>
            <a:normAutofit fontScale="90000"/>
          </a:bodyPr>
          <a:lstStyle/>
          <a:p>
            <a:pPr algn="ctr"/>
            <a:r>
              <a:rPr lang="en-IN" sz="3200" b="1" dirty="0">
                <a:solidFill>
                  <a:srgbClr val="FF0000"/>
                </a:solidFill>
              </a:rPr>
              <a:t>QUESTION:5</a:t>
            </a:r>
            <a:endParaRPr lang="en-IN" dirty="0">
              <a:solidFill>
                <a:srgbClr val="FF0000"/>
              </a:solidFill>
            </a:endParaRPr>
          </a:p>
        </p:txBody>
      </p:sp>
      <p:sp>
        <p:nvSpPr>
          <p:cNvPr id="3" name="Text Placeholder 2">
            <a:extLst>
              <a:ext uri="{FF2B5EF4-FFF2-40B4-BE49-F238E27FC236}">
                <a16:creationId xmlns:a16="http://schemas.microsoft.com/office/drawing/2014/main" id="{F5419C63-AFC3-4E02-B04F-C18C2CF61F71}"/>
              </a:ext>
            </a:extLst>
          </p:cNvPr>
          <p:cNvSpPr>
            <a:spLocks noGrp="1"/>
          </p:cNvSpPr>
          <p:nvPr>
            <p:ph type="body" idx="13"/>
          </p:nvPr>
        </p:nvSpPr>
        <p:spPr>
          <a:xfrm>
            <a:off x="685800" y="524437"/>
            <a:ext cx="10135436" cy="524436"/>
          </a:xfrm>
        </p:spPr>
        <p:txBody>
          <a:bodyPr>
            <a:normAutofit/>
          </a:bodyPr>
          <a:lstStyle/>
          <a:p>
            <a:r>
              <a:rPr lang="en-US" b="1" dirty="0">
                <a:latin typeface="Consolas" panose="020B0609020204030204" pitchFamily="49" charset="0"/>
              </a:rPr>
              <a:t>What is the maximum quantity of products ever ordered?</a:t>
            </a:r>
            <a:endParaRPr lang="en-IN" sz="3200" b="1" dirty="0"/>
          </a:p>
        </p:txBody>
      </p:sp>
      <p:sp>
        <p:nvSpPr>
          <p:cNvPr id="4" name="Text Placeholder 3">
            <a:extLst>
              <a:ext uri="{FF2B5EF4-FFF2-40B4-BE49-F238E27FC236}">
                <a16:creationId xmlns:a16="http://schemas.microsoft.com/office/drawing/2014/main" id="{6E247565-A292-449C-8839-ED08DC9226FA}"/>
              </a:ext>
            </a:extLst>
          </p:cNvPr>
          <p:cNvSpPr>
            <a:spLocks noGrp="1"/>
          </p:cNvSpPr>
          <p:nvPr>
            <p:ph type="body" idx="1"/>
          </p:nvPr>
        </p:nvSpPr>
        <p:spPr>
          <a:xfrm>
            <a:off x="685799" y="1156448"/>
            <a:ext cx="10135436" cy="3738282"/>
          </a:xfrm>
        </p:spPr>
        <p:txBody>
          <a:bodyPr>
            <a:noAutofit/>
          </a:bodyPr>
          <a:lstStyle/>
          <a:p>
            <a:r>
              <a:rPr lang="en-US" sz="2400"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a:t>
            </a:r>
            <a:r>
              <a:rPr lang="en-US" b="1" dirty="0" err="1">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count</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prod_cat</a:t>
            </a:r>
            <a:r>
              <a:rPr lang="en-US" b="1"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No_of_products</a:t>
            </a:r>
            <a:r>
              <a:rPr lang="en-US" b="1"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p>
          <a:p>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00000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p>
          <a:p>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group</a:t>
            </a:r>
            <a:r>
              <a:rPr lang="en-IN" b="1" dirty="0">
                <a:solidFill>
                  <a:srgbClr val="000000"/>
                </a:solidFill>
                <a:latin typeface="Consolas" panose="020B0609020204030204" pitchFamily="49" charset="0"/>
              </a:rPr>
              <a:t> </a:t>
            </a:r>
            <a:r>
              <a:rPr lang="en-IN" b="1" dirty="0">
                <a:solidFill>
                  <a:srgbClr val="0000FF"/>
                </a:solidFill>
                <a:latin typeface="Consolas" panose="020B0609020204030204" pitchFamily="49" charset="0"/>
              </a:rPr>
              <a:t>by</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prod_cat</a:t>
            </a:r>
            <a:endParaRPr lang="en-IN"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No_of_products</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desc</a:t>
            </a:r>
            <a:endParaRPr lang="en-IN" b="1" dirty="0"/>
          </a:p>
        </p:txBody>
      </p:sp>
      <p:pic>
        <p:nvPicPr>
          <p:cNvPr id="6" name="Picture 5">
            <a:extLst>
              <a:ext uri="{FF2B5EF4-FFF2-40B4-BE49-F238E27FC236}">
                <a16:creationId xmlns:a16="http://schemas.microsoft.com/office/drawing/2014/main" id="{83C225E5-EB8A-4B7E-A6F3-E8023D7D8982}"/>
              </a:ext>
            </a:extLst>
          </p:cNvPr>
          <p:cNvPicPr>
            <a:picLocks noChangeAspect="1"/>
          </p:cNvPicPr>
          <p:nvPr/>
        </p:nvPicPr>
        <p:blipFill>
          <a:blip r:embed="rId2"/>
          <a:stretch>
            <a:fillRect/>
          </a:stretch>
        </p:blipFill>
        <p:spPr>
          <a:xfrm>
            <a:off x="4839116" y="4276161"/>
            <a:ext cx="3993776" cy="1680883"/>
          </a:xfrm>
          <a:prstGeom prst="rect">
            <a:avLst/>
          </a:prstGeom>
        </p:spPr>
      </p:pic>
    </p:spTree>
    <p:extLst>
      <p:ext uri="{BB962C8B-B14F-4D97-AF65-F5344CB8AC3E}">
        <p14:creationId xmlns:p14="http://schemas.microsoft.com/office/powerpoint/2010/main" val="319630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54A5-C633-4DAC-B551-EF7CD51F62A1}"/>
              </a:ext>
            </a:extLst>
          </p:cNvPr>
          <p:cNvSpPr>
            <a:spLocks noGrp="1"/>
          </p:cNvSpPr>
          <p:nvPr>
            <p:ph type="title"/>
          </p:nvPr>
        </p:nvSpPr>
        <p:spPr>
          <a:xfrm>
            <a:off x="992267" y="1"/>
            <a:ext cx="9550399" cy="578223"/>
          </a:xfrm>
        </p:spPr>
        <p:txBody>
          <a:bodyPr>
            <a:normAutofit/>
          </a:bodyPr>
          <a:lstStyle/>
          <a:p>
            <a:pPr algn="ctr"/>
            <a:r>
              <a:rPr lang="en-IN" sz="3200" b="1" dirty="0">
                <a:solidFill>
                  <a:srgbClr val="FF0000"/>
                </a:solidFill>
              </a:rPr>
              <a:t>QUESTION:6</a:t>
            </a:r>
            <a:endParaRPr lang="en-IN" dirty="0">
              <a:solidFill>
                <a:srgbClr val="FF0000"/>
              </a:solidFill>
            </a:endParaRPr>
          </a:p>
        </p:txBody>
      </p:sp>
      <p:sp>
        <p:nvSpPr>
          <p:cNvPr id="3" name="Text Placeholder 2">
            <a:extLst>
              <a:ext uri="{FF2B5EF4-FFF2-40B4-BE49-F238E27FC236}">
                <a16:creationId xmlns:a16="http://schemas.microsoft.com/office/drawing/2014/main" id="{7B5557C2-42AB-405F-AEFC-D9B14EB91011}"/>
              </a:ext>
            </a:extLst>
          </p:cNvPr>
          <p:cNvSpPr>
            <a:spLocks noGrp="1"/>
          </p:cNvSpPr>
          <p:nvPr>
            <p:ph type="body" idx="13"/>
          </p:nvPr>
        </p:nvSpPr>
        <p:spPr>
          <a:xfrm>
            <a:off x="685800" y="578224"/>
            <a:ext cx="10135436" cy="793376"/>
          </a:xfrm>
        </p:spPr>
        <p:txBody>
          <a:bodyPr>
            <a:normAutofit fontScale="92500" lnSpcReduction="20000"/>
          </a:bodyPr>
          <a:lstStyle/>
          <a:p>
            <a:r>
              <a:rPr lang="en-US" b="1" dirty="0">
                <a:latin typeface="Consolas" panose="020B0609020204030204" pitchFamily="49" charset="0"/>
              </a:rPr>
              <a:t>What is the net total revenue generated in categories Electronics and Books?</a:t>
            </a:r>
            <a:endParaRPr lang="en-IN" sz="3200" b="1" dirty="0"/>
          </a:p>
        </p:txBody>
      </p:sp>
      <p:sp>
        <p:nvSpPr>
          <p:cNvPr id="4" name="Text Placeholder 3">
            <a:extLst>
              <a:ext uri="{FF2B5EF4-FFF2-40B4-BE49-F238E27FC236}">
                <a16:creationId xmlns:a16="http://schemas.microsoft.com/office/drawing/2014/main" id="{A03134E3-B645-4052-821D-368FC2400460}"/>
              </a:ext>
            </a:extLst>
          </p:cNvPr>
          <p:cNvSpPr>
            <a:spLocks noGrp="1"/>
          </p:cNvSpPr>
          <p:nvPr>
            <p:ph type="body" idx="1"/>
          </p:nvPr>
        </p:nvSpPr>
        <p:spPr>
          <a:xfrm>
            <a:off x="685799" y="1949822"/>
            <a:ext cx="10135436" cy="2770095"/>
          </a:xfrm>
        </p:spPr>
        <p:txBody>
          <a:bodyPr>
            <a:normAutofit/>
          </a:bodyPr>
          <a:lstStyle/>
          <a:p>
            <a:r>
              <a:rPr lang="en-US" b="1" dirty="0">
                <a:solidFill>
                  <a:srgbClr val="0000FF"/>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FF00FF"/>
                </a:solidFill>
                <a:latin typeface="Consolas" panose="020B0609020204030204" pitchFamily="49" charset="0"/>
              </a:rPr>
              <a:t>sum</a:t>
            </a:r>
            <a:r>
              <a:rPr lang="en-US" b="1" dirty="0">
                <a:solidFill>
                  <a:srgbClr val="808080"/>
                </a:solidFill>
                <a:latin typeface="Consolas" panose="020B0609020204030204" pitchFamily="49" charset="0"/>
              </a:rPr>
              <a:t>(</a:t>
            </a:r>
            <a:r>
              <a:rPr lang="en-US" b="1" dirty="0" err="1">
                <a:solidFill>
                  <a:srgbClr val="000000"/>
                </a:solidFill>
                <a:latin typeface="Consolas" panose="020B0609020204030204" pitchFamily="49" charset="0"/>
              </a:rPr>
              <a:t>total_amt</a:t>
            </a:r>
            <a:r>
              <a:rPr lang="en-US" b="1"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total_amount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Transactions_new</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T</a:t>
            </a:r>
          </a:p>
          <a:p>
            <a:r>
              <a:rPr lang="en-US" b="1" dirty="0">
                <a:solidFill>
                  <a:srgbClr val="808080"/>
                </a:solidFill>
                <a:latin typeface="Consolas" panose="020B0609020204030204" pitchFamily="49" charset="0"/>
              </a:rPr>
              <a:t>inner</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join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prod_cat_info</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b="1" dirty="0">
                <a:solidFill>
                  <a:srgbClr val="000000"/>
                </a:solidFill>
                <a:latin typeface="Consolas" panose="020B0609020204030204" pitchFamily="49" charset="0"/>
              </a:rPr>
              <a:t> P</a:t>
            </a:r>
          </a:p>
          <a:p>
            <a:r>
              <a:rPr lang="en-IN" b="1" dirty="0">
                <a:solidFill>
                  <a:srgbClr val="0000FF"/>
                </a:solidFill>
                <a:latin typeface="Consolas" panose="020B0609020204030204" pitchFamily="49" charset="0"/>
              </a:rPr>
              <a:t>on</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prod_subcat_code</a:t>
            </a:r>
            <a:r>
              <a:rPr lang="en-IN" b="1" dirty="0">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prod_sub_cat_code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and</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T</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r>
              <a:rPr lang="en-IN" b="1" dirty="0">
                <a:solidFill>
                  <a:srgbClr val="000000"/>
                </a:solidFill>
                <a:latin typeface="Consolas" panose="020B0609020204030204" pitchFamily="49" charset="0"/>
              </a:rPr>
              <a:t> </a:t>
            </a:r>
            <a:r>
              <a:rPr lang="en-IN" b="1" dirty="0">
                <a:solidFill>
                  <a:srgbClr val="808080"/>
                </a:solidFill>
                <a:latin typeface="Consolas" panose="020B0609020204030204" pitchFamily="49" charset="0"/>
              </a:rPr>
              <a: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a:t>
            </a:r>
            <a:r>
              <a:rPr lang="en-IN" b="1" dirty="0" err="1">
                <a:solidFill>
                  <a:srgbClr val="808080"/>
                </a:solidFill>
                <a:latin typeface="Consolas" panose="020B0609020204030204" pitchFamily="49" charset="0"/>
              </a:rPr>
              <a:t>.</a:t>
            </a:r>
            <a:r>
              <a:rPr lang="en-IN" b="1" dirty="0" err="1">
                <a:solidFill>
                  <a:srgbClr val="000000"/>
                </a:solidFill>
                <a:latin typeface="Consolas" panose="020B0609020204030204" pitchFamily="49" charset="0"/>
              </a:rPr>
              <a:t>prod_cat_code</a:t>
            </a:r>
            <a:endParaRPr lang="en-IN" b="1" dirty="0">
              <a:solidFill>
                <a:srgbClr val="000000"/>
              </a:solidFill>
              <a:latin typeface="Consolas" panose="020B0609020204030204" pitchFamily="49" charset="0"/>
            </a:endParaRPr>
          </a:p>
          <a:p>
            <a:r>
              <a:rPr lang="en-US" b="1" dirty="0">
                <a:solidFill>
                  <a:srgbClr val="0000FF"/>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prod_cat</a:t>
            </a:r>
            <a:r>
              <a:rPr lang="en-US" b="1" dirty="0">
                <a:solidFill>
                  <a:srgbClr val="000000"/>
                </a:solidFill>
                <a:latin typeface="Consolas" panose="020B0609020204030204" pitchFamily="49" charset="0"/>
              </a:rPr>
              <a:t> </a:t>
            </a:r>
            <a:r>
              <a:rPr lang="en-US" b="1" dirty="0">
                <a:solidFill>
                  <a:srgbClr val="808080"/>
                </a:solidFill>
                <a:latin typeface="Consolas" panose="020B0609020204030204" pitchFamily="49" charset="0"/>
              </a:rPr>
              <a:t>in</a:t>
            </a:r>
            <a:r>
              <a:rPr lang="en-US" b="1" dirty="0">
                <a:solidFill>
                  <a:srgbClr val="0000FF"/>
                </a:solidFill>
                <a:latin typeface="Consolas" panose="020B0609020204030204" pitchFamily="49" charset="0"/>
              </a:rPr>
              <a:t> </a:t>
            </a:r>
            <a:r>
              <a:rPr lang="en-US" b="1" dirty="0">
                <a:solidFill>
                  <a:srgbClr val="808080"/>
                </a:solidFill>
                <a:latin typeface="Consolas" panose="020B0609020204030204" pitchFamily="49" charset="0"/>
              </a:rPr>
              <a:t>(</a:t>
            </a:r>
            <a:r>
              <a:rPr lang="en-US" b="1" dirty="0">
                <a:solidFill>
                  <a:srgbClr val="FF0000"/>
                </a:solidFill>
                <a:latin typeface="Consolas" panose="020B0609020204030204" pitchFamily="49" charset="0"/>
              </a:rPr>
              <a:t>'</a:t>
            </a:r>
            <a:r>
              <a:rPr lang="en-US" b="1" dirty="0" err="1">
                <a:solidFill>
                  <a:srgbClr val="FF0000"/>
                </a:solidFill>
                <a:latin typeface="Consolas" panose="020B0609020204030204" pitchFamily="49" charset="0"/>
              </a:rPr>
              <a:t>Books'</a:t>
            </a:r>
            <a:r>
              <a:rPr lang="en-US" b="1" dirty="0" err="1">
                <a:solidFill>
                  <a:srgbClr val="808080"/>
                </a:solidFill>
                <a:latin typeface="Consolas" panose="020B0609020204030204" pitchFamily="49" charset="0"/>
              </a:rPr>
              <a:t>,</a:t>
            </a:r>
            <a:r>
              <a:rPr lang="en-US" b="1" dirty="0" err="1">
                <a:solidFill>
                  <a:srgbClr val="FF0000"/>
                </a:solidFill>
                <a:latin typeface="Consolas" panose="020B0609020204030204" pitchFamily="49" charset="0"/>
              </a:rPr>
              <a:t>'Electronics</a:t>
            </a:r>
            <a:r>
              <a:rPr lang="en-US" b="1" dirty="0">
                <a:solidFill>
                  <a:srgbClr val="FF0000"/>
                </a:solidFill>
                <a:latin typeface="Consolas" panose="020B0609020204030204" pitchFamily="49" charset="0"/>
              </a:rPr>
              <a:t>'</a:t>
            </a:r>
            <a:r>
              <a:rPr lang="en-US" b="1" dirty="0">
                <a:solidFill>
                  <a:srgbClr val="808080"/>
                </a:solidFill>
                <a:latin typeface="Consolas" panose="020B0609020204030204" pitchFamily="49" charset="0"/>
              </a:rPr>
              <a:t>)</a:t>
            </a:r>
            <a:endParaRPr lang="en-IN" b="1" dirty="0"/>
          </a:p>
        </p:txBody>
      </p:sp>
      <p:pic>
        <p:nvPicPr>
          <p:cNvPr id="6" name="Picture 5">
            <a:extLst>
              <a:ext uri="{FF2B5EF4-FFF2-40B4-BE49-F238E27FC236}">
                <a16:creationId xmlns:a16="http://schemas.microsoft.com/office/drawing/2014/main" id="{378523C5-C92F-4326-9710-F0295EA24B37}"/>
              </a:ext>
            </a:extLst>
          </p:cNvPr>
          <p:cNvPicPr>
            <a:picLocks noChangeAspect="1"/>
          </p:cNvPicPr>
          <p:nvPr/>
        </p:nvPicPr>
        <p:blipFill>
          <a:blip r:embed="rId2"/>
          <a:stretch>
            <a:fillRect/>
          </a:stretch>
        </p:blipFill>
        <p:spPr>
          <a:xfrm>
            <a:off x="3106271" y="4719918"/>
            <a:ext cx="2353341" cy="888671"/>
          </a:xfrm>
          <a:prstGeom prst="rect">
            <a:avLst/>
          </a:prstGeom>
        </p:spPr>
      </p:pic>
    </p:spTree>
    <p:extLst>
      <p:ext uri="{BB962C8B-B14F-4D97-AF65-F5344CB8AC3E}">
        <p14:creationId xmlns:p14="http://schemas.microsoft.com/office/powerpoint/2010/main" val="7310014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983</TotalTime>
  <Words>1973</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Consolas</vt:lpstr>
      <vt:lpstr>Gill Sans MT</vt:lpstr>
      <vt:lpstr>Wingdings</vt:lpstr>
      <vt:lpstr>Gallery</vt:lpstr>
      <vt:lpstr>E-COMMERCE-RETAIL-DATA-ANALYSIS </vt:lpstr>
      <vt:lpstr>DATABASE SCHEMA</vt:lpstr>
      <vt:lpstr>OBJECTIVE </vt:lpstr>
      <vt:lpstr>QUESTION:1</vt:lpstr>
      <vt:lpstr>QUESTION:2</vt:lpstr>
      <vt:lpstr>QUESTION:3</vt:lpstr>
      <vt:lpstr>QUESTION:4</vt:lpstr>
      <vt:lpstr>QUESTION:5</vt:lpstr>
      <vt:lpstr>QUESTION:6</vt:lpstr>
      <vt:lpstr>QUESTION:7</vt:lpstr>
      <vt:lpstr>QUESTION:8</vt:lpstr>
      <vt:lpstr>QUESTION:9</vt:lpstr>
      <vt:lpstr>select prod_subcat,sum(total_amt) as Amount_ME from  Transactions_new as T   inner join customers_new as C   on T.cust_id = C.customer_Id   inner join prod_cat_info as P    on P.prod_cat_code = T.prod_cat_code      where gender = 'M' and prod_cat = 'Electronics’ group by prod_subcat</vt:lpstr>
      <vt:lpstr>QUESTION:10</vt:lpstr>
      <vt:lpstr>with perABS as(select top 5 (prod_subcat), ABS(sum(case when Qty&lt;0 then Qty else 0 end)) as Returns, sum(case when Qty&gt;0 then Qty else 0 end)as Sales from Transactions_new as T inner join prod_cat_info as P on T.prod_cat_code=P.prod_cat_code  and   T.prod_subcat_code = P.prod_sub_cat_code group by prod_subcat order by Sales desc) select prod_subcat,round(((returns/(returns+Sales))*100),2)as      Return_percent, round(((Sales/(returns+Sales))*100),2)as Sales_percent from perABS </vt:lpstr>
      <vt:lpstr>QUESTION:11</vt:lpstr>
      <vt:lpstr>QUESTION:12</vt:lpstr>
      <vt:lpstr>QUESTION:13</vt:lpstr>
      <vt:lpstr>QUESTION:14</vt:lpstr>
      <vt:lpstr>QUESTION:15</vt:lpstr>
      <vt:lpstr>select prod_cat, prod_subcat,  round(sum(total_amt), 3) as Total_amount,  round(avg(total_amt), 3) as Avg_amount from Transactions_new as T   inner join prod_cat_info as P   on T.prod_cat_code = P.prod_cat_code and   T.prod_subcat_code = P.prod_sub_cat_code   where total_amt &gt; 0 and prod_cat in   ('Books', 'Electronics', 'Home and kitchen', 'Footwear', 'Clothing’) group by prod_cat, prod_subcat   order by case when prod_cat= 'Books' then 1       when prod_cat= 'Electronics' then 2           when prod_cat ='Home and kitchen then 3      when prod_cat = 'Footwear' then 4            else 5           end;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E-COMMERCE-RETAIL-DATA-ANALYSIS </dc:title>
  <dc:creator>Gaya Gopan</dc:creator>
  <cp:lastModifiedBy>Gaya Gopan</cp:lastModifiedBy>
  <cp:revision>7</cp:revision>
  <dcterms:created xsi:type="dcterms:W3CDTF">2024-04-02T11:06:59Z</dcterms:created>
  <dcterms:modified xsi:type="dcterms:W3CDTF">2024-04-03T13:41:47Z</dcterms:modified>
</cp:coreProperties>
</file>