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90" r:id="rId33"/>
    <p:sldId id="281" r:id="rId34"/>
    <p:sldId id="28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5EBB-C2E4-4D1F-B769-E7D4B11FB5E4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9E7F-1B9C-4BF2-9F55-317EFB3D7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28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5EBB-C2E4-4D1F-B769-E7D4B11FB5E4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9E7F-1B9C-4BF2-9F55-317EFB3D7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74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5EBB-C2E4-4D1F-B769-E7D4B11FB5E4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9E7F-1B9C-4BF2-9F55-317EFB3D7EA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1939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5EBB-C2E4-4D1F-B769-E7D4B11FB5E4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9E7F-1B9C-4BF2-9F55-317EFB3D7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329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5EBB-C2E4-4D1F-B769-E7D4B11FB5E4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9E7F-1B9C-4BF2-9F55-317EFB3D7EA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6429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5EBB-C2E4-4D1F-B769-E7D4B11FB5E4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9E7F-1B9C-4BF2-9F55-317EFB3D7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606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5EBB-C2E4-4D1F-B769-E7D4B11FB5E4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9E7F-1B9C-4BF2-9F55-317EFB3D7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048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5EBB-C2E4-4D1F-B769-E7D4B11FB5E4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9E7F-1B9C-4BF2-9F55-317EFB3D7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91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5EBB-C2E4-4D1F-B769-E7D4B11FB5E4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9E7F-1B9C-4BF2-9F55-317EFB3D7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25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5EBB-C2E4-4D1F-B769-E7D4B11FB5E4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9E7F-1B9C-4BF2-9F55-317EFB3D7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46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5EBB-C2E4-4D1F-B769-E7D4B11FB5E4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9E7F-1B9C-4BF2-9F55-317EFB3D7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03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5EBB-C2E4-4D1F-B769-E7D4B11FB5E4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9E7F-1B9C-4BF2-9F55-317EFB3D7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09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5EBB-C2E4-4D1F-B769-E7D4B11FB5E4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9E7F-1B9C-4BF2-9F55-317EFB3D7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16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5EBB-C2E4-4D1F-B769-E7D4B11FB5E4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9E7F-1B9C-4BF2-9F55-317EFB3D7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80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5EBB-C2E4-4D1F-B769-E7D4B11FB5E4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9E7F-1B9C-4BF2-9F55-317EFB3D7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31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5EBB-C2E4-4D1F-B769-E7D4B11FB5E4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9E7F-1B9C-4BF2-9F55-317EFB3D7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9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55EBB-C2E4-4D1F-B769-E7D4B11FB5E4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839E7F-1B9C-4BF2-9F55-317EFB3D7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89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EDDCCF-DAD5-4B6C-8611-303F5C14C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96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DE20F-7C5F-468A-B812-7C7C82238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20271"/>
            <a:ext cx="8596668" cy="5221091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According to the naming conversion changing the special character “.” into “_”.</a:t>
            </a:r>
          </a:p>
          <a:p>
            <a:endParaRPr lang="en-IN" dirty="0"/>
          </a:p>
          <a:p>
            <a:r>
              <a:rPr lang="en-IN" dirty="0"/>
              <a:t>Code: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5E3293-609B-44A3-94FD-FC10390F7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53" y="1936376"/>
            <a:ext cx="7906871" cy="298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78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568D-57D6-492D-9674-70FAE6DF2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00000"/>
                </a:solidFill>
                <a:effectLst/>
                <a:latin typeface="Helvetica Neue"/>
              </a:rPr>
              <a:t>Performing necessary Datatype Conversions on the data.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5D0E-349F-4951-B32A-82C91670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Datatype conversion is convert one data type to another type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21124-40D2-4376-99F7-4C0711834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64224"/>
            <a:ext cx="8854550" cy="317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20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893CEF-ADDD-4C4F-9E44-21B393F28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435" y="793376"/>
            <a:ext cx="8780930" cy="4625789"/>
          </a:xfrm>
        </p:spPr>
      </p:pic>
    </p:spTree>
    <p:extLst>
      <p:ext uri="{BB962C8B-B14F-4D97-AF65-F5344CB8AC3E}">
        <p14:creationId xmlns:p14="http://schemas.microsoft.com/office/powerpoint/2010/main" val="3058400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4694-0336-4774-9E44-395062E50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0" dirty="0">
                <a:solidFill>
                  <a:srgbClr val="C00000"/>
                </a:solidFill>
                <a:effectLst/>
                <a:latin typeface="Helvetica Neue"/>
              </a:rPr>
              <a:t>Checking the relevant and irrelevant variables in the first phase of EDA.</a:t>
            </a:r>
            <a:br>
              <a:rPr lang="en-US" sz="3600" b="1" i="0" dirty="0">
                <a:solidFill>
                  <a:srgbClr val="00206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D8935-1AD0-4239-8599-2951064E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In the first phase of  Exploratory Data Analysis (EDA), determining relevant and irrelevant variables is crucial for understanding the dataset and shaping further analysis.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DEC71-5945-4E71-A8B4-FC5994BF1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24" y="3179211"/>
            <a:ext cx="7530351" cy="323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24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F9C54-948F-41A1-BFB8-F5544AEAB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251" y="968188"/>
            <a:ext cx="8596668" cy="4464424"/>
          </a:xfrm>
        </p:spPr>
        <p:txBody>
          <a:bodyPr/>
          <a:lstStyle/>
          <a:p>
            <a:r>
              <a:rPr lang="en-IN" b="1" dirty="0" err="1">
                <a:solidFill>
                  <a:schemeClr val="tx1"/>
                </a:solidFill>
              </a:rPr>
              <a:t>Data.nunique</a:t>
            </a:r>
            <a:r>
              <a:rPr lang="en-IN" b="1" dirty="0">
                <a:solidFill>
                  <a:schemeClr val="tx1"/>
                </a:solidFill>
              </a:rPr>
              <a:t>() is used to count the number of unique values in a data frame or series.</a:t>
            </a:r>
          </a:p>
          <a:p>
            <a:r>
              <a:rPr lang="en-IN" b="1" dirty="0">
                <a:solidFill>
                  <a:schemeClr val="tx1"/>
                </a:solidFill>
              </a:rPr>
              <a:t>Value _counts() is used to count the occurrences of unique values 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56EDC-0E54-4A4D-B087-49B1F0F8A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73" y="2608729"/>
            <a:ext cx="5676503" cy="268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A32D-B7BE-45DA-9DBD-55D4DE63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1329"/>
            <a:ext cx="8596668" cy="1609259"/>
          </a:xfrm>
        </p:spPr>
        <p:txBody>
          <a:bodyPr>
            <a:normAutofit fontScale="90000"/>
          </a:bodyPr>
          <a:lstStyle/>
          <a:p>
            <a:r>
              <a:rPr lang="en-US" sz="3600" b="1" i="0" dirty="0">
                <a:solidFill>
                  <a:srgbClr val="C00000"/>
                </a:solidFill>
                <a:effectLst/>
                <a:latin typeface="Helvetica Neue"/>
              </a:rPr>
              <a:t>Data </a:t>
            </a:r>
            <a:r>
              <a:rPr lang="en-US" sz="3600" b="1" i="0" dirty="0" err="1">
                <a:solidFill>
                  <a:srgbClr val="C00000"/>
                </a:solidFill>
                <a:effectLst/>
                <a:latin typeface="Helvetica Neue"/>
              </a:rPr>
              <a:t>Duplicacy</a:t>
            </a:r>
            <a:r>
              <a:rPr lang="en-US" sz="3600" b="1" i="0" dirty="0">
                <a:solidFill>
                  <a:srgbClr val="C00000"/>
                </a:solidFill>
                <a:effectLst/>
                <a:latin typeface="Helvetica Neue"/>
              </a:rPr>
              <a:t>: </a:t>
            </a:r>
            <a:r>
              <a:rPr lang="en-US" sz="3600" b="1" i="0" dirty="0" err="1">
                <a:solidFill>
                  <a:srgbClr val="C00000"/>
                </a:solidFill>
                <a:effectLst/>
                <a:latin typeface="Helvetica Neue"/>
              </a:rPr>
              <a:t>Chech</a:t>
            </a:r>
            <a:r>
              <a:rPr lang="en-US" sz="3600" b="1" i="0" dirty="0">
                <a:solidFill>
                  <a:srgbClr val="C00000"/>
                </a:solidFill>
                <a:effectLst/>
                <a:latin typeface="Helvetica Neue"/>
              </a:rPr>
              <a:t> if their is duplicate data or not: DDT ( Data </a:t>
            </a:r>
            <a:r>
              <a:rPr lang="en-US" sz="3600" b="1" i="0" dirty="0" err="1">
                <a:solidFill>
                  <a:srgbClr val="C00000"/>
                </a:solidFill>
                <a:effectLst/>
                <a:latin typeface="Helvetica Neue"/>
              </a:rPr>
              <a:t>Duplicacy</a:t>
            </a:r>
            <a:r>
              <a:rPr lang="en-US" sz="3600" b="1" i="0" dirty="0">
                <a:solidFill>
                  <a:srgbClr val="C00000"/>
                </a:solidFill>
                <a:effectLst/>
                <a:latin typeface="Helvetica Neue"/>
              </a:rPr>
              <a:t> Treatment)</a:t>
            </a:r>
            <a:br>
              <a:rPr lang="en-US" sz="3600" b="1" i="0" dirty="0">
                <a:solidFill>
                  <a:srgbClr val="00206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576D8-AD63-40CA-AC00-B91A591E3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In python we can treat data </a:t>
            </a:r>
            <a:r>
              <a:rPr lang="en-IN" b="1" dirty="0" err="1">
                <a:solidFill>
                  <a:schemeClr val="tx1"/>
                </a:solidFill>
              </a:rPr>
              <a:t>duplicacy</a:t>
            </a:r>
            <a:r>
              <a:rPr lang="en-IN" b="1" dirty="0">
                <a:solidFill>
                  <a:schemeClr val="tx1"/>
                </a:solidFill>
              </a:rPr>
              <a:t>  using pandas.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E72C0-C481-48F3-BDD8-4DC2A387C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65" y="2628787"/>
            <a:ext cx="9426388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32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FE3E-A16B-4ED0-AA20-E3FA1FCB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0" dirty="0">
                <a:solidFill>
                  <a:srgbClr val="C00000"/>
                </a:solidFill>
                <a:effectLst/>
                <a:latin typeface="-apple-system"/>
              </a:rPr>
              <a:t>Missing Values Treatment.</a:t>
            </a:r>
            <a:endParaRPr lang="en-IN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3761-0BD4-442D-939F-170D5C531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7435"/>
            <a:ext cx="8596668" cy="3671047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Detecting the missing value in each column:</a:t>
            </a:r>
          </a:p>
          <a:p>
            <a:r>
              <a:rPr lang="en-IN" b="1" dirty="0">
                <a:solidFill>
                  <a:schemeClr val="tx1"/>
                </a:solidFill>
              </a:rPr>
              <a:t>Code: </a:t>
            </a:r>
            <a:r>
              <a:rPr lang="en-IN" b="1" dirty="0" err="1">
                <a:solidFill>
                  <a:schemeClr val="tx1"/>
                </a:solidFill>
              </a:rPr>
              <a:t>data.isna</a:t>
            </a:r>
            <a:r>
              <a:rPr lang="en-IN" b="1" dirty="0">
                <a:solidFill>
                  <a:schemeClr val="tx1"/>
                </a:solidFill>
              </a:rPr>
              <a:t>().sum()</a:t>
            </a:r>
          </a:p>
          <a:p>
            <a:r>
              <a:rPr lang="en-IN" b="1" dirty="0">
                <a:solidFill>
                  <a:schemeClr val="tx1"/>
                </a:solidFill>
              </a:rPr>
              <a:t>           or</a:t>
            </a:r>
          </a:p>
          <a:p>
            <a:r>
              <a:rPr lang="en-IN" b="1" dirty="0" err="1">
                <a:solidFill>
                  <a:schemeClr val="tx1"/>
                </a:solidFill>
              </a:rPr>
              <a:t>Data.isnull</a:t>
            </a:r>
            <a:r>
              <a:rPr lang="en-IN" b="1" dirty="0">
                <a:solidFill>
                  <a:schemeClr val="tx1"/>
                </a:solidFill>
              </a:rPr>
              <a:t>().sum()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AACDB9-1096-49FE-889F-A3F33F34D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283" y="2178424"/>
            <a:ext cx="645458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10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B2FE68C-0E59-4DEE-8026-41A50579C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99247"/>
            <a:ext cx="8596668" cy="5342115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Creating a UDF which can automate the missing value treatment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6C10A36-3BBD-4D6E-87B1-EBF4E33EA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77" y="1573306"/>
            <a:ext cx="7409329" cy="446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60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28ADB-6D1A-4F4B-A6F5-4A0C77BFA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70647"/>
            <a:ext cx="8596668" cy="5570715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Fill the missing values with the mean or median</a:t>
            </a:r>
            <a:r>
              <a:rPr lang="en-IN" b="1" dirty="0"/>
              <a:t>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2DD75-086F-46A0-A4A2-8A046A00F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4" y="1264024"/>
            <a:ext cx="9115911" cy="477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10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DE7D-0C56-4A7B-85B6-039CD8DD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0988"/>
            <a:ext cx="8596668" cy="1358153"/>
          </a:xfrm>
        </p:spPr>
        <p:txBody>
          <a:bodyPr>
            <a:normAutofit fontScale="90000"/>
          </a:bodyPr>
          <a:lstStyle/>
          <a:p>
            <a:r>
              <a:rPr lang="en-US" sz="3600" b="1" i="0" dirty="0">
                <a:solidFill>
                  <a:srgbClr val="C00000"/>
                </a:solidFill>
                <a:effectLst/>
                <a:latin typeface="-apple-system"/>
              </a:rPr>
              <a:t>Separating the categorical Variables and Numerical variables into two different datasets for Data Preparations for Data Analysis.</a:t>
            </a:r>
            <a:br>
              <a:rPr lang="en-US" sz="3600" b="1" i="0" dirty="0">
                <a:solidFill>
                  <a:srgbClr val="002060"/>
                </a:solidFill>
                <a:effectLst/>
                <a:latin typeface="-apple-system"/>
              </a:rPr>
            </a:b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6563F5-A56B-4413-9329-AB11056D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12895"/>
            <a:ext cx="8596668" cy="3778624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chemeClr val="tx1"/>
                </a:solidFill>
                <a:effectLst/>
                <a:latin typeface="-apple-system"/>
              </a:rPr>
              <a:t>Separating the categorical Variables and Numerical variables can streamline data preparation and analysis workflows, making it easier to work with heterogeneous datasets.</a:t>
            </a:r>
          </a:p>
          <a:p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C21709-58FD-4C79-AFFA-55E1A0FEA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71" y="3630706"/>
            <a:ext cx="6925235" cy="213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8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A0A0-6BE0-4E83-8CCB-96DA16E3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olidFill>
                  <a:srgbClr val="C00000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9816A-F2F2-49E9-AACE-85194A3E9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30506"/>
            <a:ext cx="8596668" cy="4217893"/>
          </a:xfrm>
        </p:spPr>
        <p:txBody>
          <a:bodyPr>
            <a:normAutofit lnSpcReduction="10000"/>
          </a:bodyPr>
          <a:lstStyle/>
          <a:p>
            <a:r>
              <a:rPr lang="en-US" sz="2400" b="1" i="0" dirty="0">
                <a:solidFill>
                  <a:srgbClr val="002060"/>
                </a:solidFill>
                <a:effectLst/>
                <a:latin typeface="Helvetica Neue"/>
              </a:rPr>
              <a:t>Importing all the necessary modules.</a:t>
            </a:r>
          </a:p>
          <a:p>
            <a:r>
              <a:rPr lang="en-US" sz="2400" b="1" i="0" dirty="0">
                <a:solidFill>
                  <a:srgbClr val="002060"/>
                </a:solidFill>
                <a:effectLst/>
                <a:latin typeface="Helvetica Neue"/>
              </a:rPr>
              <a:t>Importing the data from an external source into the Python environment.</a:t>
            </a:r>
          </a:p>
          <a:p>
            <a:r>
              <a:rPr lang="en-US" sz="2400" b="1" i="0" dirty="0">
                <a:solidFill>
                  <a:srgbClr val="002060"/>
                </a:solidFill>
                <a:effectLst/>
                <a:latin typeface="Helvetica Neue"/>
              </a:rPr>
              <a:t>Renaming the variables as per the Naming conversion.</a:t>
            </a:r>
          </a:p>
          <a:p>
            <a:r>
              <a:rPr lang="en-US" sz="2400" b="1" i="0" dirty="0">
                <a:solidFill>
                  <a:srgbClr val="002060"/>
                </a:solidFill>
                <a:effectLst/>
                <a:latin typeface="Helvetica Neue"/>
              </a:rPr>
              <a:t>Performing necessary Datatype Conversions on the data.</a:t>
            </a:r>
          </a:p>
          <a:p>
            <a:r>
              <a:rPr lang="en-US" sz="2400" b="1" i="0" dirty="0">
                <a:solidFill>
                  <a:srgbClr val="002060"/>
                </a:solidFill>
                <a:effectLst/>
                <a:latin typeface="Helvetica Neue"/>
              </a:rPr>
              <a:t>Checking the relevant and irrelevant variables in the first phase of EDA.</a:t>
            </a:r>
          </a:p>
          <a:p>
            <a:r>
              <a:rPr lang="en-US" sz="2400" b="1" i="0" dirty="0">
                <a:solidFill>
                  <a:srgbClr val="002060"/>
                </a:solidFill>
                <a:effectLst/>
                <a:latin typeface="Helvetica Neue"/>
              </a:rPr>
              <a:t>Data </a:t>
            </a:r>
            <a:r>
              <a:rPr lang="en-US" sz="2400" b="1" i="0" dirty="0" err="1">
                <a:solidFill>
                  <a:srgbClr val="002060"/>
                </a:solidFill>
                <a:effectLst/>
                <a:latin typeface="Helvetica Neue"/>
              </a:rPr>
              <a:t>Duplicacy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Helvetica Neue"/>
              </a:rPr>
              <a:t>: </a:t>
            </a:r>
            <a:r>
              <a:rPr lang="en-US" sz="2400" b="1" i="0" dirty="0" err="1">
                <a:solidFill>
                  <a:srgbClr val="002060"/>
                </a:solidFill>
                <a:effectLst/>
                <a:latin typeface="Helvetica Neue"/>
              </a:rPr>
              <a:t>Chech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Helvetica Neue"/>
              </a:rPr>
              <a:t> if their is duplicate data or not: DDT ( Data </a:t>
            </a:r>
            <a:r>
              <a:rPr lang="en-US" sz="2400" b="1" i="0" dirty="0" err="1">
                <a:solidFill>
                  <a:srgbClr val="002060"/>
                </a:solidFill>
                <a:effectLst/>
                <a:latin typeface="Helvetica Neue"/>
              </a:rPr>
              <a:t>Duplicacy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Helvetica Neue"/>
              </a:rPr>
              <a:t> Treatment)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9924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277D75-20CA-4C25-B93A-A2CABE714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39" y="1326872"/>
            <a:ext cx="8596668" cy="388077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Categorical data of loan data.</a:t>
            </a:r>
          </a:p>
          <a:p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CCCE4998-E65C-4D74-A92D-D5B097D0E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39" y="2043953"/>
            <a:ext cx="7353325" cy="348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66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B6D45-F311-438F-8F86-3550A94CB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12695"/>
            <a:ext cx="8596668" cy="5328668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Numerical data of loan data.</a:t>
            </a:r>
          </a:p>
          <a:p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D5C93-F9F1-4B8F-BC47-F0ACC4594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09" y="1546411"/>
            <a:ext cx="9291917" cy="497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15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5988-0AE9-42FD-AA72-6915870A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00000"/>
                </a:solidFill>
                <a:effectLst/>
                <a:latin typeface="Helvetica Neue"/>
              </a:rPr>
              <a:t>Filling missing values in Numerical data with the Median values.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516A5D-B2FF-47B6-80BE-BA70D0BFF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2057401"/>
            <a:ext cx="9367618" cy="4464424"/>
          </a:xfrm>
        </p:spPr>
      </p:pic>
    </p:spTree>
    <p:extLst>
      <p:ext uri="{BB962C8B-B14F-4D97-AF65-F5344CB8AC3E}">
        <p14:creationId xmlns:p14="http://schemas.microsoft.com/office/powerpoint/2010/main" val="501814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95A5-BA40-4BF4-94E9-4E4A2E78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00000"/>
                </a:solidFill>
                <a:effectLst/>
                <a:latin typeface="Helvetica Neue"/>
              </a:rPr>
              <a:t>Filling missing values in Categorical data with the Mode values.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644F36-EB7F-47CE-9A05-AC4A1799D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988" y="2084294"/>
            <a:ext cx="9157447" cy="4289612"/>
          </a:xfrm>
        </p:spPr>
      </p:pic>
    </p:spTree>
    <p:extLst>
      <p:ext uri="{BB962C8B-B14F-4D97-AF65-F5344CB8AC3E}">
        <p14:creationId xmlns:p14="http://schemas.microsoft.com/office/powerpoint/2010/main" val="2075993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A99F-8F73-46DC-8243-47804E4C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-apple-system"/>
              </a:rPr>
              <a:t>Visualizing relationship of variables using </a:t>
            </a:r>
            <a:r>
              <a:rPr lang="en-US" sz="3600" b="1" dirty="0" err="1">
                <a:solidFill>
                  <a:srgbClr val="C00000"/>
                </a:solidFill>
                <a:latin typeface="-apple-system"/>
              </a:rPr>
              <a:t>Matplotlib.pyplot</a:t>
            </a:r>
            <a:r>
              <a:rPr lang="en-US" sz="3600" b="1" dirty="0">
                <a:solidFill>
                  <a:srgbClr val="C00000"/>
                </a:solidFill>
                <a:latin typeface="-apple-system"/>
              </a:rPr>
              <a:t>.</a:t>
            </a:r>
            <a:br>
              <a:rPr lang="en-US" sz="3600" b="1" i="0" dirty="0">
                <a:solidFill>
                  <a:srgbClr val="002060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B6B2D-BBAA-48DE-9929-BD179A38B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1906"/>
            <a:ext cx="8596668" cy="4827493"/>
          </a:xfrm>
        </p:spPr>
        <p:txBody>
          <a:bodyPr>
            <a:normAutofit/>
          </a:bodyPr>
          <a:lstStyle/>
          <a:p>
            <a:r>
              <a:rPr lang="en-IN" sz="1800" b="1" dirty="0" err="1">
                <a:solidFill>
                  <a:schemeClr val="tx1"/>
                </a:solidFill>
              </a:rPr>
              <a:t>Matplotlib.pyplot</a:t>
            </a:r>
            <a:r>
              <a:rPr lang="en-IN" sz="1800" b="1" dirty="0">
                <a:solidFill>
                  <a:schemeClr val="tx1"/>
                </a:solidFill>
              </a:rPr>
              <a:t> : which is used for creating </a:t>
            </a:r>
            <a:r>
              <a:rPr lang="en-IN" sz="1800" b="1" dirty="0" err="1">
                <a:solidFill>
                  <a:schemeClr val="tx1"/>
                </a:solidFill>
              </a:rPr>
              <a:t>static,interactive</a:t>
            </a:r>
            <a:r>
              <a:rPr lang="en-IN" sz="1800" b="1" dirty="0">
                <a:solidFill>
                  <a:schemeClr val="tx1"/>
                </a:solidFill>
              </a:rPr>
              <a:t> and visualization in python.</a:t>
            </a:r>
          </a:p>
          <a:p>
            <a:r>
              <a:rPr lang="en-IN" sz="1800" b="1" dirty="0">
                <a:solidFill>
                  <a:schemeClr val="tx1"/>
                </a:solidFill>
              </a:rPr>
              <a:t>Matplotlib offers a wide range of plotting functions to create various types of plots such as Line plot, Scatter plot, Bar plot, Histogram and Pie chart.</a:t>
            </a:r>
          </a:p>
          <a:p>
            <a:r>
              <a:rPr lang="en-IN" b="1" dirty="0">
                <a:solidFill>
                  <a:schemeClr val="tx1"/>
                </a:solidFill>
              </a:rPr>
              <a:t>Line plot: Line plot display data points connected by straight line segment. It commonly used to visualize the relationship or trends.</a:t>
            </a:r>
          </a:p>
          <a:p>
            <a:r>
              <a:rPr lang="en-IN" sz="1800" b="1" dirty="0">
                <a:solidFill>
                  <a:schemeClr val="tx1"/>
                </a:solidFill>
              </a:rPr>
              <a:t>Scatter plot:</a:t>
            </a:r>
            <a:r>
              <a:rPr lang="en-IN" b="1" dirty="0">
                <a:solidFill>
                  <a:schemeClr val="tx1"/>
                </a:solidFill>
              </a:rPr>
              <a:t> Scatter plot is used to show the correlation between two numerical variables.</a:t>
            </a:r>
          </a:p>
          <a:p>
            <a:r>
              <a:rPr lang="en-IN" sz="1800" b="1" dirty="0">
                <a:solidFill>
                  <a:schemeClr val="tx1"/>
                </a:solidFill>
              </a:rPr>
              <a:t>Bar plot: Bar plot is used for comparison analysis. It shows the relation between one numerical variable and one categorical variable.</a:t>
            </a:r>
          </a:p>
          <a:p>
            <a:r>
              <a:rPr lang="en-IN" b="1" dirty="0">
                <a:solidFill>
                  <a:schemeClr val="tx1"/>
                </a:solidFill>
              </a:rPr>
              <a:t>Histogram: Histograms are very helpful to see the frequency distribution by only numerical variable.</a:t>
            </a:r>
          </a:p>
          <a:p>
            <a:r>
              <a:rPr lang="en-IN" b="1" dirty="0">
                <a:solidFill>
                  <a:schemeClr val="tx1"/>
                </a:solidFill>
              </a:rPr>
              <a:t>Pie chart: used for showing the percentage distribution of a numerical variable by one categorical variable.</a:t>
            </a:r>
          </a:p>
          <a:p>
            <a:endParaRPr lang="en-IN" sz="1800" b="1" dirty="0">
              <a:solidFill>
                <a:schemeClr val="tx1"/>
              </a:solidFill>
            </a:endParaRPr>
          </a:p>
          <a:p>
            <a:endParaRPr lang="en-IN" sz="1800" b="1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4905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7018FF-AA73-450B-82DF-B1B3D84AD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105" y="174812"/>
            <a:ext cx="5913193" cy="27028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03EB6F-DB48-4AD1-A173-256A9EE5B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58" y="3206078"/>
            <a:ext cx="4201111" cy="34771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B68A81-26AF-445D-B1AF-018AEAFCB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237" y="4453815"/>
            <a:ext cx="6160391" cy="98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62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46398A-A6D3-4090-93F0-A9A827C66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953" y="403414"/>
            <a:ext cx="6355811" cy="267596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B304A7-5D98-4FF8-9868-67A623C0D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82" y="3206041"/>
            <a:ext cx="6468378" cy="34580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C47D80-CA5B-404D-8CEC-B8CB0C559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330" y="4498040"/>
            <a:ext cx="3484858" cy="58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59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1681AF-A1B0-4A9A-B432-E2526E66B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421" y="336177"/>
            <a:ext cx="5876108" cy="280566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0BEC27-8E80-49C6-AA83-AE5D21B77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39" y="3141846"/>
            <a:ext cx="6668431" cy="35855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6BAEC5-451E-4FD3-AA2A-4E4673B7C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288" y="4342975"/>
            <a:ext cx="3267006" cy="48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38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F148D0-EE89-4614-BC37-DA504D2B8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625" y="0"/>
            <a:ext cx="5495515" cy="306592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A964AE-D7B0-4E02-B636-AAA1DBE28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19" y="3047468"/>
            <a:ext cx="5382376" cy="38105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2C855F-12B4-45C3-8CFC-EFC63B71CEC9}"/>
              </a:ext>
            </a:extLst>
          </p:cNvPr>
          <p:cNvSpPr txBox="1"/>
          <p:nvPr/>
        </p:nvSpPr>
        <p:spPr>
          <a:xfrm>
            <a:off x="5863999" y="2835559"/>
            <a:ext cx="53823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1147 customers are mortgage loans to owner the home and rent home ownership is 1146. Most of the customers are having these two ownerships 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3677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79893C-B176-45C6-B3CE-D110F3DB2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344" y="333244"/>
            <a:ext cx="6549855" cy="25713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C9298B-B1D2-4662-BE0A-3CEE51055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55" y="3033756"/>
            <a:ext cx="5866369" cy="3372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36343A-C01A-4974-9FFB-F49A7FB79701}"/>
              </a:ext>
            </a:extLst>
          </p:cNvPr>
          <p:cNvSpPr txBox="1"/>
          <p:nvPr/>
        </p:nvSpPr>
        <p:spPr>
          <a:xfrm>
            <a:off x="6293224" y="3112558"/>
            <a:ext cx="5338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Here the Employment Length increase then the loan length decreases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20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A39BE-FDB6-4016-8B96-C944A276C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5" y="1210234"/>
            <a:ext cx="11192435" cy="5540189"/>
          </a:xfrm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002060"/>
                </a:solidFill>
                <a:effectLst/>
                <a:latin typeface="-apple-system"/>
              </a:rPr>
              <a:t> Missing Values Treatment. </a:t>
            </a:r>
          </a:p>
          <a:p>
            <a:r>
              <a:rPr lang="en-US" sz="2800" b="1" i="0" dirty="0">
                <a:solidFill>
                  <a:srgbClr val="002060"/>
                </a:solidFill>
                <a:effectLst/>
                <a:latin typeface="-apple-system"/>
              </a:rPr>
              <a:t> Separating the categorical Variables and Numerical variables into two different datasets for Data Preparations for Data Analysis.</a:t>
            </a:r>
          </a:p>
          <a:p>
            <a:r>
              <a:rPr lang="en-US" sz="2800" b="1" i="0" dirty="0">
                <a:solidFill>
                  <a:srgbClr val="002060"/>
                </a:solidFill>
                <a:effectLst/>
                <a:latin typeface="-apple-system"/>
              </a:rPr>
              <a:t>Filling missing values in Numerical data with the Median values. </a:t>
            </a:r>
          </a:p>
          <a:p>
            <a:r>
              <a:rPr lang="en-US" sz="2800" b="1" i="0" dirty="0">
                <a:solidFill>
                  <a:srgbClr val="002060"/>
                </a:solidFill>
                <a:effectLst/>
                <a:latin typeface="-apple-system"/>
              </a:rPr>
              <a:t>Filling missing values in Categorical data with the Mode values.</a:t>
            </a:r>
          </a:p>
          <a:p>
            <a:r>
              <a:rPr lang="en-US" sz="2800" b="1" dirty="0">
                <a:solidFill>
                  <a:srgbClr val="002060"/>
                </a:solidFill>
                <a:latin typeface="-apple-system"/>
              </a:rPr>
              <a:t>Visualizing relationship of variables using </a:t>
            </a:r>
            <a:r>
              <a:rPr lang="en-US" sz="2800" b="1" dirty="0" err="1">
                <a:solidFill>
                  <a:srgbClr val="002060"/>
                </a:solidFill>
                <a:latin typeface="-apple-system"/>
              </a:rPr>
              <a:t>Matplotlib.pyplot</a:t>
            </a:r>
            <a:endParaRPr lang="en-US" sz="28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r>
              <a:rPr lang="en-US" sz="2800" b="1" i="0" dirty="0">
                <a:solidFill>
                  <a:srgbClr val="002060"/>
                </a:solidFill>
                <a:effectLst/>
                <a:latin typeface="-apple-system"/>
              </a:rPr>
              <a:t> Outlier Treatment.</a:t>
            </a:r>
            <a:endParaRPr lang="en-IN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43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843912-1DEA-462C-B8BA-7504CC398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248" y="257407"/>
            <a:ext cx="7005918" cy="200169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9E3056-9431-4643-92D7-6A4C4B78F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54" y="2454999"/>
            <a:ext cx="6642846" cy="32294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8AE699-028A-4411-AA8D-F30F94494EC4}"/>
              </a:ext>
            </a:extLst>
          </p:cNvPr>
          <p:cNvSpPr txBox="1"/>
          <p:nvPr/>
        </p:nvSpPr>
        <p:spPr>
          <a:xfrm>
            <a:off x="484094" y="5880318"/>
            <a:ext cx="8108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Most of the customers requested amount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upto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15000 and mostly fetches the interest rate between 7.5 and 17.5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0667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628D98-25B7-4457-83A9-6C1424E07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413" y="554026"/>
            <a:ext cx="5564305" cy="161094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9E8AFF-B258-4F1B-B6B4-E6D57C1F5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71" y="2405115"/>
            <a:ext cx="7046257" cy="376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52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F8C84B-4B28-4584-9B6B-8EB5270F5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482" y="1344706"/>
            <a:ext cx="6695909" cy="51233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68FE31-B1F4-4663-8EF4-5FB4F1C3A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82" y="645460"/>
            <a:ext cx="2447365" cy="51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04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FA0A7-E89F-434C-9B46-A320268BB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07024"/>
            <a:ext cx="8596668" cy="3576918"/>
          </a:xfrm>
        </p:spPr>
        <p:txBody>
          <a:bodyPr/>
          <a:lstStyle/>
          <a:p>
            <a:r>
              <a:rPr lang="en-IN" b="1" dirty="0"/>
              <a:t>In python outlier is a data point that significantly differ from other observations in a dataset.</a:t>
            </a:r>
          </a:p>
          <a:p>
            <a:r>
              <a:rPr lang="en-IN" b="1" dirty="0"/>
              <a:t>Outlier is a value either very large or either very small.</a:t>
            </a:r>
          </a:p>
          <a:p>
            <a:r>
              <a:rPr lang="en-IN" b="1" dirty="0"/>
              <a:t>To perform outlier treatment using the interquartile range (IQR) method .</a:t>
            </a:r>
          </a:p>
          <a:p>
            <a:r>
              <a:rPr lang="en-IN" b="1" dirty="0"/>
              <a:t>Mean of the data gets affected by the outlier and median not affected much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B4785A-8560-4850-82BE-E27ED23F71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863" y="609600"/>
            <a:ext cx="859631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002060"/>
                </a:solidFill>
                <a:effectLst/>
                <a:latin typeface="-apple-system"/>
              </a:rPr>
              <a:t> Outlier Treatment.</a:t>
            </a:r>
            <a:br>
              <a:rPr lang="en-IN" sz="3600" b="1" dirty="0">
                <a:solidFill>
                  <a:srgbClr val="002060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2536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C38D-7885-40A9-AD78-C3763EEE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6518"/>
            <a:ext cx="8596668" cy="1371600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0289C-CA77-469F-8B87-CBE7BBE93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1941"/>
            <a:ext cx="9071784" cy="506954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In conclusion, our exploratory data analysis of the loan dataset has provided valuable insights into key trends and patterns. By examining variables such as loan amounts, open</a:t>
            </a:r>
            <a:r>
              <a:rPr lang="en-IN" sz="2000" b="1" dirty="0">
                <a:solidFill>
                  <a:schemeClr val="tx1"/>
                </a:solidFill>
                <a:latin typeface="Helvetica Neue"/>
              </a:rPr>
              <a:t> credit </a:t>
            </a:r>
            <a:r>
              <a:rPr lang="en-IN" sz="2000" b="1" i="0" dirty="0">
                <a:solidFill>
                  <a:schemeClr val="tx1"/>
                </a:solidFill>
                <a:effectLst/>
                <a:latin typeface="Helvetica Neue"/>
              </a:rPr>
              <a:t>Lines</a:t>
            </a:r>
            <a:r>
              <a:rPr lang="en-US" sz="2400" b="1" dirty="0">
                <a:solidFill>
                  <a:schemeClr val="tx1"/>
                </a:solidFill>
              </a:rPr>
              <a:t>, employment lengths we've gained a better understanding of the factors influencing loan approvals and defaults. Our findings highlight the importance of data-driven decision-making in optimizing lending strategies and mitigating risks. Moving forward, these insights can guide targeted marketing efforts, refine credit risk assessment models, and ultimately improve overall business outcomes. 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68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64BE-6567-465C-B96D-A5761DED5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37882"/>
            <a:ext cx="8596668" cy="1169894"/>
          </a:xfrm>
        </p:spPr>
        <p:txBody>
          <a:bodyPr/>
          <a:lstStyle/>
          <a:p>
            <a:r>
              <a:rPr lang="en-US" sz="3600" b="1" i="0" dirty="0">
                <a:solidFill>
                  <a:srgbClr val="C00000"/>
                </a:solidFill>
                <a:effectLst/>
                <a:latin typeface="Helvetica Neue"/>
              </a:rPr>
              <a:t>Importing all the necessary modules.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B92FA-F39C-4628-831A-B77905653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7777"/>
            <a:ext cx="8596668" cy="4612342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tx1"/>
                </a:solidFill>
              </a:rPr>
              <a:t>To importing necessary modules in python, we use “import” statement followed by the name of the module.</a:t>
            </a:r>
          </a:p>
          <a:p>
            <a:endParaRPr lang="en-IN" sz="2000" b="1" dirty="0">
              <a:solidFill>
                <a:schemeClr val="tx1"/>
              </a:solidFill>
            </a:endParaRPr>
          </a:p>
          <a:p>
            <a:r>
              <a:rPr lang="en-IN" sz="2000" b="1" dirty="0">
                <a:solidFill>
                  <a:schemeClr val="tx1"/>
                </a:solidFill>
              </a:rPr>
              <a:t> </a:t>
            </a:r>
            <a:r>
              <a:rPr lang="en-IN" sz="2000" b="1" dirty="0" err="1">
                <a:solidFill>
                  <a:schemeClr val="tx1"/>
                </a:solidFill>
              </a:rPr>
              <a:t>numpy</a:t>
            </a:r>
            <a:r>
              <a:rPr lang="en-IN" sz="2000" b="1" dirty="0">
                <a:solidFill>
                  <a:schemeClr val="tx1"/>
                </a:solidFill>
              </a:rPr>
              <a:t> : it is used for numerical computing. It provides support for large, multi-dimensional arrays and matrices. In </a:t>
            </a:r>
            <a:r>
              <a:rPr lang="en-IN" sz="2000" b="1" dirty="0" err="1">
                <a:solidFill>
                  <a:schemeClr val="tx1"/>
                </a:solidFill>
              </a:rPr>
              <a:t>numpy</a:t>
            </a:r>
            <a:r>
              <a:rPr lang="en-IN" sz="2000" b="1" dirty="0">
                <a:solidFill>
                  <a:schemeClr val="tx1"/>
                </a:solidFill>
              </a:rPr>
              <a:t> </a:t>
            </a:r>
            <a:r>
              <a:rPr lang="en-IN" sz="2000" b="1" dirty="0" err="1">
                <a:solidFill>
                  <a:schemeClr val="tx1"/>
                </a:solidFill>
              </a:rPr>
              <a:t>datastructure</a:t>
            </a:r>
            <a:r>
              <a:rPr lang="en-IN" sz="2000" b="1" dirty="0">
                <a:solidFill>
                  <a:schemeClr val="tx1"/>
                </a:solidFill>
              </a:rPr>
              <a:t> allows Broadcasting and Vectorization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Importing </a:t>
            </a:r>
            <a:r>
              <a:rPr lang="en-IN" sz="2000" b="1" dirty="0" err="1">
                <a:solidFill>
                  <a:schemeClr val="tx1"/>
                </a:solidFill>
              </a:rPr>
              <a:t>numpy</a:t>
            </a:r>
            <a:r>
              <a:rPr lang="en-IN" sz="2000" b="1" dirty="0">
                <a:solidFill>
                  <a:schemeClr val="tx1"/>
                </a:solidFill>
              </a:rPr>
              <a:t>:</a:t>
            </a:r>
            <a:r>
              <a:rPr lang="en-IN" sz="2000" b="1" dirty="0">
                <a:solidFill>
                  <a:srgbClr val="00B0F0"/>
                </a:solidFill>
              </a:rPr>
              <a:t> import </a:t>
            </a:r>
            <a:r>
              <a:rPr lang="en-IN" sz="2000" b="1" dirty="0" err="1">
                <a:solidFill>
                  <a:srgbClr val="00B0F0"/>
                </a:solidFill>
              </a:rPr>
              <a:t>numpy</a:t>
            </a:r>
            <a:r>
              <a:rPr lang="en-IN" sz="2000" b="1" dirty="0">
                <a:solidFill>
                  <a:srgbClr val="00B0F0"/>
                </a:solidFill>
              </a:rPr>
              <a:t> as np 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 pandas: it is a powerful library in python for data manipulation and analysis. It provides data structure like </a:t>
            </a:r>
            <a:r>
              <a:rPr lang="en-IN" sz="2000" b="1" dirty="0" err="1">
                <a:solidFill>
                  <a:schemeClr val="tx1"/>
                </a:solidFill>
              </a:rPr>
              <a:t>dataframe</a:t>
            </a:r>
            <a:r>
              <a:rPr lang="en-IN" sz="2000" b="1" dirty="0">
                <a:solidFill>
                  <a:schemeClr val="tx1"/>
                </a:solidFill>
              </a:rPr>
              <a:t> and series.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Importing pandas: </a:t>
            </a:r>
            <a:r>
              <a:rPr lang="en-IN" sz="2000" b="1" dirty="0">
                <a:solidFill>
                  <a:srgbClr val="00B0F0"/>
                </a:solidFill>
              </a:rPr>
              <a:t>import pandas as pd</a:t>
            </a:r>
          </a:p>
          <a:p>
            <a:r>
              <a:rPr lang="en-IN" sz="2000" b="1" dirty="0" err="1">
                <a:solidFill>
                  <a:schemeClr val="tx1"/>
                </a:solidFill>
              </a:rPr>
              <a:t>Matplotlib.pyplot</a:t>
            </a:r>
            <a:r>
              <a:rPr lang="en-IN" sz="2000" b="1" dirty="0">
                <a:solidFill>
                  <a:schemeClr val="tx1"/>
                </a:solidFill>
              </a:rPr>
              <a:t> : which is used for creating </a:t>
            </a:r>
            <a:r>
              <a:rPr lang="en-IN" sz="2000" b="1" dirty="0" err="1">
                <a:solidFill>
                  <a:schemeClr val="tx1"/>
                </a:solidFill>
              </a:rPr>
              <a:t>static,interactive</a:t>
            </a:r>
            <a:r>
              <a:rPr lang="en-IN" sz="2000" b="1" dirty="0">
                <a:solidFill>
                  <a:schemeClr val="tx1"/>
                </a:solidFill>
              </a:rPr>
              <a:t> and visualization in python.</a:t>
            </a:r>
          </a:p>
          <a:p>
            <a:endParaRPr lang="en-IN" sz="2000" b="1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135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36F6E-AA26-44D8-9D62-2BA771173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1259"/>
            <a:ext cx="8596668" cy="5109882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tx1"/>
                </a:solidFill>
              </a:rPr>
              <a:t>Matplotlib offers a wide range of plotting functions to create various types of plots such as Line plot, Scatter plot, Bar plot, Histogram and Pie chart.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Importing matplotlib: </a:t>
            </a:r>
            <a:r>
              <a:rPr lang="en-IN" sz="2000" b="1" dirty="0">
                <a:solidFill>
                  <a:srgbClr val="00B0F0"/>
                </a:solidFill>
              </a:rPr>
              <a:t>import </a:t>
            </a:r>
            <a:r>
              <a:rPr lang="en-IN" sz="2000" b="1" dirty="0" err="1">
                <a:solidFill>
                  <a:srgbClr val="00B0F0"/>
                </a:solidFill>
              </a:rPr>
              <a:t>matplotlib.pyplot</a:t>
            </a:r>
            <a:r>
              <a:rPr lang="en-IN" sz="2000" b="1" dirty="0">
                <a:solidFill>
                  <a:srgbClr val="00B0F0"/>
                </a:solidFill>
              </a:rPr>
              <a:t> as </a:t>
            </a:r>
            <a:r>
              <a:rPr lang="en-IN" sz="2000" b="1" dirty="0" err="1">
                <a:solidFill>
                  <a:srgbClr val="00B0F0"/>
                </a:solidFill>
              </a:rPr>
              <a:t>plt</a:t>
            </a:r>
            <a:endParaRPr lang="en-IN" sz="2000" b="1" dirty="0">
              <a:solidFill>
                <a:srgbClr val="00B0F0"/>
              </a:solidFill>
            </a:endParaRPr>
          </a:p>
          <a:p>
            <a:r>
              <a:rPr lang="en-IN" sz="2000" b="1" dirty="0">
                <a:solidFill>
                  <a:schemeClr val="tx1"/>
                </a:solidFill>
              </a:rPr>
              <a:t>Datetime: for the datetime data we import datetime.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Importing datetime : </a:t>
            </a:r>
            <a:r>
              <a:rPr lang="en-IN" sz="2000" b="1" dirty="0">
                <a:solidFill>
                  <a:srgbClr val="00B0F0"/>
                </a:solidFill>
              </a:rPr>
              <a:t>import datetime as dt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seaborn : it is a statistical data visualization module.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Seaborn simplifies the creation of complex visualization.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Box plot, Tree map, Heat maps are used to check correlations between multiple variables.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Importing seaborn : </a:t>
            </a:r>
            <a:r>
              <a:rPr lang="en-IN" sz="2000" b="1" dirty="0">
                <a:solidFill>
                  <a:srgbClr val="00B0F0"/>
                </a:solidFill>
              </a:rPr>
              <a:t>import seaborn as </a:t>
            </a:r>
            <a:r>
              <a:rPr lang="en-IN" sz="2000" b="1" dirty="0" err="1">
                <a:solidFill>
                  <a:srgbClr val="00B0F0"/>
                </a:solidFill>
              </a:rPr>
              <a:t>sns</a:t>
            </a:r>
            <a:endParaRPr lang="en-IN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09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0310-EAB6-4711-B5CF-CF5B16B7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0" dirty="0">
                <a:solidFill>
                  <a:srgbClr val="C00000"/>
                </a:solidFill>
                <a:effectLst/>
                <a:latin typeface="Helvetica Neue"/>
              </a:rPr>
              <a:t>Importing the data from an external source into the Python environment.</a:t>
            </a:r>
            <a:br>
              <a:rPr lang="en-US" sz="3600" b="1" i="0" dirty="0">
                <a:solidFill>
                  <a:srgbClr val="00206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559DF-D5C3-4DD5-9EF8-24657D1D6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import data from an external source into a python environment, we use various methods depending on the type and format of the data.</a:t>
            </a:r>
          </a:p>
          <a:p>
            <a:r>
              <a:rPr lang="en-IN" dirty="0"/>
              <a:t>In this project data is in the format of csv file. To read  csv files using  the </a:t>
            </a:r>
            <a:r>
              <a:rPr lang="en-IN" dirty="0" err="1"/>
              <a:t>read_csv</a:t>
            </a:r>
            <a:r>
              <a:rPr lang="en-IN" dirty="0"/>
              <a:t>() function.</a:t>
            </a:r>
          </a:p>
          <a:p>
            <a:endParaRPr lang="en-IN" dirty="0"/>
          </a:p>
          <a:p>
            <a:r>
              <a:rPr lang="en-IN" dirty="0"/>
              <a:t>Code: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9B79A-99ED-41A6-948F-B9B918E20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824" y="3630707"/>
            <a:ext cx="8596668" cy="31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B09E-CD53-42D7-9264-D982C125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0" dirty="0">
                <a:solidFill>
                  <a:srgbClr val="C00000"/>
                </a:solidFill>
                <a:effectLst/>
                <a:latin typeface="Helvetica Neue"/>
              </a:rPr>
              <a:t>Renaming the variables as per the Naming conversion.</a:t>
            </a:r>
            <a:br>
              <a:rPr lang="en-US" sz="3600" b="1" i="0" dirty="0">
                <a:solidFill>
                  <a:srgbClr val="00206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C1642-27FE-4B05-B0FF-1DF1D6ADC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33917"/>
            <a:ext cx="8596668" cy="4007223"/>
          </a:xfrm>
        </p:spPr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</a:rPr>
              <a:t>According to the naming conversion :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Names should be starting with alphabets.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Do not use special characters except underscore.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There is no spacing between the names.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2151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4D79A-40C0-4E01-B6A3-9D6433686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37883"/>
            <a:ext cx="8596668" cy="5503480"/>
          </a:xfrm>
        </p:spPr>
        <p:txBody>
          <a:bodyPr/>
          <a:lstStyle/>
          <a:p>
            <a:r>
              <a:rPr lang="en-IN" sz="2000" b="1" dirty="0"/>
              <a:t>Checking the shape of the data.</a:t>
            </a:r>
          </a:p>
          <a:p>
            <a:r>
              <a:rPr lang="en-IN" sz="2000" b="1" dirty="0"/>
              <a:t>Shape gives as the number of rows and columns of the data.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000" b="1" dirty="0"/>
              <a:t>Checking the variable names and if it is not following the naming conversion then rename the variables</a:t>
            </a:r>
            <a:r>
              <a:rPr lang="en-IN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5E6F81-09AE-4B0A-AE51-F62B0DCDC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6" y="1694330"/>
            <a:ext cx="6871447" cy="19498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B0F707-E8FA-406E-AB82-B8D752107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72" y="4666130"/>
            <a:ext cx="8453730" cy="205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53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01675-A6FF-4ED1-9C4E-4B440A189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24435"/>
            <a:ext cx="8596668" cy="5516927"/>
          </a:xfrm>
        </p:spPr>
        <p:txBody>
          <a:bodyPr/>
          <a:lstStyle/>
          <a:p>
            <a:r>
              <a:rPr lang="en-IN" b="1" dirty="0"/>
              <a:t>Getting  the summary of the data frame , data.info() is used to get the concise summary of the Dara frame.</a:t>
            </a:r>
          </a:p>
          <a:p>
            <a:r>
              <a:rPr lang="en-IN" b="1" dirty="0"/>
              <a:t>It provide information such as :</a:t>
            </a:r>
          </a:p>
          <a:p>
            <a:r>
              <a:rPr lang="en-IN" b="1" dirty="0"/>
              <a:t>The total number of entries in each column.</a:t>
            </a:r>
          </a:p>
          <a:p>
            <a:r>
              <a:rPr lang="en-IN" b="1" dirty="0"/>
              <a:t>The data type of each column.</a:t>
            </a:r>
          </a:p>
          <a:p>
            <a:r>
              <a:rPr lang="en-IN" b="1" dirty="0"/>
              <a:t>The count of non-null values in each column.</a:t>
            </a:r>
          </a:p>
          <a:p>
            <a:r>
              <a:rPr lang="en-IN" b="1" dirty="0"/>
              <a:t>The memory usage of the data frame.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CC7BD8-E6C6-4DB5-982C-C2196802E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54188"/>
            <a:ext cx="7328647" cy="36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479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1406</TotalTime>
  <Words>1166</Words>
  <Application>Microsoft Office PowerPoint</Application>
  <PresentationFormat>Widescreen</PresentationFormat>
  <Paragraphs>98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-apple-system</vt:lpstr>
      <vt:lpstr>Arial</vt:lpstr>
      <vt:lpstr>Helvetica Neue</vt:lpstr>
      <vt:lpstr>Trebuchet MS</vt:lpstr>
      <vt:lpstr>Wingdings 3</vt:lpstr>
      <vt:lpstr>Facet</vt:lpstr>
      <vt:lpstr>PowerPoint Presentation</vt:lpstr>
      <vt:lpstr>OBJECTIVE</vt:lpstr>
      <vt:lpstr>PowerPoint Presentation</vt:lpstr>
      <vt:lpstr>Importing all the necessary modules.</vt:lpstr>
      <vt:lpstr>PowerPoint Presentation</vt:lpstr>
      <vt:lpstr>Importing the data from an external source into the Python environment. </vt:lpstr>
      <vt:lpstr>Renaming the variables as per the Naming conversion. </vt:lpstr>
      <vt:lpstr>PowerPoint Presentation</vt:lpstr>
      <vt:lpstr>PowerPoint Presentation</vt:lpstr>
      <vt:lpstr>PowerPoint Presentation</vt:lpstr>
      <vt:lpstr>Performing necessary Datatype Conversions on the data. </vt:lpstr>
      <vt:lpstr>PowerPoint Presentation</vt:lpstr>
      <vt:lpstr>Checking the relevant and irrelevant variables in the first phase of EDA. </vt:lpstr>
      <vt:lpstr>PowerPoint Presentation</vt:lpstr>
      <vt:lpstr>Data Duplicacy: Chech if their is duplicate data or not: DDT ( Data Duplicacy Treatment) </vt:lpstr>
      <vt:lpstr>Missing Values Treatment.</vt:lpstr>
      <vt:lpstr>PowerPoint Presentation</vt:lpstr>
      <vt:lpstr>PowerPoint Presentation</vt:lpstr>
      <vt:lpstr>Separating the categorical Variables and Numerical variables into two different datasets for Data Preparations for Data Analysis. </vt:lpstr>
      <vt:lpstr>PowerPoint Presentation</vt:lpstr>
      <vt:lpstr>PowerPoint Presentation</vt:lpstr>
      <vt:lpstr>Filling missing values in Numerical data with the Median values. </vt:lpstr>
      <vt:lpstr>Filling missing values in Categorical data with the Mode values. </vt:lpstr>
      <vt:lpstr>Visualizing relationship of variables using Matplotlib.pyplot.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Outlier Treatment.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Gaya Gopan</dc:creator>
  <cp:lastModifiedBy>Gaya Gopan</cp:lastModifiedBy>
  <cp:revision>9</cp:revision>
  <dcterms:created xsi:type="dcterms:W3CDTF">2024-05-01T01:26:57Z</dcterms:created>
  <dcterms:modified xsi:type="dcterms:W3CDTF">2024-05-03T11:11:02Z</dcterms:modified>
</cp:coreProperties>
</file>