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57" r:id="rId4"/>
    <p:sldId id="272" r:id="rId5"/>
    <p:sldId id="276" r:id="rId6"/>
    <p:sldId id="273" r:id="rId7"/>
    <p:sldId id="286" r:id="rId8"/>
    <p:sldId id="274" r:id="rId9"/>
    <p:sldId id="271" r:id="rId10"/>
    <p:sldId id="260" r:id="rId11"/>
    <p:sldId id="287" r:id="rId12"/>
    <p:sldId id="262" r:id="rId13"/>
    <p:sldId id="263" r:id="rId14"/>
    <p:sldId id="264" r:id="rId15"/>
    <p:sldId id="270" r:id="rId16"/>
    <p:sldId id="277" r:id="rId17"/>
    <p:sldId id="284" r:id="rId18"/>
    <p:sldId id="278" r:id="rId19"/>
    <p:sldId id="279" r:id="rId20"/>
    <p:sldId id="281" r:id="rId21"/>
    <p:sldId id="282" r:id="rId22"/>
    <p:sldId id="280" r:id="rId23"/>
    <p:sldId id="283" r:id="rId24"/>
    <p:sldId id="267" r:id="rId25"/>
    <p:sldId id="268" r:id="rId26"/>
    <p:sldId id="269" r:id="rId27"/>
    <p:sldId id="265" r:id="rId28"/>
    <p:sldId id="266" r:id="rId29"/>
    <p:sldId id="288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7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8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5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tpjournals.press/doi/pdf/10.3138/cpp.2020-06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tpjournals.press/doi/pdf/10.3138/cpp.2020-062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cv.action?pid=231000790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cv.action?pid=2310007901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ources-covid19canada.hub.arcgis.com/datasets/PHAC-ASPC::covid19-data/data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5318/3610023401-e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5318/3610023501-e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5318/3610023001-e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5318/3610020701-e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B46D4A95-5ADD-4550-AE0F-BC5D48539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9F17D-F381-43FB-8172-6425B491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 Impact of COVID-19 on Tourism in Canada</a:t>
            </a:r>
            <a:endParaRPr lang="en-CA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1CDC7-B5A1-46E1-9A15-B6AC00908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Bahnschrift" panose="020B0502040204020203" pitchFamily="34" charset="0"/>
              </a:rPr>
              <a:t>David </a:t>
            </a:r>
            <a:r>
              <a:rPr lang="en-US" sz="2200" dirty="0" err="1">
                <a:solidFill>
                  <a:srgbClr val="FFFFFF"/>
                </a:solidFill>
                <a:latin typeface="Bahnschrift" panose="020B0502040204020203" pitchFamily="34" charset="0"/>
              </a:rPr>
              <a:t>Boucaud</a:t>
            </a:r>
            <a:endParaRPr lang="en-US" sz="2200" dirty="0">
              <a:solidFill>
                <a:srgbClr val="FFFFFF"/>
              </a:solidFill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Bahnschrift" panose="020B0502040204020203" pitchFamily="34" charset="0"/>
              </a:rPr>
              <a:t>Gaya Kathiresu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Bahnschrift" panose="020B0502040204020203" pitchFamily="34" charset="0"/>
              </a:rPr>
              <a:t>Nader Saad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FFFF"/>
                </a:solidFill>
                <a:latin typeface="Bahnschrift" panose="020B0502040204020203" pitchFamily="34" charset="0"/>
              </a:rPr>
              <a:t>Ethelbert Tang</a:t>
            </a:r>
          </a:p>
          <a:p>
            <a:endParaRPr lang="en-CA" sz="2200" dirty="0">
              <a:solidFill>
                <a:srgbClr val="FFFFFF"/>
              </a:solidFill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47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12E3-C18E-4F02-8379-D23BE8A5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Tourism and Employment in Canada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CB87-F40B-4608-8587-AB16D3A8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The Tourism Industry plays an important role as an employer in Canada for several 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Tourism has proven to be an effective alternative to resourced-based industries in rural communities (</a:t>
            </a:r>
            <a:r>
              <a:rPr lang="en-CA" dirty="0" err="1"/>
              <a:t>Koster</a:t>
            </a:r>
            <a:r>
              <a:rPr lang="en-CA" dirty="0"/>
              <a:t> and </a:t>
            </a:r>
            <a:r>
              <a:rPr lang="en-CA" dirty="0" err="1"/>
              <a:t>Lemelin</a:t>
            </a:r>
            <a:r>
              <a:rPr lang="en-CA" dirty="0"/>
              <a:t> 2009).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majority of those employed in the tourism industry are underrepresented in the national labour force:</a:t>
            </a:r>
          </a:p>
          <a:p>
            <a:endParaRPr lang="en-CA" b="1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A524B9-9DB1-48D5-9ED5-21810180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45907"/>
              </p:ext>
            </p:extLst>
          </p:nvPr>
        </p:nvGraphicFramePr>
        <p:xfrm>
          <a:off x="1066800" y="3157187"/>
          <a:ext cx="10292523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0841">
                  <a:extLst>
                    <a:ext uri="{9D8B030D-6E8A-4147-A177-3AD203B41FA5}">
                      <a16:colId xmlns:a16="http://schemas.microsoft.com/office/drawing/2014/main" val="3260096741"/>
                    </a:ext>
                  </a:extLst>
                </a:gridCol>
                <a:gridCol w="3430841">
                  <a:extLst>
                    <a:ext uri="{9D8B030D-6E8A-4147-A177-3AD203B41FA5}">
                      <a16:colId xmlns:a16="http://schemas.microsoft.com/office/drawing/2014/main" val="2557417326"/>
                    </a:ext>
                  </a:extLst>
                </a:gridCol>
                <a:gridCol w="3430841">
                  <a:extLst>
                    <a:ext uri="{9D8B030D-6E8A-4147-A177-3AD203B41FA5}">
                      <a16:colId xmlns:a16="http://schemas.microsoft.com/office/drawing/2014/main" val="170714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Canadian Labour Force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Tourism Sector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7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Workers without any certificate, diploma, or degree</a:t>
                      </a:r>
                      <a:endParaRPr lang="en-CA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17.2%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8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Workers without a high school diploma</a:t>
                      </a:r>
                      <a:endParaRPr lang="en-CA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25.3%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36.6%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Immigrant workers</a:t>
                      </a:r>
                      <a:endParaRPr lang="en-CA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23.8%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/>
                        <a:t>26.0%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Non-permanent resident workers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1.4%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050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E6B16C-C74D-4625-87CB-F7A656AAE74D}"/>
              </a:ext>
            </a:extLst>
          </p:cNvPr>
          <p:cNvSpPr txBox="1"/>
          <p:nvPr/>
        </p:nvSpPr>
        <p:spPr>
          <a:xfrm>
            <a:off x="8494603" y="6090572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(Tourism HR Canada 2016)</a:t>
            </a:r>
          </a:p>
        </p:txBody>
      </p:sp>
    </p:spTree>
    <p:extLst>
      <p:ext uri="{BB962C8B-B14F-4D97-AF65-F5344CB8AC3E}">
        <p14:creationId xmlns:p14="http://schemas.microsoft.com/office/powerpoint/2010/main" val="38296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2FB4-551D-4792-B778-0BE434DA6CBE}"/>
              </a:ext>
            </a:extLst>
          </p:cNvPr>
          <p:cNvSpPr txBox="1">
            <a:spLocks/>
          </p:cNvSpPr>
          <p:nvPr/>
        </p:nvSpPr>
        <p:spPr>
          <a:xfrm>
            <a:off x="841717" y="442104"/>
            <a:ext cx="10058400" cy="10404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Intersectionality in Employment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3AAC6-3B3E-4D84-9E5C-D899E344B4B4}"/>
              </a:ext>
            </a:extLst>
          </p:cNvPr>
          <p:cNvSpPr txBox="1"/>
          <p:nvPr/>
        </p:nvSpPr>
        <p:spPr>
          <a:xfrm>
            <a:off x="7962314" y="1357301"/>
            <a:ext cx="36998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Chi-Squared Test</a:t>
            </a:r>
          </a:p>
          <a:p>
            <a:endParaRPr lang="en-CA" dirty="0"/>
          </a:p>
          <a:p>
            <a:r>
              <a:rPr lang="en-CA" sz="1400" dirty="0"/>
              <a:t>H</a:t>
            </a:r>
            <a:r>
              <a:rPr lang="en-CA" sz="800" dirty="0"/>
              <a:t>0</a:t>
            </a:r>
            <a:r>
              <a:rPr lang="en-CA" sz="1400" dirty="0"/>
              <a:t>: There is no significant difference between the labour characteristics of the tourism sector and that of the national workforce.</a:t>
            </a:r>
          </a:p>
          <a:p>
            <a:r>
              <a:rPr lang="en-CA" sz="1400" dirty="0"/>
              <a:t>H</a:t>
            </a:r>
            <a:r>
              <a:rPr lang="en-CA" sz="800" dirty="0"/>
              <a:t>A</a:t>
            </a:r>
            <a:r>
              <a:rPr lang="en-CA" sz="1400" dirty="0"/>
              <a:t>: There is a significant difference between the labour characteristics of the tourism sector and that of the national workforce.</a:t>
            </a:r>
          </a:p>
          <a:p>
            <a:endParaRPr lang="en-CA" sz="1400" dirty="0"/>
          </a:p>
          <a:p>
            <a:r>
              <a:rPr lang="en-CA" sz="1400" dirty="0"/>
              <a:t>Gender:</a:t>
            </a:r>
          </a:p>
          <a:p>
            <a:pPr lvl="1"/>
            <a:r>
              <a:rPr lang="en-CA" sz="1400" dirty="0"/>
              <a:t>p-value: 0.0002620416431927413</a:t>
            </a:r>
          </a:p>
          <a:p>
            <a:pPr lvl="1"/>
            <a:endParaRPr lang="en-CA" sz="1400" dirty="0"/>
          </a:p>
          <a:p>
            <a:r>
              <a:rPr lang="en-CA" sz="1400" dirty="0"/>
              <a:t>Immigration Status:</a:t>
            </a:r>
          </a:p>
          <a:p>
            <a:pPr lvl="1"/>
            <a:r>
              <a:rPr lang="en-CA" sz="1400"/>
              <a:t>p-value: 0.006786564652073491</a:t>
            </a:r>
            <a:endParaRPr lang="en-CA" sz="1400" dirty="0"/>
          </a:p>
          <a:p>
            <a:endParaRPr lang="en-CA" sz="1400" dirty="0"/>
          </a:p>
          <a:p>
            <a:endParaRPr lang="en-CA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34B8909-C96F-4F1C-9B90-446B8667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67" y="1300971"/>
            <a:ext cx="6972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3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636E-3B9D-43EC-AE2A-2B57D01A0471}"/>
              </a:ext>
            </a:extLst>
          </p:cNvPr>
          <p:cNvSpPr txBox="1">
            <a:spLocks/>
          </p:cNvSpPr>
          <p:nvPr/>
        </p:nvSpPr>
        <p:spPr>
          <a:xfrm>
            <a:off x="1066800" y="664365"/>
            <a:ext cx="9751255" cy="826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Covid-19 and Employment: An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B5D1C-7C77-468E-954B-B51622C18EA6}"/>
              </a:ext>
            </a:extLst>
          </p:cNvPr>
          <p:cNvSpPr txBox="1"/>
          <p:nvPr/>
        </p:nvSpPr>
        <p:spPr>
          <a:xfrm>
            <a:off x="8193921" y="1491175"/>
            <a:ext cx="314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353,600 less jobs in the Tourism Sector between 2019 and 2020 Q2.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3FAACF1-7D26-4B92-8BC4-50C7C015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91175"/>
            <a:ext cx="68865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795C-FDCD-4682-9EE7-1734824480C1}"/>
              </a:ext>
            </a:extLst>
          </p:cNvPr>
          <p:cNvSpPr txBox="1">
            <a:spLocks/>
          </p:cNvSpPr>
          <p:nvPr/>
        </p:nvSpPr>
        <p:spPr>
          <a:xfrm>
            <a:off x="1066800" y="664365"/>
            <a:ext cx="9751255" cy="826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Employment by Sector</a:t>
            </a:r>
            <a:endParaRPr lang="en-CA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F0149DC-F917-47CA-B603-1E6341C2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11" y="1491175"/>
            <a:ext cx="9625578" cy="48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9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5E02-9CCA-49DE-9837-FC3B616B4840}"/>
              </a:ext>
            </a:extLst>
          </p:cNvPr>
          <p:cNvSpPr txBox="1">
            <a:spLocks/>
          </p:cNvSpPr>
          <p:nvPr/>
        </p:nvSpPr>
        <p:spPr>
          <a:xfrm>
            <a:off x="1066800" y="473628"/>
            <a:ext cx="8977532" cy="876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A Closer Look</a:t>
            </a:r>
            <a:endParaRPr lang="en-CA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D36E165-2E77-4D28-A2ED-31F0659F3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6" y="1213997"/>
            <a:ext cx="10710708" cy="49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444-B064-44BF-B7F7-8AD466DBB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Tourism and Travel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0989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9C324-3512-4AB3-9CB6-FDAA0FE5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949"/>
            <a:ext cx="12192000" cy="51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2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B4DD0-631F-41D2-8CD5-A69FA158D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103"/>
            <a:ext cx="12192000" cy="50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9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3BB99-79DB-4F39-B26B-C825D52C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949"/>
            <a:ext cx="12192000" cy="51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3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C2C72-DC94-438F-AF22-A77EFFA0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808"/>
            <a:ext cx="12192000" cy="503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FE10-8419-472D-8797-1275788F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Tourism?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FB1F-C9DF-4BDC-86AB-EF1B373C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Tourism not only supports economic pillars but it also influences it. Restricting mobility was identified early on as a course of action to dampen the rapid spread of COVID-19, therefore tourism took an abrupt and critical blow right at the start. Tracking and tracing mobility patterns was critical in identifying infection hot spots, and determining break out clusters. 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The average person can understand that there is an impact, but do we understand the depth or magnitude of this impact, on present day and looking forward?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How soon will the world travel again, and </a:t>
            </a:r>
            <a:r>
              <a:rPr lang="en-US" sz="4500" dirty="0">
                <a:latin typeface="Bahnschrift" panose="020B0502040204020203" pitchFamily="34" charset="0"/>
              </a:rPr>
              <a:t>when</a:t>
            </a:r>
            <a:r>
              <a:rPr lang="en-US" dirty="0">
                <a:latin typeface="Bahnschrift" panose="020B0502040204020203" pitchFamily="34" charset="0"/>
              </a:rPr>
              <a:t> it does, </a:t>
            </a:r>
            <a:r>
              <a:rPr lang="en-US" sz="4500" dirty="0">
                <a:latin typeface="Bahnschrift" panose="020B0502040204020203" pitchFamily="34" charset="0"/>
              </a:rPr>
              <a:t>how</a:t>
            </a:r>
            <a:r>
              <a:rPr lang="en-US" dirty="0">
                <a:latin typeface="Bahnschrift" panose="020B0502040204020203" pitchFamily="34" charset="0"/>
              </a:rPr>
              <a:t> will it travel? Will consumers’ pre-pandemic travel habits return, or will a new normal in consumer travel behavior emerge? 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We will attempt to travel through a few aspects of this global downturn in tourism and highlight the role of COVID 19 in reshaping the Canadian economy.</a:t>
            </a:r>
          </a:p>
        </p:txBody>
      </p:sp>
    </p:spTree>
    <p:extLst>
      <p:ext uri="{BB962C8B-B14F-4D97-AF65-F5344CB8AC3E}">
        <p14:creationId xmlns:p14="http://schemas.microsoft.com/office/powerpoint/2010/main" val="331816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E13E1-9B4B-4755-BFEA-AA6EBC3F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960"/>
            <a:ext cx="12192000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5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BFC01-D304-4F70-BAF2-2EFCCA0CB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177"/>
            <a:ext cx="12192000" cy="50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4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4EAF4-91AE-4ECF-9C80-FEF44CA0B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177"/>
            <a:ext cx="12192000" cy="50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444-B064-44BF-B7F7-8AD466DBB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Tourism and Mobility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489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D0E8-B145-4639-AAF0-E99A9B6469F7}"/>
              </a:ext>
            </a:extLst>
          </p:cNvPr>
          <p:cNvSpPr txBox="1">
            <a:spLocks/>
          </p:cNvSpPr>
          <p:nvPr/>
        </p:nvSpPr>
        <p:spPr>
          <a:xfrm>
            <a:off x="1524000" y="983975"/>
            <a:ext cx="9144000" cy="49993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Literature Review: </a:t>
            </a:r>
            <a:r>
              <a:rPr lang="en-US" sz="6000" dirty="0"/>
              <a:t>Do COVID-19 Policies Affect Mobility </a:t>
            </a:r>
            <a:r>
              <a:rPr lang="en-US" sz="6000" dirty="0" err="1"/>
              <a:t>Behaviour</a:t>
            </a:r>
            <a:r>
              <a:rPr lang="en-US" sz="6000" dirty="0"/>
              <a:t>? Evidence from 75 Canadian and American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5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A3F3-86B0-4B87-9064-05D56C82956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Comparison of Policies and Responses by Canadian and USA cities</a:t>
            </a:r>
            <a:endParaRPr lang="en-US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F4C42CE2-73FA-41E6-9714-7E74E2FA7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176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7D129-5102-4624-AFDE-286682A053BC}"/>
              </a:ext>
            </a:extLst>
          </p:cNvPr>
          <p:cNvSpPr txBox="1"/>
          <p:nvPr/>
        </p:nvSpPr>
        <p:spPr>
          <a:xfrm>
            <a:off x="773246" y="5793455"/>
            <a:ext cx="497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HCKEK B+ Gill Sans"/>
              </a:rPr>
              <a:t>Figure 1 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HCKEK A+ Gill Sans"/>
              </a:rPr>
              <a:t>COVID-19 Policy Response by City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FAAD0-3722-4A41-B37E-5AA061B10600}"/>
              </a:ext>
            </a:extLst>
          </p:cNvPr>
          <p:cNvSpPr txBox="1"/>
          <p:nvPr/>
        </p:nvSpPr>
        <p:spPr>
          <a:xfrm>
            <a:off x="773246" y="619125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https://www.utpjournals.press/doi/pdf/10.3138/cpp.2020-062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0079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843C-E3AF-4145-B0F7-0FAC1FD536FB}"/>
              </a:ext>
            </a:extLst>
          </p:cNvPr>
          <p:cNvSpPr txBox="1">
            <a:spLocks/>
          </p:cNvSpPr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The efficacy of the responses</a:t>
            </a:r>
            <a:endParaRPr lang="en-US" sz="3600" dirty="0">
              <a:solidFill>
                <a:srgbClr val="2C2C2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68C68-E6EC-43D0-999E-061CCE3350F0}"/>
              </a:ext>
            </a:extLst>
          </p:cNvPr>
          <p:cNvSpPr txBox="1"/>
          <p:nvPr/>
        </p:nvSpPr>
        <p:spPr>
          <a:xfrm>
            <a:off x="603938" y="635912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2"/>
              </a:rPr>
              <a:t>https://www.utpjournals.press/doi/pdf/10.3138/cpp.2020-062</a:t>
            </a:r>
            <a:r>
              <a:rPr lang="en-US" dirty="0"/>
              <a:t> </a:t>
            </a:r>
          </a:p>
        </p:txBody>
      </p:sp>
      <p:pic>
        <p:nvPicPr>
          <p:cNvPr id="4" name="Content Placeholder 19">
            <a:extLst>
              <a:ext uri="{FF2B5EF4-FFF2-40B4-BE49-F238E27FC236}">
                <a16:creationId xmlns:a16="http://schemas.microsoft.com/office/drawing/2014/main" id="{F429B343-D22D-4181-87AE-A47359FD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1" y="520144"/>
            <a:ext cx="5734527" cy="5570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ED928-C488-4431-8302-8C51ED349E66}"/>
              </a:ext>
            </a:extLst>
          </p:cNvPr>
          <p:cNvSpPr txBox="1"/>
          <p:nvPr/>
        </p:nvSpPr>
        <p:spPr>
          <a:xfrm>
            <a:off x="4777311" y="5774769"/>
            <a:ext cx="411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HCKEK B+ Gill Sans"/>
              </a:rPr>
              <a:t>Figure 2 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HCKEK A+ Gill Sans"/>
              </a:rPr>
              <a:t>Mobility by City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024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0C1-EC11-465A-B8ED-917909F4D15C}"/>
              </a:ext>
            </a:extLst>
          </p:cNvPr>
          <p:cNvSpPr txBox="1">
            <a:spLocks/>
          </p:cNvSpPr>
          <p:nvPr/>
        </p:nvSpPr>
        <p:spPr>
          <a:xfrm>
            <a:off x="648928" y="338328"/>
            <a:ext cx="3904022" cy="160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Canadian Airline Passenger Numbers Compared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37E36-675C-4049-80CC-CEB85E5D5F83}"/>
              </a:ext>
            </a:extLst>
          </p:cNvPr>
          <p:cNvSpPr txBox="1"/>
          <p:nvPr/>
        </p:nvSpPr>
        <p:spPr>
          <a:xfrm>
            <a:off x="4841185" y="338328"/>
            <a:ext cx="7219951" cy="1553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Initially steady increase in January 2020 and February 2020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Sudden drop due to COVID-19 restrictions in place in March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Progression towards recovery in the 3</a:t>
            </a:r>
            <a:r>
              <a:rPr lang="en-US" sz="2000" baseline="30000" dirty="0"/>
              <a:t>rd</a:t>
            </a:r>
            <a:r>
              <a:rPr lang="en-US" sz="2000" dirty="0"/>
              <a:t> quarter.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E3207-EB30-498A-9A4C-AF9EBDB9F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904" y="2742397"/>
            <a:ext cx="4962888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BAC4C1-9C53-44D1-83A0-C04C46150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91285"/>
              </p:ext>
            </p:extLst>
          </p:nvPr>
        </p:nvGraphicFramePr>
        <p:xfrm>
          <a:off x="6828702" y="2742397"/>
          <a:ext cx="4469901" cy="36900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01541">
                  <a:extLst>
                    <a:ext uri="{9D8B030D-6E8A-4147-A177-3AD203B41FA5}">
                      <a16:colId xmlns:a16="http://schemas.microsoft.com/office/drawing/2014/main" val="448077978"/>
                    </a:ext>
                  </a:extLst>
                </a:gridCol>
                <a:gridCol w="2668360">
                  <a:extLst>
                    <a:ext uri="{9D8B030D-6E8A-4147-A177-3AD203B41FA5}">
                      <a16:colId xmlns:a16="http://schemas.microsoft.com/office/drawing/2014/main" val="764631734"/>
                    </a:ext>
                  </a:extLst>
                </a:gridCol>
              </a:tblGrid>
              <a:tr h="376587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 marL="55303" marR="79004" marT="15801" marB="11850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Percentage Change from 2019</a:t>
                      </a:r>
                    </a:p>
                  </a:txBody>
                  <a:tcPr marL="55303" marR="79004" marT="15801" marB="11850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966607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55303" marR="6584" marT="15801" marB="1185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2.53%</a:t>
                      </a:r>
                    </a:p>
                  </a:txBody>
                  <a:tcPr marL="55303" marR="6584" marT="15801" marB="1185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067706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55303" marR="6584" marT="15801" marB="1185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3.33%</a:t>
                      </a:r>
                    </a:p>
                  </a:txBody>
                  <a:tcPr marL="55303" marR="6584" marT="15801" marB="1185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423612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55303" marR="6584" marT="15801" marB="1185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-44.07%</a:t>
                      </a:r>
                    </a:p>
                  </a:txBody>
                  <a:tcPr marL="55303" marR="6584" marT="15801" marB="1185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731691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55303" marR="6584" marT="15801" marB="1185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-96.98%</a:t>
                      </a:r>
                    </a:p>
                  </a:txBody>
                  <a:tcPr marL="55303" marR="6584" marT="15801" marB="1185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23973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55303" marR="6584" marT="15801" marB="1185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-96.72%</a:t>
                      </a:r>
                    </a:p>
                  </a:txBody>
                  <a:tcPr marL="55303" marR="6584" marT="15801" marB="1185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926230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55303" marR="6584" marT="15801" marB="1185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-93.89%</a:t>
                      </a:r>
                    </a:p>
                  </a:txBody>
                  <a:tcPr marL="55303" marR="6584" marT="15801" marB="1185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646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55303" marR="6584" marT="15801" marB="1185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-89.47%</a:t>
                      </a:r>
                    </a:p>
                  </a:txBody>
                  <a:tcPr marL="55303" marR="6584" marT="15801" marB="1185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52801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55303" marR="6584" marT="15801" marB="1185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-86.82%</a:t>
                      </a:r>
                    </a:p>
                  </a:txBody>
                  <a:tcPr marL="55303" marR="6584" marT="15801" marB="1185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25275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55303" marR="6584" marT="15801" marB="11850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-86.78%</a:t>
                      </a:r>
                    </a:p>
                  </a:txBody>
                  <a:tcPr marL="55303" marR="6584" marT="15801" marB="118506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965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AA6211-C53C-457B-A088-435DA5CF88AD}"/>
              </a:ext>
            </a:extLst>
          </p:cNvPr>
          <p:cNvSpPr txBox="1"/>
          <p:nvPr/>
        </p:nvSpPr>
        <p:spPr>
          <a:xfrm>
            <a:off x="609283" y="6519672"/>
            <a:ext cx="106516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Dataset: </a:t>
            </a:r>
            <a:r>
              <a:rPr lang="en-US" sz="1600" dirty="0">
                <a:hlinkClick r:id="rId3"/>
              </a:rPr>
              <a:t>https://www150.statcan.gc.ca/t1/tbl1/en/cv.action?pid=2310007901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94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B3317A-BB12-40A6-A506-BB2EBCC46A30}"/>
              </a:ext>
            </a:extLst>
          </p:cNvPr>
          <p:cNvSpPr txBox="1">
            <a:spLocks/>
          </p:cNvSpPr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C2C2C"/>
                </a:solidFill>
              </a:rPr>
              <a:t>Scatter-Matrix between total number of COVID-19 cases and Airline Passengers</a:t>
            </a:r>
          </a:p>
        </p:txBody>
      </p:sp>
      <p:pic>
        <p:nvPicPr>
          <p:cNvPr id="8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8CE62C3-4D7D-4683-B3EE-D8CDB7F2F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r="2931" b="-2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B91C5-9AC9-40F2-B27B-4F26FF29AD00}"/>
              </a:ext>
            </a:extLst>
          </p:cNvPr>
          <p:cNvSpPr txBox="1"/>
          <p:nvPr/>
        </p:nvSpPr>
        <p:spPr>
          <a:xfrm>
            <a:off x="603938" y="6208776"/>
            <a:ext cx="10651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Datasets: </a:t>
            </a:r>
            <a:r>
              <a:rPr lang="en-US" sz="1600" dirty="0">
                <a:hlinkClick r:id="rId3"/>
              </a:rPr>
              <a:t>https://www150.statcan.gc.ca/t1/tbl1/en/cv.action?pid=2310007901</a:t>
            </a:r>
            <a:endParaRPr lang="en-US" sz="1600" dirty="0"/>
          </a:p>
          <a:p>
            <a:r>
              <a:rPr lang="en-US" sz="1600" dirty="0"/>
              <a:t>                 </a:t>
            </a:r>
            <a:r>
              <a:rPr lang="en-US" sz="1600" dirty="0">
                <a:hlinkClick r:id="rId4"/>
              </a:rPr>
              <a:t>https://resources-covid19canada.hub.arcgis.com/datasets/PHAC-ASPC::covid19-data/data</a:t>
            </a:r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93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E696-CC5C-43AD-A1E3-98E1BE19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2144-0EB0-4FE2-9B65-28526311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501"/>
            <a:ext cx="10515600" cy="519328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Armstrong, D.,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Lebo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, M. and Lucas, J., 2020. Do COVID-19 Policies Affect Mobility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Behaviour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? Evidence from 75 Canadian and American Cities.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Canadian Public Policy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, [online] 46(S2), pp.S127-S144. Available at: &lt;https://www.utpjournals.press/doi/pdf/10.3138/cpp.2020-062&gt;.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Brodeur, A., Gray, D., Islam, A. and Bhuiyan, S.,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 Literature Review Of The Economics Of COVID-19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https://www.econstor.eu/. Available at: &lt;https://www.econstor.eu/bitstream/10419/222316/1/GLO-DP-0601.pdf&gt;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https://tiac-aitc.ca/.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STATE OF TOURISM IN CANADA DURING COVID-19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&lt;https://tiac-aitc.ca/_Library/Coronavirus_2020/TIAC_14472_State_of_Tourism_in_Canada_during_COVID-19_Dashboard_EN.pdf&gt;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Koster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, R. and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Lemelin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, R., 2009. Appreciative Inquiry and Rural Tourism: A Case Study from Canada.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Tourism Geographies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, [online] 11(2), pp.256-269. Available at: &lt;https://www.tandfonline.com/doi/abs/10.1080/14616680902827209&gt;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Resources-covid19canada.hub.arcgis.com.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COVID19 Data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&lt;https://resources-covid19canada.hub.arcgis.com/datasets/PHAC-ASPC::covid19-data/data&gt;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Tourism Economics.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COVID-19’S Impact On </a:t>
            </a:r>
            <a:r>
              <a:rPr lang="en-US" sz="110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Canada’S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Tourism Industry - Tourism Economics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&lt;https://www.tourismeconomics.com/case-studies/covid-19s-impact-on-canadas-tourism-industry/&gt;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Tourismhr.ca. 2016.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Profile Of </a:t>
            </a:r>
            <a:r>
              <a:rPr lang="en-US" sz="110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Canada’S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Tourism Employees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&lt;http://tourismhr.ca/wp-content/uploads/Demographic_Profile_Tourism_Sector_Employees_2016.pdf&gt;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Wang, W.,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Yukon In COVID-19 Pandemic: Decline In Tourism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https://yukon.ca/. Available at: &lt;https://yukon.ca/sites/yukon.ca/files/covid-19_impact_yukon_tourism.pdf&gt;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Employment Generated By Tourism (X 1,000)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&lt;https://www150.statcan.gc.ca/t1/tbl1/en/tv.action?pid=3610023201&gt;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Indexes Of </a:t>
            </a:r>
            <a:r>
              <a:rPr lang="en-US" sz="110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Labour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Productivity And Related Measures, By Business Sector Industry, Seasonally Adjusted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&lt;https://www150.statcan.gc.ca/t1/tbl1/en/tv.action?pid=3610020701&gt;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7A2A-46CD-46CD-B55B-75DD4BF4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and the Economy in Canada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4AEE-A67B-4F32-81BC-D64E03A1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2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The health of the economy is measured by Gross Domestic Product (GDP)</a:t>
            </a:r>
          </a:p>
          <a:p>
            <a:pPr marL="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“The tourism industry includes transportation, accommodation and food services, travel arrangement and reservation services, and recreation and entertainment (Statistics Canada 2017).”</a:t>
            </a:r>
          </a:p>
          <a:p>
            <a:pPr marL="0" indent="0">
              <a:buNone/>
            </a:pPr>
            <a:r>
              <a:rPr lang="en-CA" sz="2000" dirty="0">
                <a:latin typeface="Bahnschrift" panose="020B0502040204020203" pitchFamily="34" charset="0"/>
              </a:rPr>
              <a:t>	</a:t>
            </a:r>
            <a:r>
              <a:rPr lang="en-CA" sz="1800" dirty="0">
                <a:latin typeface="Bahnschrift" panose="020B0502040204020203" pitchFamily="34" charset="0"/>
              </a:rPr>
              <a:t>https://www150.statcan.gc.ca/n1/pub/11-626-x/11-626-x2020023-eng.htm</a:t>
            </a:r>
            <a:endParaRPr lang="en-CA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33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E696-CC5C-43AD-A1E3-98E1BE19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2144-0EB0-4FE2-9B65-28526311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501"/>
            <a:ext cx="10515600" cy="519328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International </a:t>
            </a:r>
            <a:r>
              <a:rPr lang="en-US" sz="110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Travellers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Entering Or Returning To Canada, By Province Of Entry, Seasonally Adjusted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&lt;https://www150.statcan.gc.ca/t1/tbl1/en/cv!recreate.action?pid=2410000501&amp;selectedNodeIds=&amp;checkedLevels=0D1,0D2,1D1,1D2,1D3,1D4&amp;refPeriods=20150901,20200901&amp;dimensionLayouts=layout3,layout2,layout3&amp;vectorDisplay=false&gt;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Operating And Financial Statistics For Major Canadian Airlines, Monthly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&lt;https://www150.statcan.gc.ca/t1/tbl1/en/cv.action?pid=2310007901&gt;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Tourism Demand In Canada, Constant Prices (X 1,000,000)1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&lt;https://www150.statcan.gc.ca/t1/tbl1/en/tv.action?pid=3610023001&gt;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Tourism Gross Domestic Product, Constant Prices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&lt;https://www150.statcan.gc.ca/t1/tbl1/en/tv.action?pid=3610023401&gt;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Tourism Share Of Gross Domestic Product At Basic Prices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&lt;https://www150.statcan.gc.ca/t1/tbl1/en/tv.action?pid=3610023501&gt;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Add/Remove Data - Jobs, Hours Worked And Employment Income Of Employees In Tourism Industries, By Employee Characteristics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&lt;https://www150.statcan.gc.ca/t1/tbl1/en/cv.action?pid=3610063501&gt;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Add/Remove Data - </a:t>
            </a:r>
            <a:r>
              <a:rPr lang="en-US" sz="110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Labour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Force Characteristics By Immigrant Status, Annual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&lt;https://www150.statcan.gc.ca/t1/tbl1/en/cv.action?pid=1410008301&gt; [Accessed 22 December 2020].</a:t>
            </a:r>
            <a:endParaRPr lang="en-CA" sz="11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Www150.statcan.gc.ca. 2020. </a:t>
            </a:r>
            <a:r>
              <a:rPr lang="en-US" sz="1100" i="1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Labour</a:t>
            </a:r>
            <a:r>
              <a:rPr lang="en-US" sz="1100" i="1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Force Characteristics By Sex And Detailed Age Group, Annual, Inactive (X 1,000)</a:t>
            </a:r>
            <a:r>
              <a:rPr lang="en-US" sz="1100" dirty="0">
                <a:solidFill>
                  <a:srgbClr val="000000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[online] Available at: &lt;https://www150.statcan.gc.ca/t1/tbl1/en/cv.action?pid=1410001801&gt; [Accessed 22 December 2020].</a:t>
            </a:r>
          </a:p>
        </p:txBody>
      </p:sp>
    </p:spTree>
    <p:extLst>
      <p:ext uri="{BB962C8B-B14F-4D97-AF65-F5344CB8AC3E}">
        <p14:creationId xmlns:p14="http://schemas.microsoft.com/office/powerpoint/2010/main" val="285490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C4FFFF-2F95-4423-AEC6-0831851C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48" y="0"/>
            <a:ext cx="553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DDE58D-16D1-456D-B16B-1AF13C8BA1BF}"/>
              </a:ext>
            </a:extLst>
          </p:cNvPr>
          <p:cNvSpPr txBox="1">
            <a:spLocks/>
          </p:cNvSpPr>
          <p:nvPr/>
        </p:nvSpPr>
        <p:spPr>
          <a:xfrm>
            <a:off x="1210365" y="849795"/>
            <a:ext cx="3252445" cy="515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2C2C2C"/>
                </a:solidFill>
              </a:rPr>
              <a:t>Tourism GDP dropped </a:t>
            </a:r>
            <a:r>
              <a:rPr lang="en-US" sz="3600" b="1" dirty="0">
                <a:solidFill>
                  <a:srgbClr val="2C2C2C"/>
                </a:solidFill>
              </a:rPr>
              <a:t>66.37 % </a:t>
            </a:r>
          </a:p>
          <a:p>
            <a:r>
              <a:rPr lang="en-US" sz="3600" dirty="0">
                <a:solidFill>
                  <a:srgbClr val="2C2C2C"/>
                </a:solidFill>
              </a:rPr>
              <a:t>from Q1 to Q2 in 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9CAFA8-B999-4A2C-B041-38D409006BAD}"/>
              </a:ext>
            </a:extLst>
          </p:cNvPr>
          <p:cNvSpPr txBox="1"/>
          <p:nvPr/>
        </p:nvSpPr>
        <p:spPr>
          <a:xfrm>
            <a:off x="116998" y="6440159"/>
            <a:ext cx="106516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</a:t>
            </a:r>
            <a:r>
              <a:rPr lang="en-US" sz="1600" dirty="0"/>
              <a:t>: </a:t>
            </a:r>
            <a:r>
              <a:rPr lang="en-CA" sz="1600" b="0" i="0" u="sng" dirty="0">
                <a:solidFill>
                  <a:srgbClr val="7834BC"/>
                </a:solidFill>
                <a:effectLst/>
                <a:latin typeface="Noto Sans"/>
                <a:hlinkClick r:id="rId3"/>
              </a:rPr>
              <a:t>https://doi.org/10.25318/3610023401-eng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9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F5D2F8F-59C9-4DC8-AAE0-4676F455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529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B34A53-D4C6-437D-B3D5-50B7D61DB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77528"/>
              </p:ext>
            </p:extLst>
          </p:nvPr>
        </p:nvGraphicFramePr>
        <p:xfrm>
          <a:off x="470452" y="2006439"/>
          <a:ext cx="4777410" cy="4023360"/>
        </p:xfrm>
        <a:graphic>
          <a:graphicData uri="http://schemas.openxmlformats.org/drawingml/2006/table">
            <a:tbl>
              <a:tblPr/>
              <a:tblGrid>
                <a:gridCol w="2388705">
                  <a:extLst>
                    <a:ext uri="{9D8B030D-6E8A-4147-A177-3AD203B41FA5}">
                      <a16:colId xmlns:a16="http://schemas.microsoft.com/office/drawing/2014/main" val="2097628495"/>
                    </a:ext>
                  </a:extLst>
                </a:gridCol>
                <a:gridCol w="2388705">
                  <a:extLst>
                    <a:ext uri="{9D8B030D-6E8A-4147-A177-3AD203B41FA5}">
                      <a16:colId xmlns:a16="http://schemas.microsoft.com/office/drawing/2014/main" val="252797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Bahnschrift" panose="020B0502040204020203" pitchFamily="34" charset="0"/>
                        </a:rPr>
                        <a:t>PERIOD</a:t>
                      </a:r>
                      <a:endParaRPr lang="en-CA" b="1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hnschrift" panose="020B0502040204020203" pitchFamily="34" charset="0"/>
                        </a:rPr>
                        <a:t>PERCENT SHARE</a:t>
                      </a:r>
                      <a:endParaRPr lang="en-CA" b="1" dirty="0">
                        <a:latin typeface="Bahnschrift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88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2018-01-01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81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  <a:latin typeface="Bahnschrift" panose="020B0502040204020203" pitchFamily="34" charset="0"/>
                        </a:rPr>
                        <a:t>2018-04-01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2.05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634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  <a:latin typeface="Bahnschrift" panose="020B0502040204020203" pitchFamily="34" charset="0"/>
                        </a:rPr>
                        <a:t>2018-07-01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2.05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661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  <a:latin typeface="Bahnschrift" panose="020B0502040204020203" pitchFamily="34" charset="0"/>
                        </a:rPr>
                        <a:t>2018-10-01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02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  <a:latin typeface="Bahnschrift" panose="020B0502040204020203" pitchFamily="34" charset="0"/>
                        </a:rPr>
                        <a:t>2019-01-01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73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  <a:latin typeface="Bahnschrift" panose="020B0502040204020203" pitchFamily="34" charset="0"/>
                        </a:rPr>
                        <a:t>2019-04-01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411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  <a:latin typeface="Bahnschrift" panose="020B0502040204020203" pitchFamily="34" charset="0"/>
                        </a:rPr>
                        <a:t>2019-07-01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3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  <a:latin typeface="Bahnschrift" panose="020B0502040204020203" pitchFamily="34" charset="0"/>
                        </a:rPr>
                        <a:t>2019-10-01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59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>
                          <a:effectLst/>
                          <a:latin typeface="Bahnschrift" panose="020B0502040204020203" pitchFamily="34" charset="0"/>
                        </a:rPr>
                        <a:t>2020-01-01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1.76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28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2020-04-01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dirty="0">
                          <a:effectLst/>
                          <a:latin typeface="Bahnschrift" panose="020B0502040204020203" pitchFamily="34" charset="0"/>
                        </a:rPr>
                        <a:t>0.64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79434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7B6331E-12D1-4380-ADA4-9DF19E4C99FD}"/>
              </a:ext>
            </a:extLst>
          </p:cNvPr>
          <p:cNvSpPr txBox="1">
            <a:spLocks/>
          </p:cNvSpPr>
          <p:nvPr/>
        </p:nvSpPr>
        <p:spPr>
          <a:xfrm>
            <a:off x="987288" y="217396"/>
            <a:ext cx="4087191" cy="1789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2C2C2C"/>
                </a:solidFill>
              </a:rPr>
              <a:t>Tourism’s share of GDP </a:t>
            </a:r>
          </a:p>
          <a:p>
            <a:pPr algn="ctr"/>
            <a:r>
              <a:rPr lang="en-US" sz="3200" b="1" dirty="0">
                <a:solidFill>
                  <a:srgbClr val="2C2C2C"/>
                </a:solidFill>
              </a:rPr>
              <a:t>dropped 1.12 points</a:t>
            </a:r>
          </a:p>
          <a:p>
            <a:pPr algn="ctr"/>
            <a:r>
              <a:rPr lang="en-US" sz="3200" dirty="0">
                <a:solidFill>
                  <a:srgbClr val="2C2C2C"/>
                </a:solidFill>
              </a:rPr>
              <a:t>from Q1 to Q2 in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4CD38-94BD-4C44-AF99-5B43D5E47C09}"/>
              </a:ext>
            </a:extLst>
          </p:cNvPr>
          <p:cNvSpPr txBox="1"/>
          <p:nvPr/>
        </p:nvSpPr>
        <p:spPr>
          <a:xfrm>
            <a:off x="116998" y="6440159"/>
            <a:ext cx="10651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</a:t>
            </a:r>
            <a:r>
              <a:rPr lang="en-US" sz="1600" dirty="0"/>
              <a:t>: </a:t>
            </a:r>
            <a:r>
              <a:rPr lang="en-CA" sz="1600" b="0" i="0" u="sng" dirty="0">
                <a:solidFill>
                  <a:srgbClr val="7834BC"/>
                </a:solidFill>
                <a:effectLst/>
                <a:latin typeface="Noto Sans"/>
                <a:hlinkClick r:id="rId3"/>
              </a:rPr>
              <a:t>https://doi.org/10.25318/3610023501-eng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B897D2C-A2C5-4104-9AB5-805877E29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0"/>
            <a:ext cx="7899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0F995-3A1F-4DD6-B560-6A72BFE086DE}"/>
              </a:ext>
            </a:extLst>
          </p:cNvPr>
          <p:cNvSpPr txBox="1"/>
          <p:nvPr/>
        </p:nvSpPr>
        <p:spPr>
          <a:xfrm>
            <a:off x="116998" y="6440159"/>
            <a:ext cx="1065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Dataset: </a:t>
            </a:r>
            <a:r>
              <a:rPr lang="en-CA" sz="1400" b="0" i="0" u="sng" dirty="0">
                <a:solidFill>
                  <a:srgbClr val="7834BC"/>
                </a:solidFill>
                <a:effectLst/>
                <a:latin typeface="Noto Sans"/>
                <a:hlinkClick r:id="rId3"/>
              </a:rPr>
              <a:t>https://doi.org/10.25318/3610023001-eng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276C2D-CC3C-442E-B4CD-7220BE4F66A6}"/>
              </a:ext>
            </a:extLst>
          </p:cNvPr>
          <p:cNvSpPr txBox="1">
            <a:spLocks/>
          </p:cNvSpPr>
          <p:nvPr/>
        </p:nvSpPr>
        <p:spPr>
          <a:xfrm>
            <a:off x="379864" y="531744"/>
            <a:ext cx="3649870" cy="515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2C2C2C"/>
                </a:solidFill>
              </a:rPr>
              <a:t>2020 Q2 saw </a:t>
            </a:r>
            <a:r>
              <a:rPr lang="en-US" sz="3600" dirty="0">
                <a:solidFill>
                  <a:srgbClr val="0070C0"/>
                </a:solidFill>
              </a:rPr>
              <a:t>Domestic</a:t>
            </a:r>
            <a:r>
              <a:rPr lang="en-US" sz="3600" dirty="0">
                <a:solidFill>
                  <a:srgbClr val="2C2C2C"/>
                </a:solidFill>
              </a:rPr>
              <a:t> Spending </a:t>
            </a:r>
            <a:r>
              <a:rPr lang="en-US" sz="3600" b="1" dirty="0">
                <a:solidFill>
                  <a:srgbClr val="2C2C2C"/>
                </a:solidFill>
              </a:rPr>
              <a:t>down 58.6 % </a:t>
            </a:r>
            <a:r>
              <a:rPr lang="en-US" sz="3600" dirty="0">
                <a:solidFill>
                  <a:srgbClr val="2C2C2C"/>
                </a:solidFill>
              </a:rPr>
              <a:t>and </a:t>
            </a:r>
            <a:r>
              <a:rPr lang="en-US" sz="3600" dirty="0">
                <a:solidFill>
                  <a:srgbClr val="0070C0"/>
                </a:solidFill>
              </a:rPr>
              <a:t>Non-resident </a:t>
            </a:r>
            <a:r>
              <a:rPr lang="en-US" sz="3600" dirty="0">
                <a:solidFill>
                  <a:schemeClr val="tx1"/>
                </a:solidFill>
              </a:rPr>
              <a:t>spending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2C2C2C"/>
                </a:solidFill>
              </a:rPr>
              <a:t>down 96.2 %</a:t>
            </a:r>
          </a:p>
        </p:txBody>
      </p:sp>
    </p:spTree>
    <p:extLst>
      <p:ext uri="{BB962C8B-B14F-4D97-AF65-F5344CB8AC3E}">
        <p14:creationId xmlns:p14="http://schemas.microsoft.com/office/powerpoint/2010/main" val="112430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D4AA606-299E-4C0B-9A4D-FEC970469518}"/>
              </a:ext>
            </a:extLst>
          </p:cNvPr>
          <p:cNvSpPr txBox="1">
            <a:spLocks/>
          </p:cNvSpPr>
          <p:nvPr/>
        </p:nvSpPr>
        <p:spPr>
          <a:xfrm>
            <a:off x="1524000" y="983975"/>
            <a:ext cx="9144000" cy="49993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Recovery?</a:t>
            </a:r>
          </a:p>
          <a:p>
            <a:endParaRPr lang="en-US" sz="6000" dirty="0"/>
          </a:p>
          <a:p>
            <a:r>
              <a:rPr lang="en-US" sz="2100" dirty="0">
                <a:latin typeface="Bahnschrift" panose="020B0502040204020203" pitchFamily="34" charset="0"/>
              </a:rPr>
              <a:t>“Tourism activities will take a longer time to recover because tourism is more a luxury consumption than a basic need. It is one of the first things that people can easily delete from, and one of the last things that people will add to, their spending plan.”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https://yukon.ca/sites/yukon.ca/files/covid-19_impact_yukon_tourism.pdf</a:t>
            </a:r>
            <a:endParaRPr lang="en-US" sz="900" dirty="0">
              <a:latin typeface="+mn-lt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874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1D68F0-3172-475C-9CC8-5C75A5080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0"/>
            <a:ext cx="11058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B9679-0E36-4DDA-9E4C-494C60DFBE21}"/>
              </a:ext>
            </a:extLst>
          </p:cNvPr>
          <p:cNvSpPr txBox="1"/>
          <p:nvPr/>
        </p:nvSpPr>
        <p:spPr>
          <a:xfrm rot="16200000">
            <a:off x="9887165" y="4531847"/>
            <a:ext cx="404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Dataset: </a:t>
            </a:r>
            <a:r>
              <a:rPr lang="en-CA" sz="1400" b="0" i="0" u="sng" dirty="0">
                <a:solidFill>
                  <a:srgbClr val="7834BC"/>
                </a:solidFill>
                <a:effectLst/>
                <a:latin typeface="Noto Sans"/>
                <a:hlinkClick r:id="rId3"/>
              </a:rPr>
              <a:t>https://doi.org/10.25318/3610020701-eng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2D8662-2A60-461C-B9AB-BBB74F76CD39}"/>
              </a:ext>
            </a:extLst>
          </p:cNvPr>
          <p:cNvSpPr txBox="1">
            <a:spLocks/>
          </p:cNvSpPr>
          <p:nvPr/>
        </p:nvSpPr>
        <p:spPr>
          <a:xfrm>
            <a:off x="1772050" y="2256183"/>
            <a:ext cx="3904022" cy="409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“In the third quarter, easing of the restrictions implemented to contain the pandemic led to a significant rebound in hours worked and business output, both of which saw record gains.”</a:t>
            </a:r>
          </a:p>
          <a:p>
            <a:endParaRPr lang="en-US" sz="3600" b="1" dirty="0"/>
          </a:p>
          <a:p>
            <a:r>
              <a:rPr lang="en-US" sz="1600" dirty="0"/>
              <a:t>https://www150.statcan.gc.ca/n1/daily-quotidien/201202/dq201202c-eng.htm</a:t>
            </a:r>
          </a:p>
        </p:txBody>
      </p:sp>
    </p:spTree>
    <p:extLst>
      <p:ext uri="{BB962C8B-B14F-4D97-AF65-F5344CB8AC3E}">
        <p14:creationId xmlns:p14="http://schemas.microsoft.com/office/powerpoint/2010/main" val="392434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444-B064-44BF-B7F7-8AD466DBB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113" y="1112423"/>
            <a:ext cx="10051774" cy="2387600"/>
          </a:xfrm>
        </p:spPr>
        <p:txBody>
          <a:bodyPr/>
          <a:lstStyle/>
          <a:p>
            <a:r>
              <a:rPr lang="en-US" dirty="0"/>
              <a:t>Tourism and Employment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0623523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7E2"/>
      </a:lt2>
      <a:accent1>
        <a:srgbClr val="969CC6"/>
      </a:accent1>
      <a:accent2>
        <a:srgbClr val="7F9EBA"/>
      </a:accent2>
      <a:accent3>
        <a:srgbClr val="83ABAD"/>
      </a:accent3>
      <a:accent4>
        <a:srgbClr val="76AD99"/>
      </a:accent4>
      <a:accent5>
        <a:srgbClr val="84AE8D"/>
      </a:accent5>
      <a:accent6>
        <a:srgbClr val="84B078"/>
      </a:accent6>
      <a:hlink>
        <a:srgbClr val="8A8453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1975</Words>
  <Application>Microsoft Office PowerPoint</Application>
  <PresentationFormat>Widescreen</PresentationFormat>
  <Paragraphs>152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Avenir Next LT Pro</vt:lpstr>
      <vt:lpstr>AvenirNext LT Pro Medium</vt:lpstr>
      <vt:lpstr>Bahnschrift</vt:lpstr>
      <vt:lpstr>Calibri</vt:lpstr>
      <vt:lpstr>HCKEK A+ Gill Sans</vt:lpstr>
      <vt:lpstr>HCKEK B+ Gill Sans</vt:lpstr>
      <vt:lpstr>Noto Sans</vt:lpstr>
      <vt:lpstr>Sagona Book</vt:lpstr>
      <vt:lpstr>ExploreVTI</vt:lpstr>
      <vt:lpstr>The Impact of COVID-19 on Tourism in Canada</vt:lpstr>
      <vt:lpstr>Why Tourism?</vt:lpstr>
      <vt:lpstr>Tourism and the Economy in Canada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Tourism and Employment</vt:lpstr>
      <vt:lpstr>Tourism and Employment in Canada</vt:lpstr>
      <vt:lpstr>PowerPoint Presentation</vt:lpstr>
      <vt:lpstr>PowerPoint Presentation</vt:lpstr>
      <vt:lpstr>PowerPoint Presentation</vt:lpstr>
      <vt:lpstr>PowerPoint Presentation</vt:lpstr>
      <vt:lpstr>Tourism and Travel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Tourism and Mobility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COVID-19 on Tourism in Canada</dc:title>
  <dc:creator>Gayathri Kathiresu</dc:creator>
  <cp:lastModifiedBy>Gayathri Kathiresu</cp:lastModifiedBy>
  <cp:revision>22</cp:revision>
  <dcterms:created xsi:type="dcterms:W3CDTF">2020-12-22T00:33:07Z</dcterms:created>
  <dcterms:modified xsi:type="dcterms:W3CDTF">2020-12-23T22:19:00Z</dcterms:modified>
</cp:coreProperties>
</file>