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0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2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4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5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6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1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  <p:sldMasterId id="2147483949" r:id="rId10"/>
    <p:sldMasterId id="2147483966" r:id="rId11"/>
    <p:sldMasterId id="2147483983" r:id="rId12"/>
    <p:sldMasterId id="2147484000" r:id="rId13"/>
    <p:sldMasterId id="2147484017" r:id="rId14"/>
    <p:sldMasterId id="2147484034" r:id="rId15"/>
    <p:sldMasterId id="2147484051" r:id="rId16"/>
    <p:sldMasterId id="2147484068" r:id="rId17"/>
  </p:sldMasterIdLst>
  <p:sldIdLst>
    <p:sldId id="256" r:id="rId18"/>
    <p:sldId id="273" r:id="rId19"/>
    <p:sldId id="272" r:id="rId20"/>
    <p:sldId id="274" r:id="rId21"/>
    <p:sldId id="264" r:id="rId22"/>
    <p:sldId id="263" r:id="rId23"/>
    <p:sldId id="275" r:id="rId24"/>
    <p:sldId id="266" r:id="rId25"/>
    <p:sldId id="267" r:id="rId26"/>
    <p:sldId id="268" r:id="rId27"/>
    <p:sldId id="258" r:id="rId28"/>
    <p:sldId id="279" r:id="rId29"/>
    <p:sldId id="280" r:id="rId30"/>
    <p:sldId id="271" r:id="rId31"/>
    <p:sldId id="277" r:id="rId32"/>
    <p:sldId id="278" r:id="rId33"/>
    <p:sldId id="276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90" r:id="rId43"/>
    <p:sldId id="292" r:id="rId44"/>
    <p:sldId id="291" r:id="rId45"/>
    <p:sldId id="293" r:id="rId46"/>
    <p:sldId id="288" r:id="rId47"/>
    <p:sldId id="269" r:id="rId48"/>
    <p:sldId id="259" r:id="rId49"/>
    <p:sldId id="270" r:id="rId50"/>
    <p:sldId id="261" r:id="rId51"/>
    <p:sldId id="26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857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164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9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82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5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291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246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519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572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2362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2766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406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36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011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580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519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571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468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34409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1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03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55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938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403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95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434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15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767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782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57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795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90333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978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534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23397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17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8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4764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2302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7850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2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4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137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525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5594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4738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4933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7041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17206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6637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9698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0412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197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520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783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1228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3001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5992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370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8849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2960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66405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3648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91709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9740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5070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07060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611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55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1808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364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08956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66461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1138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1303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7082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6497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44798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95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5275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85242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515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2674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807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5928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8577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1147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6986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0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1924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2092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01006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026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17752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724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338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743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68032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6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858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4661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75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3328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7064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30565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9481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415926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167561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583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5008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22673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282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46081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86852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06411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1146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44732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48606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603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8324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5854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55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theme" Target="../theme/theme1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2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2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7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altLang="zh-CN" sz="2800" dirty="0"/>
              <a:t>David Jiashu </a:t>
            </a:r>
            <a:r>
              <a:rPr lang="en-US" altLang="zh-CN" sz="2800" dirty="0"/>
              <a:t>Wu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CD9D4B-AF33-4C6F-B2AD-9CED88801993}"/>
              </a:ext>
            </a:extLst>
          </p:cNvPr>
          <p:cNvSpPr txBox="1">
            <a:spLocks/>
          </p:cNvSpPr>
          <p:nvPr/>
        </p:nvSpPr>
        <p:spPr>
          <a:xfrm>
            <a:off x="1453422" y="38035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we may be able to distinguish between normal people and Parkinson patients. 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1: An Android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           Store the data into different format of data files which can be analysed</a:t>
            </a:r>
          </a:p>
          <a:p>
            <a:endParaRPr lang="en-AU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4648397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53A-FFD2-4507-966D-227797A4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79" y="2991651"/>
            <a:ext cx="8596668" cy="1320800"/>
          </a:xfrm>
        </p:spPr>
        <p:txBody>
          <a:bodyPr/>
          <a:lstStyle/>
          <a:p>
            <a:r>
              <a:rPr lang="en-AU" dirty="0"/>
              <a:t>Introduction to Android app: Neurograph</a:t>
            </a:r>
          </a:p>
        </p:txBody>
      </p:sp>
    </p:spTree>
    <p:extLst>
      <p:ext uri="{BB962C8B-B14F-4D97-AF65-F5344CB8AC3E}">
        <p14:creationId xmlns:p14="http://schemas.microsoft.com/office/powerpoint/2010/main" val="32581602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4CFC-3C86-4D4B-AA42-F70798B8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The aim of this app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9C3BAD-DE33-40FC-A074-09AD28486CCA}"/>
              </a:ext>
            </a:extLst>
          </p:cNvPr>
          <p:cNvSpPr txBox="1">
            <a:spLocks/>
          </p:cNvSpPr>
          <p:nvPr/>
        </p:nvSpPr>
        <p:spPr>
          <a:xfrm>
            <a:off x="677334" y="217628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Capture the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9E0E6-A3DE-4D9F-BAF0-F58DF0667829}"/>
              </a:ext>
            </a:extLst>
          </p:cNvPr>
          <p:cNvSpPr txBox="1">
            <a:spLocks/>
          </p:cNvSpPr>
          <p:nvPr/>
        </p:nvSpPr>
        <p:spPr>
          <a:xfrm>
            <a:off x="677334" y="32669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Store the data, and/or send the data</a:t>
            </a:r>
          </a:p>
        </p:txBody>
      </p:sp>
    </p:spTree>
    <p:extLst>
      <p:ext uri="{BB962C8B-B14F-4D97-AF65-F5344CB8AC3E}">
        <p14:creationId xmlns:p14="http://schemas.microsoft.com/office/powerpoint/2010/main" val="1623307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160-1F2B-4B2B-901B-0EF7327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2523-59C9-4E99-BFD8-74CE1B72C91F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A new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7BB1D-8E1B-441A-AC2A-3ACF7FD06B38}"/>
              </a:ext>
            </a:extLst>
          </p:cNvPr>
          <p:cNvSpPr txBox="1">
            <a:spLocks/>
          </p:cNvSpPr>
          <p:nvPr/>
        </p:nvSpPr>
        <p:spPr>
          <a:xfrm>
            <a:off x="677333" y="2912248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Register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D138B2-F321-4163-AE01-BA386BB62B8D}"/>
              </a:ext>
            </a:extLst>
          </p:cNvPr>
          <p:cNvSpPr txBox="1">
            <a:spLocks/>
          </p:cNvSpPr>
          <p:nvPr/>
        </p:nvSpPr>
        <p:spPr>
          <a:xfrm>
            <a:off x="677333" y="3893457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Do the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BE1AD-3DB9-4985-A8F3-48A0A92C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4" y="1358602"/>
            <a:ext cx="966862" cy="10311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0F57EE-0D64-4DDE-9D0D-15C865FF0CF3}"/>
              </a:ext>
            </a:extLst>
          </p:cNvPr>
          <p:cNvSpPr txBox="1">
            <a:spLocks/>
          </p:cNvSpPr>
          <p:nvPr/>
        </p:nvSpPr>
        <p:spPr>
          <a:xfrm>
            <a:off x="3823299" y="1561140"/>
            <a:ext cx="6826772" cy="155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Who wants to know whether</a:t>
            </a:r>
          </a:p>
          <a:p>
            <a:r>
              <a:rPr lang="en-AU" sz="3000" dirty="0"/>
              <a:t>he is a potential Parkinson patient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BE899E-1607-4127-9A1D-94BE44EF7F92}"/>
              </a:ext>
            </a:extLst>
          </p:cNvPr>
          <p:cNvSpPr txBox="1">
            <a:spLocks/>
          </p:cNvSpPr>
          <p:nvPr/>
        </p:nvSpPr>
        <p:spPr>
          <a:xfrm>
            <a:off x="2766914" y="2935408"/>
            <a:ext cx="5032380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Name, age, gender, education level etc should be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56570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A0A-0054-4FEB-9F89-4AF4143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2D1A77-F95F-49F4-ABF2-43693A0A2128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959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Clinical staff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BC494-A2E3-49EC-97CF-1A139F72C348}"/>
              </a:ext>
            </a:extLst>
          </p:cNvPr>
          <p:cNvSpPr txBox="1">
            <a:spLocks/>
          </p:cNvSpPr>
          <p:nvPr/>
        </p:nvSpPr>
        <p:spPr>
          <a:xfrm>
            <a:off x="677333" y="2512680"/>
            <a:ext cx="9012233" cy="3534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Output the data by </a:t>
            </a:r>
          </a:p>
          <a:p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Sending it via email</a:t>
            </a:r>
          </a:p>
          <a:p>
            <a:pPr marL="514350" indent="-514350">
              <a:buAutoNum type="arabicParenBoth"/>
            </a:pPr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Save it locally then connect the device to a PC</a:t>
            </a:r>
          </a:p>
        </p:txBody>
      </p:sp>
    </p:spTree>
    <p:extLst>
      <p:ext uri="{BB962C8B-B14F-4D97-AF65-F5344CB8AC3E}">
        <p14:creationId xmlns:p14="http://schemas.microsoft.com/office/powerpoint/2010/main" val="1389110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B01-1C43-4D7F-8BDB-5A73C6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0CE61-C972-44C9-85FF-AE533D1532B4}"/>
              </a:ext>
            </a:extLst>
          </p:cNvPr>
          <p:cNvSpPr txBox="1">
            <a:spLocks/>
          </p:cNvSpPr>
          <p:nvPr/>
        </p:nvSpPr>
        <p:spPr>
          <a:xfrm>
            <a:off x="677334" y="16994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Data analyst analyse the data (Cathy)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A41F0E-DD4D-4CC8-BC19-7AC59CB346BC}"/>
              </a:ext>
            </a:extLst>
          </p:cNvPr>
          <p:cNvSpPr txBox="1">
            <a:spLocks/>
          </p:cNvSpPr>
          <p:nvPr/>
        </p:nvSpPr>
        <p:spPr>
          <a:xfrm>
            <a:off x="677334" y="27291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tell whether this user has Parkinson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6AF59D-481F-4E62-BECA-CAEBB518563B}"/>
              </a:ext>
            </a:extLst>
          </p:cNvPr>
          <p:cNvSpPr txBox="1">
            <a:spLocks/>
          </p:cNvSpPr>
          <p:nvPr/>
        </p:nvSpPr>
        <p:spPr>
          <a:xfrm>
            <a:off x="677334" y="41254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Done using R and </a:t>
            </a:r>
            <a:r>
              <a:rPr lang="en-AU" dirty="0" err="1"/>
              <a:t>matlab</a:t>
            </a:r>
            <a:r>
              <a:rPr lang="en-AU" dirty="0"/>
              <a:t>, </a:t>
            </a:r>
          </a:p>
          <a:p>
            <a:r>
              <a:rPr lang="en-AU" dirty="0"/>
              <a:t>Sadly android is not good at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57843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50-C19B-4D9F-8C4F-3388BD6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2DEB0-A417-467C-9CB8-B548C9605661}"/>
              </a:ext>
            </a:extLst>
          </p:cNvPr>
          <p:cNvSpPr txBox="1">
            <a:spLocks/>
          </p:cNvSpPr>
          <p:nvPr/>
        </p:nvSpPr>
        <p:spPr>
          <a:xfrm>
            <a:off x="677334" y="3522277"/>
            <a:ext cx="8143938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He/she can come back using the registration code (Something like an user name, it’s unique for each user)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F6AC3-77A4-4547-A38C-BC24B0D9AC0A}"/>
              </a:ext>
            </a:extLst>
          </p:cNvPr>
          <p:cNvSpPr txBox="1">
            <a:spLocks/>
          </p:cNvSpPr>
          <p:nvPr/>
        </p:nvSpPr>
        <p:spPr>
          <a:xfrm>
            <a:off x="677334" y="4503486"/>
            <a:ext cx="68837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 again to see whether the disease condition changes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3335E0-3C19-4972-B7EB-5996635392D9}"/>
              </a:ext>
            </a:extLst>
          </p:cNvPr>
          <p:cNvSpPr txBox="1">
            <a:spLocks/>
          </p:cNvSpPr>
          <p:nvPr/>
        </p:nvSpPr>
        <p:spPr>
          <a:xfrm>
            <a:off x="677334" y="17532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Maybe after a few months of treatment the user wants to come back to do the tests again</a:t>
            </a:r>
          </a:p>
        </p:txBody>
      </p:sp>
    </p:spTree>
    <p:extLst>
      <p:ext uri="{BB962C8B-B14F-4D97-AF65-F5344CB8AC3E}">
        <p14:creationId xmlns:p14="http://schemas.microsoft.com/office/powerpoint/2010/main" val="1561862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D64A-157C-4368-8105-1E4D3DD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Drawing tests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3F048-E4D7-4EF0-BF79-B886945C8E24}"/>
              </a:ext>
            </a:extLst>
          </p:cNvPr>
          <p:cNvSpPr txBox="1">
            <a:spLocks/>
          </p:cNvSpPr>
          <p:nvPr/>
        </p:nvSpPr>
        <p:spPr>
          <a:xfrm>
            <a:off x="677334" y="2091337"/>
            <a:ext cx="8596668" cy="4440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this app we have 6 different kinds of tests, some of them are from the research paper which has been used previously and proved to be useful. </a:t>
            </a:r>
          </a:p>
        </p:txBody>
      </p:sp>
    </p:spTree>
    <p:extLst>
      <p:ext uri="{BB962C8B-B14F-4D97-AF65-F5344CB8AC3E}">
        <p14:creationId xmlns:p14="http://schemas.microsoft.com/office/powerpoint/2010/main" val="11453424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F2A-3D06-4385-B5E9-DE711251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427D8-5B51-41A4-9CFA-60C3FBD3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69229" y="27662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2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787-67E4-4AD4-B781-2E0773A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441" cy="1320800"/>
          </a:xfrm>
        </p:spPr>
        <p:txBody>
          <a:bodyPr/>
          <a:lstStyle/>
          <a:p>
            <a:r>
              <a:rPr lang="en-AU" dirty="0"/>
              <a:t>Facts about Parkinson’s Disease in Australia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DC47D-D6EC-4743-BD2B-BC3A12BC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2619"/>
            <a:ext cx="6999016" cy="4866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F9E3-726C-420C-AC3C-D8B2DDC0D0B0}"/>
              </a:ext>
            </a:extLst>
          </p:cNvPr>
          <p:cNvSpPr txBox="1"/>
          <p:nvPr/>
        </p:nvSpPr>
        <p:spPr>
          <a:xfrm>
            <a:off x="585125" y="6488668"/>
            <a:ext cx="112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Image resource reference: http://parkinsons-qld.org.au/wp-content/uploads/2015/07/did-you-know.jpg</a:t>
            </a:r>
          </a:p>
        </p:txBody>
      </p:sp>
    </p:spTree>
    <p:extLst>
      <p:ext uri="{BB962C8B-B14F-4D97-AF65-F5344CB8AC3E}">
        <p14:creationId xmlns:p14="http://schemas.microsoft.com/office/powerpoint/2010/main" val="169585608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C3E4-F42C-4FE4-91B5-C1B97D6D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Corner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A7501-CBB8-4C1F-B6F1-00973436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29967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634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56F-364C-440B-A5C9-06485532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Blank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FB9EB-3359-4306-8E07-F8FC41B2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6436"/>
            <a:ext cx="7068172" cy="39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090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4CB-25F1-474D-ABB4-094F58B0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Seasonal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38CB-4CBB-4716-849D-51901E84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27887"/>
            <a:ext cx="7191116" cy="40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230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4E67-B5D0-4E09-9290-B89C832A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 Line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11802-1D30-4CA4-B002-4D8B61ABB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7331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172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DE06-8052-443C-A3EF-DAE21D80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Circular Motion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1CA0-BCB1-42BC-8F50-9409924A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45996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16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FFCC-8610-443D-8E71-AE9D5DC0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539" y="2676605"/>
            <a:ext cx="8596668" cy="1320800"/>
          </a:xfrm>
        </p:spPr>
        <p:txBody>
          <a:bodyPr/>
          <a:lstStyle/>
          <a:p>
            <a:r>
              <a:rPr lang="en-AU" dirty="0"/>
              <a:t>Whether the user can draw the shapes as required helps us make the decision</a:t>
            </a:r>
          </a:p>
        </p:txBody>
      </p:sp>
    </p:spTree>
    <p:extLst>
      <p:ext uri="{BB962C8B-B14F-4D97-AF65-F5344CB8AC3E}">
        <p14:creationId xmlns:p14="http://schemas.microsoft.com/office/powerpoint/2010/main" val="219968178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19F-B6BE-40D7-B779-9EFD1892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7" y="2538292"/>
            <a:ext cx="8635715" cy="1572666"/>
          </a:xfrm>
        </p:spPr>
        <p:txBody>
          <a:bodyPr>
            <a:normAutofit fontScale="90000"/>
          </a:bodyPr>
          <a:lstStyle/>
          <a:p>
            <a:r>
              <a:rPr lang="en-AU" dirty="0"/>
              <a:t>Every single detail like deviation area or the changes of speed may tell whether this user has Parkinson’s disease or not</a:t>
            </a:r>
          </a:p>
        </p:txBody>
      </p:sp>
    </p:spTree>
    <p:extLst>
      <p:ext uri="{BB962C8B-B14F-4D97-AF65-F5344CB8AC3E}">
        <p14:creationId xmlns:p14="http://schemas.microsoft.com/office/powerpoint/2010/main" val="10769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84B66F-5B3D-4616-8213-C9116FF0EBFC}"/>
              </a:ext>
            </a:extLst>
          </p:cNvPr>
          <p:cNvCxnSpPr/>
          <p:nvPr/>
        </p:nvCxnSpPr>
        <p:spPr>
          <a:xfrm>
            <a:off x="806823" y="3342976"/>
            <a:ext cx="40571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C19C493-2CD4-448B-93AC-B3B9ADB0CA0E}"/>
              </a:ext>
            </a:extLst>
          </p:cNvPr>
          <p:cNvSpPr txBox="1">
            <a:spLocks/>
          </p:cNvSpPr>
          <p:nvPr/>
        </p:nvSpPr>
        <p:spPr>
          <a:xfrm>
            <a:off x="699105" y="202217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my eye,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0E4BCF-65BB-464C-A1E2-F183BD3DD653}"/>
              </a:ext>
            </a:extLst>
          </p:cNvPr>
          <p:cNvSpPr txBox="1">
            <a:spLocks/>
          </p:cNvSpPr>
          <p:nvPr/>
        </p:nvSpPr>
        <p:spPr>
          <a:xfrm>
            <a:off x="699105" y="40955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Android’s eye,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AD432C-2B23-4643-BBDD-E15872294F1D}"/>
              </a:ext>
            </a:extLst>
          </p:cNvPr>
          <p:cNvSpPr/>
          <p:nvPr/>
        </p:nvSpPr>
        <p:spPr>
          <a:xfrm>
            <a:off x="8452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92016-288C-4883-9B79-02384BFD8FA5}"/>
              </a:ext>
            </a:extLst>
          </p:cNvPr>
          <p:cNvSpPr/>
          <p:nvPr/>
        </p:nvSpPr>
        <p:spPr>
          <a:xfrm>
            <a:off x="93745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D212F7-9603-4B99-97C3-129E533ADB4A}"/>
              </a:ext>
            </a:extLst>
          </p:cNvPr>
          <p:cNvSpPr/>
          <p:nvPr/>
        </p:nvSpPr>
        <p:spPr>
          <a:xfrm>
            <a:off x="107576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284DAD-D93D-4ECE-93C6-97B99C5D6EF7}"/>
              </a:ext>
            </a:extLst>
          </p:cNvPr>
          <p:cNvSpPr/>
          <p:nvPr/>
        </p:nvSpPr>
        <p:spPr>
          <a:xfrm>
            <a:off x="1214078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F569D4-8B4B-4C61-A8C5-6214B941A0E9}"/>
              </a:ext>
            </a:extLst>
          </p:cNvPr>
          <p:cNvSpPr/>
          <p:nvPr/>
        </p:nvSpPr>
        <p:spPr>
          <a:xfrm>
            <a:off x="135239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E6C6DB-75F0-4013-BBFB-468255E86339}"/>
              </a:ext>
            </a:extLst>
          </p:cNvPr>
          <p:cNvSpPr/>
          <p:nvPr/>
        </p:nvSpPr>
        <p:spPr>
          <a:xfrm>
            <a:off x="148316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BDEF83-6E84-4385-A47F-91FFF76A27CA}"/>
              </a:ext>
            </a:extLst>
          </p:cNvPr>
          <p:cNvSpPr/>
          <p:nvPr/>
        </p:nvSpPr>
        <p:spPr>
          <a:xfrm>
            <a:off x="16139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692C93-3094-4245-A274-F63A8950B14F}"/>
              </a:ext>
            </a:extLst>
          </p:cNvPr>
          <p:cNvSpPr/>
          <p:nvPr/>
        </p:nvSpPr>
        <p:spPr>
          <a:xfrm>
            <a:off x="169860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FA7CCD-0284-4960-8CA7-2502C23633CD}"/>
              </a:ext>
            </a:extLst>
          </p:cNvPr>
          <p:cNvSpPr/>
          <p:nvPr/>
        </p:nvSpPr>
        <p:spPr>
          <a:xfrm>
            <a:off x="178327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C01002-BF59-4C97-89E6-8833985B0FDC}"/>
              </a:ext>
            </a:extLst>
          </p:cNvPr>
          <p:cNvSpPr/>
          <p:nvPr/>
        </p:nvSpPr>
        <p:spPr>
          <a:xfrm>
            <a:off x="187548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52B509-08EA-4ACA-9061-5EFA8228F325}"/>
              </a:ext>
            </a:extLst>
          </p:cNvPr>
          <p:cNvSpPr/>
          <p:nvPr/>
        </p:nvSpPr>
        <p:spPr>
          <a:xfrm>
            <a:off x="200625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54FD81-7EE8-4624-9435-F01EC1D37090}"/>
              </a:ext>
            </a:extLst>
          </p:cNvPr>
          <p:cNvSpPr/>
          <p:nvPr/>
        </p:nvSpPr>
        <p:spPr>
          <a:xfrm>
            <a:off x="224317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042FA2-AEE4-4BCD-B751-ED625C75C5C0}"/>
              </a:ext>
            </a:extLst>
          </p:cNvPr>
          <p:cNvSpPr/>
          <p:nvPr/>
        </p:nvSpPr>
        <p:spPr>
          <a:xfrm>
            <a:off x="23897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5C00AA-F29F-4E2D-891A-ECAD1ED5B13E}"/>
              </a:ext>
            </a:extLst>
          </p:cNvPr>
          <p:cNvSpPr/>
          <p:nvPr/>
        </p:nvSpPr>
        <p:spPr>
          <a:xfrm>
            <a:off x="253629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BF6C64-B41B-48C9-94BF-28A314995092}"/>
              </a:ext>
            </a:extLst>
          </p:cNvPr>
          <p:cNvSpPr/>
          <p:nvPr/>
        </p:nvSpPr>
        <p:spPr>
          <a:xfrm>
            <a:off x="26367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F98769-8C06-4551-B4BE-49338D2459AF}"/>
              </a:ext>
            </a:extLst>
          </p:cNvPr>
          <p:cNvSpPr/>
          <p:nvPr/>
        </p:nvSpPr>
        <p:spPr>
          <a:xfrm>
            <a:off x="27448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9AE3CC-CB93-4EA0-ADD1-039536D57A5A}"/>
              </a:ext>
            </a:extLst>
          </p:cNvPr>
          <p:cNvSpPr/>
          <p:nvPr/>
        </p:nvSpPr>
        <p:spPr>
          <a:xfrm>
            <a:off x="283709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A0185-C652-498F-A487-A64DA326A011}"/>
              </a:ext>
            </a:extLst>
          </p:cNvPr>
          <p:cNvSpPr/>
          <p:nvPr/>
        </p:nvSpPr>
        <p:spPr>
          <a:xfrm>
            <a:off x="297540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91C8D6-40FF-4D41-9B6B-B1286476E3F5}"/>
              </a:ext>
            </a:extLst>
          </p:cNvPr>
          <p:cNvSpPr/>
          <p:nvPr/>
        </p:nvSpPr>
        <p:spPr>
          <a:xfrm>
            <a:off x="311371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6429F9-5653-419A-8428-207F2A654327}"/>
              </a:ext>
            </a:extLst>
          </p:cNvPr>
          <p:cNvSpPr/>
          <p:nvPr/>
        </p:nvSpPr>
        <p:spPr>
          <a:xfrm>
            <a:off x="3252027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0FB4E7-AECF-4163-A521-1A54F4A501D4}"/>
              </a:ext>
            </a:extLst>
          </p:cNvPr>
          <p:cNvSpPr/>
          <p:nvPr/>
        </p:nvSpPr>
        <p:spPr>
          <a:xfrm>
            <a:off x="338280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6E4279-E452-4B96-B374-76BCA73C8201}"/>
              </a:ext>
            </a:extLst>
          </p:cNvPr>
          <p:cNvSpPr/>
          <p:nvPr/>
        </p:nvSpPr>
        <p:spPr>
          <a:xfrm>
            <a:off x="35135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63ACC1-316A-492E-BE65-8FF7B3B44487}"/>
              </a:ext>
            </a:extLst>
          </p:cNvPr>
          <p:cNvSpPr/>
          <p:nvPr/>
        </p:nvSpPr>
        <p:spPr>
          <a:xfrm>
            <a:off x="359824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665521-8E5B-4ECC-A3FB-4120391AEF4B}"/>
              </a:ext>
            </a:extLst>
          </p:cNvPr>
          <p:cNvSpPr/>
          <p:nvPr/>
        </p:nvSpPr>
        <p:spPr>
          <a:xfrm>
            <a:off x="368291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128FDF-49B5-4DFD-B276-6408BD2BC494}"/>
              </a:ext>
            </a:extLst>
          </p:cNvPr>
          <p:cNvSpPr/>
          <p:nvPr/>
        </p:nvSpPr>
        <p:spPr>
          <a:xfrm>
            <a:off x="377511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F1F529-C5D3-4F5E-9B62-49DB573E5CAE}"/>
              </a:ext>
            </a:extLst>
          </p:cNvPr>
          <p:cNvSpPr/>
          <p:nvPr/>
        </p:nvSpPr>
        <p:spPr>
          <a:xfrm>
            <a:off x="390589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710909-2F3E-4D1B-9E5D-C4AFB0E4DCE4}"/>
              </a:ext>
            </a:extLst>
          </p:cNvPr>
          <p:cNvSpPr/>
          <p:nvPr/>
        </p:nvSpPr>
        <p:spPr>
          <a:xfrm>
            <a:off x="414281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C83F61-E63C-46B6-8872-D4AB709AA951}"/>
              </a:ext>
            </a:extLst>
          </p:cNvPr>
          <p:cNvSpPr/>
          <p:nvPr/>
        </p:nvSpPr>
        <p:spPr>
          <a:xfrm>
            <a:off x="42893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A02D19-4AE5-4679-AD04-E2AE343386A2}"/>
              </a:ext>
            </a:extLst>
          </p:cNvPr>
          <p:cNvSpPr/>
          <p:nvPr/>
        </p:nvSpPr>
        <p:spPr>
          <a:xfrm>
            <a:off x="443593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A099AB-7638-42D1-9758-3ABF9F114C8B}"/>
              </a:ext>
            </a:extLst>
          </p:cNvPr>
          <p:cNvSpPr/>
          <p:nvPr/>
        </p:nvSpPr>
        <p:spPr>
          <a:xfrm>
            <a:off x="45363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ED214BCB-CE7E-4BA1-838B-399D15513B9B}"/>
              </a:ext>
            </a:extLst>
          </p:cNvPr>
          <p:cNvSpPr txBox="1">
            <a:spLocks/>
          </p:cNvSpPr>
          <p:nvPr/>
        </p:nvSpPr>
        <p:spPr>
          <a:xfrm>
            <a:off x="291850" y="799134"/>
            <a:ext cx="991254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Interestingly, android captures dots, not line</a:t>
            </a:r>
          </a:p>
        </p:txBody>
      </p:sp>
    </p:spTree>
    <p:extLst>
      <p:ext uri="{BB962C8B-B14F-4D97-AF65-F5344CB8AC3E}">
        <p14:creationId xmlns:p14="http://schemas.microsoft.com/office/powerpoint/2010/main" val="377628310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FE98-0B3F-47AE-A3ED-8176F133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Actually, Android is smart enough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0592-CAD5-46A4-A3EF-560A1ABC5546}"/>
              </a:ext>
            </a:extLst>
          </p:cNvPr>
          <p:cNvSpPr txBox="1">
            <a:spLocks/>
          </p:cNvSpPr>
          <p:nvPr/>
        </p:nvSpPr>
        <p:spPr>
          <a:xfrm>
            <a:off x="677334" y="212975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It captures a point every 0.02 second approximately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AA70D7-28EF-4120-89C3-A20704C53487}"/>
              </a:ext>
            </a:extLst>
          </p:cNvPr>
          <p:cNvSpPr txBox="1">
            <a:spLocks/>
          </p:cNvSpPr>
          <p:nvPr/>
        </p:nvSpPr>
        <p:spPr>
          <a:xfrm>
            <a:off x="677334" y="37959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precision can reach 5 decimal places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81047-C0C3-4088-8C89-B600E527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1978">
            <a:off x="7968583" y="674327"/>
            <a:ext cx="819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B2FE07-9C0C-43C7-A0C1-218D756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8" y="2761130"/>
            <a:ext cx="8596668" cy="1320800"/>
          </a:xfrm>
        </p:spPr>
        <p:txBody>
          <a:bodyPr/>
          <a:lstStyle/>
          <a:p>
            <a:r>
              <a:rPr lang="en-AU" dirty="0"/>
              <a:t>So there are enough “details” to help us detect the Parkinson’s Disease</a:t>
            </a:r>
          </a:p>
        </p:txBody>
      </p:sp>
    </p:spTree>
    <p:extLst>
      <p:ext uri="{BB962C8B-B14F-4D97-AF65-F5344CB8AC3E}">
        <p14:creationId xmlns:p14="http://schemas.microsoft.com/office/powerpoint/2010/main" val="39430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1CB-CAAB-4E5D-85D0-AD92757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3496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C517F-D1DF-43C7-9CBF-7987629BA5D5}"/>
              </a:ext>
            </a:extLst>
          </p:cNvPr>
          <p:cNvSpPr txBox="1">
            <a:spLocks/>
          </p:cNvSpPr>
          <p:nvPr/>
        </p:nvSpPr>
        <p:spPr>
          <a:xfrm>
            <a:off x="677334" y="271374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C38715-C275-40C7-AB78-41AE23150BC2}"/>
              </a:ext>
            </a:extLst>
          </p:cNvPr>
          <p:cNvSpPr txBox="1">
            <a:spLocks/>
          </p:cNvSpPr>
          <p:nvPr/>
        </p:nvSpPr>
        <p:spPr>
          <a:xfrm>
            <a:off x="4902272" y="2713745"/>
            <a:ext cx="3396484" cy="111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Graph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63259-F103-4DE9-BBE5-9C56B624A1C5}"/>
              </a:ext>
            </a:extLst>
          </p:cNvPr>
          <p:cNvSpPr txBox="1">
            <a:spLocks/>
          </p:cNvSpPr>
          <p:nvPr/>
        </p:nvSpPr>
        <p:spPr>
          <a:xfrm>
            <a:off x="677334" y="4456740"/>
            <a:ext cx="4017611" cy="201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Detect Parkinson’s Disease</a:t>
            </a:r>
          </a:p>
          <a:p>
            <a:r>
              <a:rPr lang="en-AU" dirty="0"/>
              <a:t>(Neurology)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ECE90-43A1-416E-BB6F-DE51C920E045}"/>
              </a:ext>
            </a:extLst>
          </p:cNvPr>
          <p:cNvSpPr txBox="1">
            <a:spLocks/>
          </p:cNvSpPr>
          <p:nvPr/>
        </p:nvSpPr>
        <p:spPr>
          <a:xfrm>
            <a:off x="4902272" y="4456740"/>
            <a:ext cx="3895946" cy="122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By studying drawing patterns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B1B3D2-AF03-48A3-9EAD-49A766A504C4}"/>
              </a:ext>
            </a:extLst>
          </p:cNvPr>
          <p:cNvSpPr txBox="1">
            <a:spLocks/>
          </p:cNvSpPr>
          <p:nvPr/>
        </p:nvSpPr>
        <p:spPr>
          <a:xfrm>
            <a:off x="677333" y="163200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43A30E-FFD3-48F9-B0D6-CFBA874BF58E}"/>
              </a:ext>
            </a:extLst>
          </p:cNvPr>
          <p:cNvSpPr txBox="1">
            <a:spLocks/>
          </p:cNvSpPr>
          <p:nvPr/>
        </p:nvSpPr>
        <p:spPr>
          <a:xfrm>
            <a:off x="2809084" y="1634781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tells the answer</a:t>
            </a:r>
          </a:p>
        </p:txBody>
      </p:sp>
    </p:spTree>
    <p:extLst>
      <p:ext uri="{BB962C8B-B14F-4D97-AF65-F5344CB8AC3E}">
        <p14:creationId xmlns:p14="http://schemas.microsoft.com/office/powerpoint/2010/main" val="3160564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4034-D2D6-4C69-9148-C083CB43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While,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FBF306-3784-459F-A133-E6DD32E12773}"/>
              </a:ext>
            </a:extLst>
          </p:cNvPr>
          <p:cNvSpPr txBox="1">
            <a:spLocks/>
          </p:cNvSpPr>
          <p:nvPr/>
        </p:nvSpPr>
        <p:spPr>
          <a:xfrm>
            <a:off x="677334" y="191503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Talk is cheap,</a:t>
            </a:r>
          </a:p>
          <a:p>
            <a:r>
              <a:rPr lang="en-AU" dirty="0"/>
              <a:t>Show me your app…</a:t>
            </a:r>
          </a:p>
        </p:txBody>
      </p:sp>
    </p:spTree>
    <p:extLst>
      <p:ext uri="{BB962C8B-B14F-4D97-AF65-F5344CB8AC3E}">
        <p14:creationId xmlns:p14="http://schemas.microsoft.com/office/powerpoint/2010/main" val="41104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719738"/>
          </a:xfrm>
        </p:spPr>
        <p:txBody>
          <a:bodyPr/>
          <a:lstStyle/>
          <a:p>
            <a:r>
              <a:rPr lang="en-AU" dirty="0"/>
              <a:t>The app: 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D5EB1-0C64-4986-BC14-8A55C4A32509}"/>
              </a:ext>
            </a:extLst>
          </p:cNvPr>
          <p:cNvSpPr txBox="1"/>
          <p:nvPr/>
        </p:nvSpPr>
        <p:spPr>
          <a:xfrm>
            <a:off x="-75701" y="6519404"/>
            <a:ext cx="122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Link to Google Play Store: https://play.google.com/store/apps/details?id=com.neurograph.usydjiashuwu.neurograph</a:t>
            </a:r>
          </a:p>
        </p:txBody>
      </p:sp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802-3602-4639-8F2F-ADFB0EF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Future TODOs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AD8583-C92C-41B0-BF66-700F38F0AB37}"/>
              </a:ext>
            </a:extLst>
          </p:cNvPr>
          <p:cNvSpPr txBox="1">
            <a:spLocks/>
          </p:cNvSpPr>
          <p:nvPr/>
        </p:nvSpPr>
        <p:spPr>
          <a:xfrm>
            <a:off x="677334" y="21374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Identify Signatures</a:t>
            </a:r>
          </a:p>
        </p:txBody>
      </p:sp>
    </p:spTree>
    <p:extLst>
      <p:ext uri="{BB962C8B-B14F-4D97-AF65-F5344CB8AC3E}">
        <p14:creationId xmlns:p14="http://schemas.microsoft.com/office/powerpoint/2010/main" val="336226602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FB-3227-48B1-AA38-B751EA4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CF301-93D2-4025-8AA2-79D45D2C3075}"/>
              </a:ext>
            </a:extLst>
          </p:cNvPr>
          <p:cNvSpPr txBox="1">
            <a:spLocks/>
          </p:cNvSpPr>
          <p:nvPr/>
        </p:nvSpPr>
        <p:spPr>
          <a:xfrm>
            <a:off x="677333" y="1915031"/>
            <a:ext cx="8704871" cy="251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Neurograph Project: </a:t>
            </a:r>
          </a:p>
          <a:p>
            <a:endParaRPr lang="en-AU" dirty="0"/>
          </a:p>
          <a:p>
            <a:r>
              <a:rPr lang="en-AU" dirty="0"/>
              <a:t>Detect the Parkinson’s Disease by studying people’s drawing pattern.</a:t>
            </a:r>
          </a:p>
        </p:txBody>
      </p:sp>
    </p:spTree>
    <p:extLst>
      <p:ext uri="{BB962C8B-B14F-4D97-AF65-F5344CB8AC3E}">
        <p14:creationId xmlns:p14="http://schemas.microsoft.com/office/powerpoint/2010/main" val="3730905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It’s actually a hot topic: </a:t>
            </a:r>
            <a:br>
              <a:rPr lang="en-AU" dirty="0"/>
            </a:br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047477" cy="4844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37207-D88A-4F05-AA94-082EB22097E3}"/>
              </a:ext>
            </a:extLst>
          </p:cNvPr>
          <p:cNvSpPr txBox="1"/>
          <p:nvPr/>
        </p:nvSpPr>
        <p:spPr>
          <a:xfrm>
            <a:off x="8859691" y="5640081"/>
            <a:ext cx="3219750" cy="121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Research paper reference:</a:t>
            </a:r>
          </a:p>
          <a:p>
            <a:r>
              <a:rPr lang="en-AU" dirty="0"/>
              <a:t>https://www.ncbi.nlm.nih.gov/pmc/articles/PMC4174769/pdf/fnagi-06-00259.pdf</a:t>
            </a:r>
          </a:p>
        </p:txBody>
      </p:sp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In the media: </a:t>
            </a:r>
            <a:br>
              <a:rPr lang="en-AU" dirty="0"/>
            </a:br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C7BB3B-C90A-45E2-9A61-8E9A72293E4D}"/>
              </a:ext>
            </a:extLst>
          </p:cNvPr>
          <p:cNvSpPr txBox="1"/>
          <p:nvPr/>
        </p:nvSpPr>
        <p:spPr>
          <a:xfrm>
            <a:off x="588187" y="6488668"/>
            <a:ext cx="7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News reference from BBC: http://www.bbc.com/news/health-41176738</a:t>
            </a:r>
          </a:p>
        </p:txBody>
      </p: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E8F-A682-4D20-8CF8-B52B983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8121" cy="1320800"/>
          </a:xfrm>
        </p:spPr>
        <p:txBody>
          <a:bodyPr/>
          <a:lstStyle/>
          <a:p>
            <a:r>
              <a:rPr lang="en-AU" dirty="0"/>
              <a:t>Drawing patterns and Parkinson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0F5E2-956D-4EF4-8D19-A19B51B3480D}"/>
              </a:ext>
            </a:extLst>
          </p:cNvPr>
          <p:cNvSpPr txBox="1">
            <a:spLocks/>
          </p:cNvSpPr>
          <p:nvPr/>
        </p:nvSpPr>
        <p:spPr>
          <a:xfrm>
            <a:off x="677333" y="3197837"/>
            <a:ext cx="92043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What are the connections between them? </a:t>
            </a:r>
          </a:p>
        </p:txBody>
      </p:sp>
    </p:spTree>
    <p:extLst>
      <p:ext uri="{BB962C8B-B14F-4D97-AF65-F5344CB8AC3E}">
        <p14:creationId xmlns:p14="http://schemas.microsoft.com/office/powerpoint/2010/main" val="198029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000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339265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400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C40BEE-1974-4FB0-BD30-E88E10C66DBD}"/>
              </a:ext>
            </a:extLst>
          </p:cNvPr>
          <p:cNvSpPr txBox="1">
            <a:spLocks/>
          </p:cNvSpPr>
          <p:nvPr/>
        </p:nvSpPr>
        <p:spPr>
          <a:xfrm>
            <a:off x="6168856" y="4151296"/>
            <a:ext cx="4027857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300" dirty="0"/>
              <a:t>Or just can’t focus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61D66B-E4E5-4C86-977D-781F997F2F2F}"/>
              </a:ext>
            </a:extLst>
          </p:cNvPr>
          <p:cNvSpPr txBox="1">
            <a:spLocks/>
          </p:cNvSpPr>
          <p:nvPr/>
        </p:nvSpPr>
        <p:spPr>
          <a:xfrm>
            <a:off x="346921" y="5521035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Number of crossings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155BDE-4A70-4D5C-8F2E-E3BBCBF7391D}"/>
              </a:ext>
            </a:extLst>
          </p:cNvPr>
          <p:cNvSpPr txBox="1">
            <a:spLocks/>
          </p:cNvSpPr>
          <p:nvPr/>
        </p:nvSpPr>
        <p:spPr>
          <a:xfrm>
            <a:off x="1146235" y="3949649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Average Speed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1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1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3.xml><?xml version="1.0" encoding="utf-8"?>
<a:theme xmlns:a="http://schemas.openxmlformats.org/drawingml/2006/main" name="1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4.xml><?xml version="1.0" encoding="utf-8"?>
<a:theme xmlns:a="http://schemas.openxmlformats.org/drawingml/2006/main" name="1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5.xml><?xml version="1.0" encoding="utf-8"?>
<a:theme xmlns:a="http://schemas.openxmlformats.org/drawingml/2006/main" name="1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6.xml><?xml version="1.0" encoding="utf-8"?>
<a:theme xmlns:a="http://schemas.openxmlformats.org/drawingml/2006/main" name="1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7.xml><?xml version="1.0" encoding="utf-8"?>
<a:theme xmlns:a="http://schemas.openxmlformats.org/drawingml/2006/main" name="1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675</Words>
  <Application>Microsoft Office PowerPoint</Application>
  <PresentationFormat>Widescreen</PresentationFormat>
  <Paragraphs>102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35</vt:i4>
      </vt:variant>
    </vt:vector>
  </HeadingPairs>
  <TitlesOfParts>
    <vt:vector size="56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11_Facet</vt:lpstr>
      <vt:lpstr>12_Facet</vt:lpstr>
      <vt:lpstr>13_Facet</vt:lpstr>
      <vt:lpstr>14_Facet</vt:lpstr>
      <vt:lpstr>15_Facet</vt:lpstr>
      <vt:lpstr>16_Facet</vt:lpstr>
      <vt:lpstr>Neurograph Project</vt:lpstr>
      <vt:lpstr>Facts about Parkinson’s Disease in Australia</vt:lpstr>
      <vt:lpstr>What this project is about?</vt:lpstr>
      <vt:lpstr>What this project is about?</vt:lpstr>
      <vt:lpstr>It’s actually a hot topic:  From the research papers</vt:lpstr>
      <vt:lpstr>In the media:  Use drawing to detect Parkinson’s Disease</vt:lpstr>
      <vt:lpstr>Drawing patterns and Parkinson Detection</vt:lpstr>
      <vt:lpstr>Neurograph, Drawing patterns and Parkinson Detection</vt:lpstr>
      <vt:lpstr>By studying drawing patterns, such as </vt:lpstr>
      <vt:lpstr>Analyse them statistically,</vt:lpstr>
      <vt:lpstr>What this project contains</vt:lpstr>
      <vt:lpstr>Introduction to Android app: Neurograph</vt:lpstr>
      <vt:lpstr>The aim of this app</vt:lpstr>
      <vt:lpstr>How the users use it? The Procedure </vt:lpstr>
      <vt:lpstr>How the users use it? The Procedure </vt:lpstr>
      <vt:lpstr>How the users use it? The Procedure </vt:lpstr>
      <vt:lpstr>How the users use it? The Procedure </vt:lpstr>
      <vt:lpstr>Drawing tests</vt:lpstr>
      <vt:lpstr>Static Background Test</vt:lpstr>
      <vt:lpstr>Static Corner Background Test</vt:lpstr>
      <vt:lpstr>Dynamic Blank Background Test</vt:lpstr>
      <vt:lpstr>Dynamic Seasonal Background Test</vt:lpstr>
      <vt:lpstr>Parallel Line Test</vt:lpstr>
      <vt:lpstr>Circular Motion Test</vt:lpstr>
      <vt:lpstr>Whether the user can draw the shapes as required helps us make the decision</vt:lpstr>
      <vt:lpstr>Every single detail like deviation area or the changes of speed may tell whether this user has Parkinson’s disease or not</vt:lpstr>
      <vt:lpstr>PowerPoint Presentation</vt:lpstr>
      <vt:lpstr>Actually, Android is smart enough</vt:lpstr>
      <vt:lpstr>So there are enough “details” to help us detect the Parkinson’s Disease</vt:lpstr>
      <vt:lpstr>While, </vt:lpstr>
      <vt:lpstr>The app: App demonstration</vt:lpstr>
      <vt:lpstr>App demonstration</vt:lpstr>
      <vt:lpstr>Future TODOs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109</cp:revision>
  <dcterms:created xsi:type="dcterms:W3CDTF">2018-05-21T06:41:34Z</dcterms:created>
  <dcterms:modified xsi:type="dcterms:W3CDTF">2018-05-23T22:47:41Z</dcterms:modified>
</cp:coreProperties>
</file>