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7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8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9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0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2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3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14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15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16.xml" ContentType="application/vnd.openxmlformats-officedocument.them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theme/theme1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813" r:id="rId2"/>
    <p:sldMasterId id="2147483830" r:id="rId3"/>
    <p:sldMasterId id="2147483847" r:id="rId4"/>
    <p:sldMasterId id="2147483864" r:id="rId5"/>
    <p:sldMasterId id="2147483881" r:id="rId6"/>
    <p:sldMasterId id="2147483898" r:id="rId7"/>
    <p:sldMasterId id="2147483915" r:id="rId8"/>
    <p:sldMasterId id="2147483932" r:id="rId9"/>
    <p:sldMasterId id="2147483949" r:id="rId10"/>
    <p:sldMasterId id="2147483966" r:id="rId11"/>
    <p:sldMasterId id="2147483983" r:id="rId12"/>
    <p:sldMasterId id="2147484000" r:id="rId13"/>
    <p:sldMasterId id="2147484017" r:id="rId14"/>
    <p:sldMasterId id="2147484034" r:id="rId15"/>
    <p:sldMasterId id="2147484051" r:id="rId16"/>
    <p:sldMasterId id="2147484068" r:id="rId17"/>
  </p:sldMasterIdLst>
  <p:sldIdLst>
    <p:sldId id="256" r:id="rId18"/>
    <p:sldId id="273" r:id="rId19"/>
    <p:sldId id="272" r:id="rId20"/>
    <p:sldId id="274" r:id="rId21"/>
    <p:sldId id="264" r:id="rId22"/>
    <p:sldId id="263" r:id="rId23"/>
    <p:sldId id="275" r:id="rId24"/>
    <p:sldId id="266" r:id="rId25"/>
    <p:sldId id="267" r:id="rId26"/>
    <p:sldId id="268" r:id="rId27"/>
    <p:sldId id="258" r:id="rId28"/>
    <p:sldId id="279" r:id="rId29"/>
    <p:sldId id="280" r:id="rId30"/>
    <p:sldId id="271" r:id="rId31"/>
    <p:sldId id="277" r:id="rId32"/>
    <p:sldId id="278" r:id="rId33"/>
    <p:sldId id="276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9" r:id="rId42"/>
    <p:sldId id="290" r:id="rId43"/>
    <p:sldId id="292" r:id="rId44"/>
    <p:sldId id="291" r:id="rId45"/>
    <p:sldId id="293" r:id="rId46"/>
    <p:sldId id="288" r:id="rId47"/>
    <p:sldId id="269" r:id="rId48"/>
    <p:sldId id="259" r:id="rId49"/>
    <p:sldId id="270" r:id="rId50"/>
    <p:sldId id="261" r:id="rId51"/>
    <p:sldId id="262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slide" Target="slides/slide33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slide" Target="slides/slide2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84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4980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37441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21494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597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02410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38535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92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51017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36192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98736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80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09670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12875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07518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165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40811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9660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4917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3328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60273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9483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98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24951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71390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6452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17981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62765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44745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6117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79400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49356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4943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872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91292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58363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30863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18892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373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34375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163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79186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56435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95150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00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23714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889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31615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55141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41124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000435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38575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41644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33908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98229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45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76392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62919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22461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75196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33962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45724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2362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27665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9406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90363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33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6431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40116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45803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55194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35714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4682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34409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614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60335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5577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00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82943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39386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54032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7952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6434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1571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87678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86782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36579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07950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41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0031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90333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9785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35349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23397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5176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87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44764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23026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78503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728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04761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01490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0137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35250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95594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47386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14933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57041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17206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66375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0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34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943135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49698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04123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1974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952094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0783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81228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43001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59929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13704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297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45098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884965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29603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66405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936485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91709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69740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50700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07060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461104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557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00825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31808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42364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808956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664610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11389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13035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708225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64974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44798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2951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39291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52756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852427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405156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926745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480745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45928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88577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11477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369864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608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10184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91924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20925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01006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0263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617752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7246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73385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97435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680322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761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030569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18583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946611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75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73328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270643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30565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1994813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415926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167561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583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164653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550088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226734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2825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460814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86852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064113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511467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447324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48606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9603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631459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483246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358541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4557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3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10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986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715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8215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426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396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4764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068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9051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2301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8198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1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806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9099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5922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5538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215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6912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5500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737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8363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5426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98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121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2979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0388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6734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31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4979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3234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7012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2441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8673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0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8325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6775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7722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6973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805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6337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5615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5312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6372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276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47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3978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4323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4306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3132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8526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84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1578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33130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9785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770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53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4839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5613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4585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40021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7026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60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5087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62195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793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63128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12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2121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6569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986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57784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349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0120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5069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477344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1306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27677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146.xml"/><Relationship Id="rId16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17" Type="http://schemas.openxmlformats.org/officeDocument/2006/relationships/theme" Target="../theme/theme11.xml"/><Relationship Id="rId2" Type="http://schemas.openxmlformats.org/officeDocument/2006/relationships/slideLayout" Target="../slideLayouts/slideLayout162.xml"/><Relationship Id="rId16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Relationship Id="rId14" Type="http://schemas.openxmlformats.org/officeDocument/2006/relationships/slideLayout" Target="../slideLayouts/slideLayout17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theme" Target="../theme/theme12.xml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17" Type="http://schemas.openxmlformats.org/officeDocument/2006/relationships/theme" Target="../theme/theme13.xml"/><Relationship Id="rId2" Type="http://schemas.openxmlformats.org/officeDocument/2006/relationships/slideLayout" Target="../slideLayouts/slideLayout194.xml"/><Relationship Id="rId16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slideLayout" Target="../slideLayouts/slideLayout20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13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slideLayout" Target="../slideLayouts/slideLayout220.xml"/><Relationship Id="rId17" Type="http://schemas.openxmlformats.org/officeDocument/2006/relationships/theme" Target="../theme/theme14.xml"/><Relationship Id="rId2" Type="http://schemas.openxmlformats.org/officeDocument/2006/relationships/slideLayout" Target="../slideLayouts/slideLayout210.xml"/><Relationship Id="rId16" Type="http://schemas.openxmlformats.org/officeDocument/2006/relationships/slideLayout" Target="../slideLayouts/slideLayout224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5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Relationship Id="rId14" Type="http://schemas.openxmlformats.org/officeDocument/2006/relationships/slideLayout" Target="../slideLayouts/slideLayout22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13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slideLayout" Target="../slideLayouts/slideLayout236.xml"/><Relationship Id="rId17" Type="http://schemas.openxmlformats.org/officeDocument/2006/relationships/theme" Target="../theme/theme15.xml"/><Relationship Id="rId2" Type="http://schemas.openxmlformats.org/officeDocument/2006/relationships/slideLayout" Target="../slideLayouts/slideLayout226.xml"/><Relationship Id="rId16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slideLayout" Target="../slideLayouts/slideLayout238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17" Type="http://schemas.openxmlformats.org/officeDocument/2006/relationships/theme" Target="../theme/theme16.xml"/><Relationship Id="rId2" Type="http://schemas.openxmlformats.org/officeDocument/2006/relationships/slideLayout" Target="../slideLayouts/slideLayout242.xml"/><Relationship Id="rId16" Type="http://schemas.openxmlformats.org/officeDocument/2006/relationships/slideLayout" Target="../slideLayouts/slideLayout256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5" Type="http://schemas.openxmlformats.org/officeDocument/2006/relationships/slideLayout" Target="../slideLayouts/slideLayout25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Relationship Id="rId14" Type="http://schemas.openxmlformats.org/officeDocument/2006/relationships/slideLayout" Target="../slideLayouts/slideLayout25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4.xml"/><Relationship Id="rId13" Type="http://schemas.openxmlformats.org/officeDocument/2006/relationships/slideLayout" Target="../slideLayouts/slideLayout269.xml"/><Relationship Id="rId3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3.xml"/><Relationship Id="rId12" Type="http://schemas.openxmlformats.org/officeDocument/2006/relationships/slideLayout" Target="../slideLayouts/slideLayout268.xml"/><Relationship Id="rId17" Type="http://schemas.openxmlformats.org/officeDocument/2006/relationships/theme" Target="../theme/theme17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1.xml"/><Relationship Id="rId15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0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86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56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2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21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24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5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  <p:sldLayoutId id="2147484064" r:id="rId13"/>
    <p:sldLayoutId id="2147484065" r:id="rId14"/>
    <p:sldLayoutId id="2147484066" r:id="rId15"/>
    <p:sldLayoutId id="21474840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74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85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44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4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23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13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21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43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05AC-6155-4339-9213-7C5C8F8FD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Neurograph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130AF-0CE6-445F-956B-85E473D32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altLang="zh-CN" sz="2800" dirty="0"/>
              <a:t>David Jiashu </a:t>
            </a:r>
            <a:r>
              <a:rPr lang="en-US" altLang="zh-CN" sz="2800" dirty="0"/>
              <a:t>Wu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9759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3443-54E3-42D5-9DE7-D1A5943E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Analyse them statistically,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E78217-181F-4A15-AA33-2F471201E8BE}"/>
              </a:ext>
            </a:extLst>
          </p:cNvPr>
          <p:cNvSpPr txBox="1">
            <a:spLocks/>
          </p:cNvSpPr>
          <p:nvPr/>
        </p:nvSpPr>
        <p:spPr>
          <a:xfrm>
            <a:off x="1453422" y="226038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We could find some drawing characteristics that’s special for Parkinson patients.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CD9D4B-AF33-4C6F-B2AD-9CED88801993}"/>
              </a:ext>
            </a:extLst>
          </p:cNvPr>
          <p:cNvSpPr txBox="1">
            <a:spLocks/>
          </p:cNvSpPr>
          <p:nvPr/>
        </p:nvSpPr>
        <p:spPr>
          <a:xfrm>
            <a:off x="1453422" y="380359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Then we may be able to distinguish between normal people and Parkinson patients. </a:t>
            </a:r>
          </a:p>
        </p:txBody>
      </p:sp>
    </p:spTree>
    <p:extLst>
      <p:ext uri="{BB962C8B-B14F-4D97-AF65-F5344CB8AC3E}">
        <p14:creationId xmlns:p14="http://schemas.microsoft.com/office/powerpoint/2010/main" val="236547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6C06-205C-4788-BB6C-E4CAA9CB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6" y="611015"/>
            <a:ext cx="10515600" cy="1325563"/>
          </a:xfrm>
        </p:spPr>
        <p:txBody>
          <a:bodyPr/>
          <a:lstStyle/>
          <a:p>
            <a:r>
              <a:rPr lang="en-AU" dirty="0"/>
              <a:t>What this project contains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C4F5C8-FF99-4AA2-9F91-518299721C96}"/>
              </a:ext>
            </a:extLst>
          </p:cNvPr>
          <p:cNvSpPr txBox="1">
            <a:spLocks/>
          </p:cNvSpPr>
          <p:nvPr/>
        </p:nvSpPr>
        <p:spPr>
          <a:xfrm>
            <a:off x="830516" y="15779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Two parts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A6F131-BC33-4F45-A02D-AE32EE85DC1E}"/>
              </a:ext>
            </a:extLst>
          </p:cNvPr>
          <p:cNvSpPr txBox="1">
            <a:spLocks/>
          </p:cNvSpPr>
          <p:nvPr/>
        </p:nvSpPr>
        <p:spPr>
          <a:xfrm>
            <a:off x="830516" y="2461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Part 1: An Android app which captures the drawing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C9DC0A-20F3-41AF-819E-52A926D44782}"/>
              </a:ext>
            </a:extLst>
          </p:cNvPr>
          <p:cNvSpPr txBox="1">
            <a:spLocks/>
          </p:cNvSpPr>
          <p:nvPr/>
        </p:nvSpPr>
        <p:spPr>
          <a:xfrm>
            <a:off x="830516" y="3113160"/>
            <a:ext cx="945890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           Store the data into different format of data files which can be analysed</a:t>
            </a:r>
          </a:p>
          <a:p>
            <a:endParaRPr lang="en-AU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1DE005-891E-4E91-ABF6-7F9B0BECDCF2}"/>
              </a:ext>
            </a:extLst>
          </p:cNvPr>
          <p:cNvSpPr txBox="1">
            <a:spLocks/>
          </p:cNvSpPr>
          <p:nvPr/>
        </p:nvSpPr>
        <p:spPr>
          <a:xfrm>
            <a:off x="830516" y="4648397"/>
            <a:ext cx="740676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Part 2: Analyse the drawing data and study interesting features (Done by Cathy)</a:t>
            </a:r>
          </a:p>
        </p:txBody>
      </p:sp>
    </p:spTree>
    <p:extLst>
      <p:ext uri="{BB962C8B-B14F-4D97-AF65-F5344CB8AC3E}">
        <p14:creationId xmlns:p14="http://schemas.microsoft.com/office/powerpoint/2010/main" val="14073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D53A-FFD2-4507-966D-227797A4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79" y="2991651"/>
            <a:ext cx="8596668" cy="1320800"/>
          </a:xfrm>
        </p:spPr>
        <p:txBody>
          <a:bodyPr/>
          <a:lstStyle/>
          <a:p>
            <a:r>
              <a:rPr lang="en-AU" dirty="0"/>
              <a:t>Introduction to Android app: Neurograph</a:t>
            </a:r>
          </a:p>
        </p:txBody>
      </p:sp>
    </p:spTree>
    <p:extLst>
      <p:ext uri="{BB962C8B-B14F-4D97-AF65-F5344CB8AC3E}">
        <p14:creationId xmlns:p14="http://schemas.microsoft.com/office/powerpoint/2010/main" val="325816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4CFC-3C86-4D4B-AA42-F70798B8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The aim of this app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9C3BAD-DE33-40FC-A074-09AD28486CCA}"/>
              </a:ext>
            </a:extLst>
          </p:cNvPr>
          <p:cNvSpPr txBox="1">
            <a:spLocks/>
          </p:cNvSpPr>
          <p:nvPr/>
        </p:nvSpPr>
        <p:spPr>
          <a:xfrm>
            <a:off x="677334" y="217628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Capture the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69E0E6-A3DE-4D9F-BAF0-F58DF0667829}"/>
              </a:ext>
            </a:extLst>
          </p:cNvPr>
          <p:cNvSpPr txBox="1">
            <a:spLocks/>
          </p:cNvSpPr>
          <p:nvPr/>
        </p:nvSpPr>
        <p:spPr>
          <a:xfrm>
            <a:off x="677334" y="326699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Store the data, and/or send the data</a:t>
            </a:r>
          </a:p>
        </p:txBody>
      </p:sp>
    </p:spTree>
    <p:extLst>
      <p:ext uri="{BB962C8B-B14F-4D97-AF65-F5344CB8AC3E}">
        <p14:creationId xmlns:p14="http://schemas.microsoft.com/office/powerpoint/2010/main" val="162330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E160-1F2B-4B2B-901B-0EF73279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4E2523-59C9-4E99-BFD8-74CE1B72C91F}"/>
              </a:ext>
            </a:extLst>
          </p:cNvPr>
          <p:cNvSpPr txBox="1">
            <a:spLocks/>
          </p:cNvSpPr>
          <p:nvPr/>
        </p:nvSpPr>
        <p:spPr>
          <a:xfrm>
            <a:off x="677334" y="1561140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A new user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D7BB1D-8E1B-441A-AC2A-3ACF7FD06B38}"/>
              </a:ext>
            </a:extLst>
          </p:cNvPr>
          <p:cNvSpPr txBox="1">
            <a:spLocks/>
          </p:cNvSpPr>
          <p:nvPr/>
        </p:nvSpPr>
        <p:spPr>
          <a:xfrm>
            <a:off x="677333" y="2912248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Register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D138B2-F321-4163-AE01-BA386BB62B8D}"/>
              </a:ext>
            </a:extLst>
          </p:cNvPr>
          <p:cNvSpPr txBox="1">
            <a:spLocks/>
          </p:cNvSpPr>
          <p:nvPr/>
        </p:nvSpPr>
        <p:spPr>
          <a:xfrm>
            <a:off x="677333" y="3893457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Do the tests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6BE1AD-3DB9-4985-A8F3-48A0A92C1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14" y="1358602"/>
            <a:ext cx="966862" cy="10311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A0F57EE-0D64-4DDE-9D0D-15C865FF0CF3}"/>
              </a:ext>
            </a:extLst>
          </p:cNvPr>
          <p:cNvSpPr txBox="1">
            <a:spLocks/>
          </p:cNvSpPr>
          <p:nvPr/>
        </p:nvSpPr>
        <p:spPr>
          <a:xfrm>
            <a:off x="3823299" y="1561140"/>
            <a:ext cx="6826772" cy="1558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Who wants to know whether</a:t>
            </a:r>
          </a:p>
          <a:p>
            <a:r>
              <a:rPr lang="en-AU" sz="3000" dirty="0"/>
              <a:t>he is a potential Parkinson patient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DBE899E-1607-4127-9A1D-94BE44EF7F92}"/>
              </a:ext>
            </a:extLst>
          </p:cNvPr>
          <p:cNvSpPr txBox="1">
            <a:spLocks/>
          </p:cNvSpPr>
          <p:nvPr/>
        </p:nvSpPr>
        <p:spPr>
          <a:xfrm>
            <a:off x="2766914" y="2935408"/>
            <a:ext cx="5032380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Name, age, gender, education level etc should be taken into account</a:t>
            </a:r>
          </a:p>
        </p:txBody>
      </p:sp>
    </p:spTree>
    <p:extLst>
      <p:ext uri="{BB962C8B-B14F-4D97-AF65-F5344CB8AC3E}">
        <p14:creationId xmlns:p14="http://schemas.microsoft.com/office/powerpoint/2010/main" val="56570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3A0A-0054-4FEB-9F89-4AF41432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2D1A77-F95F-49F4-ABF2-43693A0A2128}"/>
              </a:ext>
            </a:extLst>
          </p:cNvPr>
          <p:cNvSpPr txBox="1">
            <a:spLocks/>
          </p:cNvSpPr>
          <p:nvPr/>
        </p:nvSpPr>
        <p:spPr>
          <a:xfrm>
            <a:off x="677334" y="1561140"/>
            <a:ext cx="2695957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Clinical staff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4BC494-A2E3-49EC-97CF-1A139F72C348}"/>
              </a:ext>
            </a:extLst>
          </p:cNvPr>
          <p:cNvSpPr txBox="1">
            <a:spLocks/>
          </p:cNvSpPr>
          <p:nvPr/>
        </p:nvSpPr>
        <p:spPr>
          <a:xfrm>
            <a:off x="677333" y="2512680"/>
            <a:ext cx="9012233" cy="3534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Output the data by </a:t>
            </a:r>
          </a:p>
          <a:p>
            <a:endParaRPr lang="en-AU" sz="3000" dirty="0"/>
          </a:p>
          <a:p>
            <a:pPr marL="514350" indent="-514350">
              <a:buAutoNum type="arabicParenBoth"/>
            </a:pPr>
            <a:r>
              <a:rPr lang="en-AU" sz="3000" dirty="0"/>
              <a:t>Sending it via email</a:t>
            </a:r>
          </a:p>
          <a:p>
            <a:pPr marL="514350" indent="-514350">
              <a:buAutoNum type="arabicParenBoth"/>
            </a:pPr>
            <a:endParaRPr lang="en-AU" sz="3000" dirty="0"/>
          </a:p>
          <a:p>
            <a:pPr marL="514350" indent="-514350">
              <a:buAutoNum type="arabicParenBoth"/>
            </a:pPr>
            <a:r>
              <a:rPr lang="en-AU" sz="3000" dirty="0"/>
              <a:t>Save it locally then connect the device to a PC</a:t>
            </a:r>
          </a:p>
        </p:txBody>
      </p:sp>
    </p:spTree>
    <p:extLst>
      <p:ext uri="{BB962C8B-B14F-4D97-AF65-F5344CB8AC3E}">
        <p14:creationId xmlns:p14="http://schemas.microsoft.com/office/powerpoint/2010/main" val="138911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9B01-1C43-4D7F-8BDB-5A73C657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40CE61-C972-44C9-85FF-AE533D1532B4}"/>
              </a:ext>
            </a:extLst>
          </p:cNvPr>
          <p:cNvSpPr txBox="1">
            <a:spLocks/>
          </p:cNvSpPr>
          <p:nvPr/>
        </p:nvSpPr>
        <p:spPr>
          <a:xfrm>
            <a:off x="677334" y="169945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Data analyst analyse the data (Cathy)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A41F0E-DD4D-4CC8-BC19-7AC59CB346BC}"/>
              </a:ext>
            </a:extLst>
          </p:cNvPr>
          <p:cNvSpPr txBox="1">
            <a:spLocks/>
          </p:cNvSpPr>
          <p:nvPr/>
        </p:nvSpPr>
        <p:spPr>
          <a:xfrm>
            <a:off x="677334" y="272911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Then tell whether this user has Parkinson or not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6AF59D-481F-4E62-BECA-CAEBB518563B}"/>
              </a:ext>
            </a:extLst>
          </p:cNvPr>
          <p:cNvSpPr txBox="1">
            <a:spLocks/>
          </p:cNvSpPr>
          <p:nvPr/>
        </p:nvSpPr>
        <p:spPr>
          <a:xfrm>
            <a:off x="677334" y="41254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Done using R and </a:t>
            </a:r>
            <a:r>
              <a:rPr lang="en-AU" dirty="0" err="1"/>
              <a:t>matlab</a:t>
            </a:r>
            <a:r>
              <a:rPr lang="en-AU" dirty="0"/>
              <a:t>, </a:t>
            </a:r>
          </a:p>
          <a:p>
            <a:r>
              <a:rPr lang="en-AU" dirty="0"/>
              <a:t>Sadly android is not good at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5784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A650-C19B-4D9F-8C4F-3388BD61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B2DEB0-A417-467C-9CB8-B548C9605661}"/>
              </a:ext>
            </a:extLst>
          </p:cNvPr>
          <p:cNvSpPr txBox="1">
            <a:spLocks/>
          </p:cNvSpPr>
          <p:nvPr/>
        </p:nvSpPr>
        <p:spPr>
          <a:xfrm>
            <a:off x="677334" y="3522277"/>
            <a:ext cx="8143938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He/she can come back using the registration code (Something like an user name, it’s unique for each user)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3F6AC3-77A4-4547-A38C-BC24B0D9AC0A}"/>
              </a:ext>
            </a:extLst>
          </p:cNvPr>
          <p:cNvSpPr txBox="1">
            <a:spLocks/>
          </p:cNvSpPr>
          <p:nvPr/>
        </p:nvSpPr>
        <p:spPr>
          <a:xfrm>
            <a:off x="677334" y="4503486"/>
            <a:ext cx="6883757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Do the tests again to see whether the disease condition changes or not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3335E0-3C19-4972-B7EB-5996635392D9}"/>
              </a:ext>
            </a:extLst>
          </p:cNvPr>
          <p:cNvSpPr txBox="1">
            <a:spLocks/>
          </p:cNvSpPr>
          <p:nvPr/>
        </p:nvSpPr>
        <p:spPr>
          <a:xfrm>
            <a:off x="677334" y="175324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Maybe after a few months of treatment the user wants to come back to do the tests again</a:t>
            </a:r>
          </a:p>
        </p:txBody>
      </p:sp>
    </p:spTree>
    <p:extLst>
      <p:ext uri="{BB962C8B-B14F-4D97-AF65-F5344CB8AC3E}">
        <p14:creationId xmlns:p14="http://schemas.microsoft.com/office/powerpoint/2010/main" val="156186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D64A-157C-4368-8105-1E4D3DD0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Drawing tests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F3F048-E4D7-4EF0-BF79-B886945C8E24}"/>
              </a:ext>
            </a:extLst>
          </p:cNvPr>
          <p:cNvSpPr txBox="1">
            <a:spLocks/>
          </p:cNvSpPr>
          <p:nvPr/>
        </p:nvSpPr>
        <p:spPr>
          <a:xfrm>
            <a:off x="677334" y="2091337"/>
            <a:ext cx="8596668" cy="4440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 this app we have 6 different kinds of tests, some of them are from the research paper which has been used previously and proved to be useful. </a:t>
            </a:r>
          </a:p>
        </p:txBody>
      </p:sp>
    </p:spTree>
    <p:extLst>
      <p:ext uri="{BB962C8B-B14F-4D97-AF65-F5344CB8AC3E}">
        <p14:creationId xmlns:p14="http://schemas.microsoft.com/office/powerpoint/2010/main" val="114534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EF2A-3D06-4385-B5E9-DE711251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427D8-5B51-41A4-9CFA-60C3FBD3E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69229" y="276625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8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2787-67E4-4AD4-B781-2E0773A7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04441" cy="1320800"/>
          </a:xfrm>
        </p:spPr>
        <p:txBody>
          <a:bodyPr/>
          <a:lstStyle/>
          <a:p>
            <a:r>
              <a:rPr lang="en-AU" dirty="0"/>
              <a:t>Facts about Parkinson’s Disease in Australia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DC47D-D6EC-4743-BD2B-BC3A12BC1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2619"/>
            <a:ext cx="6999016" cy="4866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0F9E3-726C-420C-AC3C-D8B2DDC0D0B0}"/>
              </a:ext>
            </a:extLst>
          </p:cNvPr>
          <p:cNvSpPr txBox="1"/>
          <p:nvPr/>
        </p:nvSpPr>
        <p:spPr>
          <a:xfrm>
            <a:off x="585125" y="6488668"/>
            <a:ext cx="1124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Image resource reference: http://parkinsons-qld.org.au/wp-content/uploads/2015/07/did-you-know.jpg</a:t>
            </a:r>
          </a:p>
        </p:txBody>
      </p:sp>
    </p:spTree>
    <p:extLst>
      <p:ext uri="{BB962C8B-B14F-4D97-AF65-F5344CB8AC3E}">
        <p14:creationId xmlns:p14="http://schemas.microsoft.com/office/powerpoint/2010/main" val="1695856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C3E4-F42C-4FE4-91B5-C1B97D6D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Corner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A7501-CBB8-4C1F-B6F1-00973436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77522" y="299677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16340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F56F-364C-440B-A5C9-06485532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Blank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FB9EB-3359-4306-8E07-F8FC41B20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56436"/>
            <a:ext cx="7068172" cy="397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70901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14CB-25F1-474D-ABB4-094F58B0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Seasonal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538CB-4CBB-4716-849D-51901E846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727887"/>
            <a:ext cx="7191116" cy="404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72302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4E67-B5D0-4E09-9290-B89C832A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Parallel Line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11802-1D30-4CA4-B002-4D8B61ABB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77522" y="173317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51722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DE06-8052-443C-A3EF-DAE21D80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Circular Motion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81CA0-BCB1-42BC-8F50-9409924A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77522" y="145996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21675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FFCC-8610-443D-8E71-AE9D5DC0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539" y="2676605"/>
            <a:ext cx="8596668" cy="1320800"/>
          </a:xfrm>
        </p:spPr>
        <p:txBody>
          <a:bodyPr/>
          <a:lstStyle/>
          <a:p>
            <a:r>
              <a:rPr lang="en-AU" dirty="0"/>
              <a:t>Whether the user can draw the shapes as required helps us make the decision</a:t>
            </a:r>
          </a:p>
        </p:txBody>
      </p:sp>
    </p:spTree>
    <p:extLst>
      <p:ext uri="{BB962C8B-B14F-4D97-AF65-F5344CB8AC3E}">
        <p14:creationId xmlns:p14="http://schemas.microsoft.com/office/powerpoint/2010/main" val="219968178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B19F-B6BE-40D7-B779-9EFD1892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587" y="2538292"/>
            <a:ext cx="8635715" cy="1572666"/>
          </a:xfrm>
        </p:spPr>
        <p:txBody>
          <a:bodyPr>
            <a:normAutofit fontScale="90000"/>
          </a:bodyPr>
          <a:lstStyle/>
          <a:p>
            <a:r>
              <a:rPr lang="en-AU" dirty="0"/>
              <a:t>Every single detail like deviation area or the changes of speed may tell whether this user has Parkinson’s disease or not</a:t>
            </a:r>
          </a:p>
        </p:txBody>
      </p:sp>
    </p:spTree>
    <p:extLst>
      <p:ext uri="{BB962C8B-B14F-4D97-AF65-F5344CB8AC3E}">
        <p14:creationId xmlns:p14="http://schemas.microsoft.com/office/powerpoint/2010/main" val="107694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84B66F-5B3D-4616-8213-C9116FF0EBFC}"/>
              </a:ext>
            </a:extLst>
          </p:cNvPr>
          <p:cNvCxnSpPr/>
          <p:nvPr/>
        </p:nvCxnSpPr>
        <p:spPr>
          <a:xfrm>
            <a:off x="806823" y="3342976"/>
            <a:ext cx="40571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C19C493-2CD4-448B-93AC-B3B9ADB0CA0E}"/>
              </a:ext>
            </a:extLst>
          </p:cNvPr>
          <p:cNvSpPr txBox="1">
            <a:spLocks/>
          </p:cNvSpPr>
          <p:nvPr/>
        </p:nvSpPr>
        <p:spPr>
          <a:xfrm>
            <a:off x="699105" y="202217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 my eye,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0E4BCF-65BB-464C-A1E2-F183BD3DD653}"/>
              </a:ext>
            </a:extLst>
          </p:cNvPr>
          <p:cNvSpPr txBox="1">
            <a:spLocks/>
          </p:cNvSpPr>
          <p:nvPr/>
        </p:nvSpPr>
        <p:spPr>
          <a:xfrm>
            <a:off x="699105" y="40955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 Android’s eye,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AD432C-2B23-4643-BBDD-E15872294F1D}"/>
              </a:ext>
            </a:extLst>
          </p:cNvPr>
          <p:cNvSpPr/>
          <p:nvPr/>
        </p:nvSpPr>
        <p:spPr>
          <a:xfrm>
            <a:off x="84524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A92016-288C-4883-9B79-02384BFD8FA5}"/>
              </a:ext>
            </a:extLst>
          </p:cNvPr>
          <p:cNvSpPr/>
          <p:nvPr/>
        </p:nvSpPr>
        <p:spPr>
          <a:xfrm>
            <a:off x="937454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D212F7-9603-4B99-97C3-129E533ADB4A}"/>
              </a:ext>
            </a:extLst>
          </p:cNvPr>
          <p:cNvSpPr/>
          <p:nvPr/>
        </p:nvSpPr>
        <p:spPr>
          <a:xfrm>
            <a:off x="107576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284DAD-D93D-4ECE-93C6-97B99C5D6EF7}"/>
              </a:ext>
            </a:extLst>
          </p:cNvPr>
          <p:cNvSpPr/>
          <p:nvPr/>
        </p:nvSpPr>
        <p:spPr>
          <a:xfrm>
            <a:off x="1214078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F569D4-8B4B-4C61-A8C5-6214B941A0E9}"/>
              </a:ext>
            </a:extLst>
          </p:cNvPr>
          <p:cNvSpPr/>
          <p:nvPr/>
        </p:nvSpPr>
        <p:spPr>
          <a:xfrm>
            <a:off x="1352390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E6C6DB-75F0-4013-BBFB-468255E86339}"/>
              </a:ext>
            </a:extLst>
          </p:cNvPr>
          <p:cNvSpPr/>
          <p:nvPr/>
        </p:nvSpPr>
        <p:spPr>
          <a:xfrm>
            <a:off x="148316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BDEF83-6E84-4385-A47F-91FFF76A27CA}"/>
              </a:ext>
            </a:extLst>
          </p:cNvPr>
          <p:cNvSpPr/>
          <p:nvPr/>
        </p:nvSpPr>
        <p:spPr>
          <a:xfrm>
            <a:off x="161393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692C93-3094-4245-A274-F63A8950B14F}"/>
              </a:ext>
            </a:extLst>
          </p:cNvPr>
          <p:cNvSpPr/>
          <p:nvPr/>
        </p:nvSpPr>
        <p:spPr>
          <a:xfrm>
            <a:off x="1698605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FA7CCD-0284-4960-8CA7-2502C23633CD}"/>
              </a:ext>
            </a:extLst>
          </p:cNvPr>
          <p:cNvSpPr/>
          <p:nvPr/>
        </p:nvSpPr>
        <p:spPr>
          <a:xfrm>
            <a:off x="1783274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C01002-BF59-4C97-89E6-8833985B0FDC}"/>
              </a:ext>
            </a:extLst>
          </p:cNvPr>
          <p:cNvSpPr/>
          <p:nvPr/>
        </p:nvSpPr>
        <p:spPr>
          <a:xfrm>
            <a:off x="1875482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52B509-08EA-4ACA-9061-5EFA8228F325}"/>
              </a:ext>
            </a:extLst>
          </p:cNvPr>
          <p:cNvSpPr/>
          <p:nvPr/>
        </p:nvSpPr>
        <p:spPr>
          <a:xfrm>
            <a:off x="2006255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54FD81-7EE8-4624-9435-F01EC1D37090}"/>
              </a:ext>
            </a:extLst>
          </p:cNvPr>
          <p:cNvSpPr/>
          <p:nvPr/>
        </p:nvSpPr>
        <p:spPr>
          <a:xfrm>
            <a:off x="2243179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042FA2-AEE4-4BCD-B751-ED625C75C5C0}"/>
              </a:ext>
            </a:extLst>
          </p:cNvPr>
          <p:cNvSpPr/>
          <p:nvPr/>
        </p:nvSpPr>
        <p:spPr>
          <a:xfrm>
            <a:off x="238973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5C00AA-F29F-4E2D-891A-ECAD1ED5B13E}"/>
              </a:ext>
            </a:extLst>
          </p:cNvPr>
          <p:cNvSpPr/>
          <p:nvPr/>
        </p:nvSpPr>
        <p:spPr>
          <a:xfrm>
            <a:off x="253629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BF6C64-B41B-48C9-94BF-28A314995092}"/>
              </a:ext>
            </a:extLst>
          </p:cNvPr>
          <p:cNvSpPr/>
          <p:nvPr/>
        </p:nvSpPr>
        <p:spPr>
          <a:xfrm>
            <a:off x="263674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F98769-8C06-4551-B4BE-49338D2459AF}"/>
              </a:ext>
            </a:extLst>
          </p:cNvPr>
          <p:cNvSpPr/>
          <p:nvPr/>
        </p:nvSpPr>
        <p:spPr>
          <a:xfrm>
            <a:off x="274488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9AE3CC-CB93-4EA0-ADD1-039536D57A5A}"/>
              </a:ext>
            </a:extLst>
          </p:cNvPr>
          <p:cNvSpPr/>
          <p:nvPr/>
        </p:nvSpPr>
        <p:spPr>
          <a:xfrm>
            <a:off x="2837091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DA0185-C652-498F-A487-A64DA326A011}"/>
              </a:ext>
            </a:extLst>
          </p:cNvPr>
          <p:cNvSpPr/>
          <p:nvPr/>
        </p:nvSpPr>
        <p:spPr>
          <a:xfrm>
            <a:off x="297540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91C8D6-40FF-4D41-9B6B-B1286476E3F5}"/>
              </a:ext>
            </a:extLst>
          </p:cNvPr>
          <p:cNvSpPr/>
          <p:nvPr/>
        </p:nvSpPr>
        <p:spPr>
          <a:xfrm>
            <a:off x="3113715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6429F9-5653-419A-8428-207F2A654327}"/>
              </a:ext>
            </a:extLst>
          </p:cNvPr>
          <p:cNvSpPr/>
          <p:nvPr/>
        </p:nvSpPr>
        <p:spPr>
          <a:xfrm>
            <a:off x="3252027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0FB4E7-AECF-4163-A521-1A54F4A501D4}"/>
              </a:ext>
            </a:extLst>
          </p:cNvPr>
          <p:cNvSpPr/>
          <p:nvPr/>
        </p:nvSpPr>
        <p:spPr>
          <a:xfrm>
            <a:off x="3382800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6E4279-E452-4B96-B374-76BCA73C8201}"/>
              </a:ext>
            </a:extLst>
          </p:cNvPr>
          <p:cNvSpPr/>
          <p:nvPr/>
        </p:nvSpPr>
        <p:spPr>
          <a:xfrm>
            <a:off x="351357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63ACC1-316A-492E-BE65-8FF7B3B44487}"/>
              </a:ext>
            </a:extLst>
          </p:cNvPr>
          <p:cNvSpPr/>
          <p:nvPr/>
        </p:nvSpPr>
        <p:spPr>
          <a:xfrm>
            <a:off x="3598242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D665521-8E5B-4ECC-A3FB-4120391AEF4B}"/>
              </a:ext>
            </a:extLst>
          </p:cNvPr>
          <p:cNvSpPr/>
          <p:nvPr/>
        </p:nvSpPr>
        <p:spPr>
          <a:xfrm>
            <a:off x="3682911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128FDF-49B5-4DFD-B276-6408BD2BC494}"/>
              </a:ext>
            </a:extLst>
          </p:cNvPr>
          <p:cNvSpPr/>
          <p:nvPr/>
        </p:nvSpPr>
        <p:spPr>
          <a:xfrm>
            <a:off x="3775119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F1F529-C5D3-4F5E-9B62-49DB573E5CAE}"/>
              </a:ext>
            </a:extLst>
          </p:cNvPr>
          <p:cNvSpPr/>
          <p:nvPr/>
        </p:nvSpPr>
        <p:spPr>
          <a:xfrm>
            <a:off x="3905892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710909-2F3E-4D1B-9E5D-C4AFB0E4DCE4}"/>
              </a:ext>
            </a:extLst>
          </p:cNvPr>
          <p:cNvSpPr/>
          <p:nvPr/>
        </p:nvSpPr>
        <p:spPr>
          <a:xfrm>
            <a:off x="4142816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C83F61-E63C-46B6-8872-D4AB709AA951}"/>
              </a:ext>
            </a:extLst>
          </p:cNvPr>
          <p:cNvSpPr/>
          <p:nvPr/>
        </p:nvSpPr>
        <p:spPr>
          <a:xfrm>
            <a:off x="428937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6A02D19-4AE5-4679-AD04-E2AE343386A2}"/>
              </a:ext>
            </a:extLst>
          </p:cNvPr>
          <p:cNvSpPr/>
          <p:nvPr/>
        </p:nvSpPr>
        <p:spPr>
          <a:xfrm>
            <a:off x="4435930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A099AB-7638-42D1-9758-3ABF9F114C8B}"/>
              </a:ext>
            </a:extLst>
          </p:cNvPr>
          <p:cNvSpPr/>
          <p:nvPr/>
        </p:nvSpPr>
        <p:spPr>
          <a:xfrm>
            <a:off x="4536383" y="5416384"/>
            <a:ext cx="92208" cy="1007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ED214BCB-CE7E-4BA1-838B-399D15513B9B}"/>
              </a:ext>
            </a:extLst>
          </p:cNvPr>
          <p:cNvSpPr txBox="1">
            <a:spLocks/>
          </p:cNvSpPr>
          <p:nvPr/>
        </p:nvSpPr>
        <p:spPr>
          <a:xfrm>
            <a:off x="291850" y="799134"/>
            <a:ext cx="991254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Interestingly, android captures dots, not line</a:t>
            </a:r>
          </a:p>
        </p:txBody>
      </p:sp>
    </p:spTree>
    <p:extLst>
      <p:ext uri="{BB962C8B-B14F-4D97-AF65-F5344CB8AC3E}">
        <p14:creationId xmlns:p14="http://schemas.microsoft.com/office/powerpoint/2010/main" val="3776283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FE98-0B3F-47AE-A3ED-8176F133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Actually, Android is smart enough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3C0592-CAD5-46A4-A3EF-560A1ABC5546}"/>
              </a:ext>
            </a:extLst>
          </p:cNvPr>
          <p:cNvSpPr txBox="1">
            <a:spLocks/>
          </p:cNvSpPr>
          <p:nvPr/>
        </p:nvSpPr>
        <p:spPr>
          <a:xfrm>
            <a:off x="677334" y="212975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It captures a point every 0.02 second approximately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AA70D7-28EF-4120-89C3-A20704C53487}"/>
              </a:ext>
            </a:extLst>
          </p:cNvPr>
          <p:cNvSpPr txBox="1">
            <a:spLocks/>
          </p:cNvSpPr>
          <p:nvPr/>
        </p:nvSpPr>
        <p:spPr>
          <a:xfrm>
            <a:off x="677334" y="379591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precision can reach 5 decimal places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281047-C0C3-4088-8C89-B600E5277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1978">
            <a:off x="7968583" y="674327"/>
            <a:ext cx="819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B2FE07-9C0C-43C7-A0C1-218D756C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98" y="2761130"/>
            <a:ext cx="8596668" cy="1320800"/>
          </a:xfrm>
        </p:spPr>
        <p:txBody>
          <a:bodyPr/>
          <a:lstStyle/>
          <a:p>
            <a:r>
              <a:rPr lang="en-AU" dirty="0"/>
              <a:t>So there are enough “details” to help us detect the Parkinson’s Disease</a:t>
            </a:r>
          </a:p>
        </p:txBody>
      </p:sp>
    </p:spTree>
    <p:extLst>
      <p:ext uri="{BB962C8B-B14F-4D97-AF65-F5344CB8AC3E}">
        <p14:creationId xmlns:p14="http://schemas.microsoft.com/office/powerpoint/2010/main" val="394304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D1CB-CAAB-4E5D-85D0-AD92757A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3496"/>
            <a:ext cx="8596668" cy="1320800"/>
          </a:xfrm>
        </p:spPr>
        <p:txBody>
          <a:bodyPr/>
          <a:lstStyle/>
          <a:p>
            <a:r>
              <a:rPr lang="en-AU" dirty="0"/>
              <a:t>What this project is about?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DC517F-D1DF-43C7-9CBF-7987629BA5D5}"/>
              </a:ext>
            </a:extLst>
          </p:cNvPr>
          <p:cNvSpPr txBox="1">
            <a:spLocks/>
          </p:cNvSpPr>
          <p:nvPr/>
        </p:nvSpPr>
        <p:spPr>
          <a:xfrm>
            <a:off x="677334" y="2713745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Neuro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C38715-C275-40C7-AB78-41AE23150BC2}"/>
              </a:ext>
            </a:extLst>
          </p:cNvPr>
          <p:cNvSpPr txBox="1">
            <a:spLocks/>
          </p:cNvSpPr>
          <p:nvPr/>
        </p:nvSpPr>
        <p:spPr>
          <a:xfrm>
            <a:off x="4902272" y="2713745"/>
            <a:ext cx="3396484" cy="1112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Graph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863259-F103-4DE9-BBE5-9C56B624A1C5}"/>
              </a:ext>
            </a:extLst>
          </p:cNvPr>
          <p:cNvSpPr txBox="1">
            <a:spLocks/>
          </p:cNvSpPr>
          <p:nvPr/>
        </p:nvSpPr>
        <p:spPr>
          <a:xfrm>
            <a:off x="677334" y="4456740"/>
            <a:ext cx="4017611" cy="2013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Detect Parkinson’s Disease</a:t>
            </a:r>
          </a:p>
          <a:p>
            <a:r>
              <a:rPr lang="en-AU" dirty="0"/>
              <a:t>(Neurology)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6ECE90-43A1-416E-BB6F-DE51C920E045}"/>
              </a:ext>
            </a:extLst>
          </p:cNvPr>
          <p:cNvSpPr txBox="1">
            <a:spLocks/>
          </p:cNvSpPr>
          <p:nvPr/>
        </p:nvSpPr>
        <p:spPr>
          <a:xfrm>
            <a:off x="4902272" y="4456740"/>
            <a:ext cx="3895946" cy="1229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By studying drawing patterns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2B1B3D2-AF03-48A3-9EAD-49A766A504C4}"/>
              </a:ext>
            </a:extLst>
          </p:cNvPr>
          <p:cNvSpPr txBox="1">
            <a:spLocks/>
          </p:cNvSpPr>
          <p:nvPr/>
        </p:nvSpPr>
        <p:spPr>
          <a:xfrm>
            <a:off x="677333" y="1632005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43A30E-FFD3-48F9-B0D6-CFBA874BF58E}"/>
              </a:ext>
            </a:extLst>
          </p:cNvPr>
          <p:cNvSpPr txBox="1">
            <a:spLocks/>
          </p:cNvSpPr>
          <p:nvPr/>
        </p:nvSpPr>
        <p:spPr>
          <a:xfrm>
            <a:off x="2809084" y="1634781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tells the answer</a:t>
            </a:r>
          </a:p>
        </p:txBody>
      </p:sp>
    </p:spTree>
    <p:extLst>
      <p:ext uri="{BB962C8B-B14F-4D97-AF65-F5344CB8AC3E}">
        <p14:creationId xmlns:p14="http://schemas.microsoft.com/office/powerpoint/2010/main" val="316056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4034-D2D6-4C69-9148-C083CB43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While,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FBF306-3784-459F-A133-E6DD32E12773}"/>
              </a:ext>
            </a:extLst>
          </p:cNvPr>
          <p:cNvSpPr txBox="1">
            <a:spLocks/>
          </p:cNvSpPr>
          <p:nvPr/>
        </p:nvSpPr>
        <p:spPr>
          <a:xfrm>
            <a:off x="677334" y="191503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Talk is cheap,</a:t>
            </a:r>
          </a:p>
          <a:p>
            <a:r>
              <a:rPr lang="en-AU" dirty="0"/>
              <a:t>Show me your app…</a:t>
            </a:r>
          </a:p>
        </p:txBody>
      </p:sp>
    </p:spTree>
    <p:extLst>
      <p:ext uri="{BB962C8B-B14F-4D97-AF65-F5344CB8AC3E}">
        <p14:creationId xmlns:p14="http://schemas.microsoft.com/office/powerpoint/2010/main" val="4110423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AEA3-2D61-485C-8AE6-379C0497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719738"/>
          </a:xfrm>
        </p:spPr>
        <p:txBody>
          <a:bodyPr/>
          <a:lstStyle/>
          <a:p>
            <a:r>
              <a:rPr lang="en-AU" dirty="0"/>
              <a:t>The app: 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76C11-F56F-472D-8795-3E806D22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94" y="1244812"/>
            <a:ext cx="2223807" cy="39534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35F20B-B33B-45AF-92FD-AA136B3D8C6E}"/>
              </a:ext>
            </a:extLst>
          </p:cNvPr>
          <p:cNvSpPr txBox="1">
            <a:spLocks/>
          </p:cNvSpPr>
          <p:nvPr/>
        </p:nvSpPr>
        <p:spPr>
          <a:xfrm>
            <a:off x="677334" y="2039470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Collect information about the user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D27E0-3649-4135-84D7-67DAA205C6FF}"/>
              </a:ext>
            </a:extLst>
          </p:cNvPr>
          <p:cNvSpPr txBox="1">
            <a:spLocks/>
          </p:cNvSpPr>
          <p:nvPr/>
        </p:nvSpPr>
        <p:spPr>
          <a:xfrm>
            <a:off x="1374158" y="3052481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The tests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B246A5-4AC2-47C5-A124-7D38D525394B}"/>
              </a:ext>
            </a:extLst>
          </p:cNvPr>
          <p:cNvSpPr txBox="1">
            <a:spLocks/>
          </p:cNvSpPr>
          <p:nvPr/>
        </p:nvSpPr>
        <p:spPr>
          <a:xfrm>
            <a:off x="2242455" y="4065492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Output the data</a:t>
            </a:r>
          </a:p>
        </p:txBody>
      </p:sp>
    </p:spTree>
    <p:extLst>
      <p:ext uri="{BB962C8B-B14F-4D97-AF65-F5344CB8AC3E}">
        <p14:creationId xmlns:p14="http://schemas.microsoft.com/office/powerpoint/2010/main" val="39765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8CD3-037E-461E-ABF1-370DC00C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A5CDD-EDEF-43F5-8EBD-4A0A8741F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3862"/>
            <a:ext cx="8357053" cy="5067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4D5EB1-0C64-4986-BC14-8A55C4A32509}"/>
              </a:ext>
            </a:extLst>
          </p:cNvPr>
          <p:cNvSpPr txBox="1"/>
          <p:nvPr/>
        </p:nvSpPr>
        <p:spPr>
          <a:xfrm>
            <a:off x="-75701" y="6519404"/>
            <a:ext cx="1226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Link to Google Play Store: https://play.google.com/store/apps/details?id=com.neurograph.usydjiashuwu.neurograph</a:t>
            </a:r>
          </a:p>
        </p:txBody>
      </p:sp>
    </p:spTree>
    <p:extLst>
      <p:ext uri="{BB962C8B-B14F-4D97-AF65-F5344CB8AC3E}">
        <p14:creationId xmlns:p14="http://schemas.microsoft.com/office/powerpoint/2010/main" val="1812445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F802-3602-4639-8F2F-ADFB0EFF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Future TODOs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AD8583-C92C-41B0-BF66-700F38F0AB37}"/>
              </a:ext>
            </a:extLst>
          </p:cNvPr>
          <p:cNvSpPr txBox="1">
            <a:spLocks/>
          </p:cNvSpPr>
          <p:nvPr/>
        </p:nvSpPr>
        <p:spPr>
          <a:xfrm>
            <a:off x="677334" y="213744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Identify Signatures</a:t>
            </a:r>
          </a:p>
        </p:txBody>
      </p:sp>
    </p:spTree>
    <p:extLst>
      <p:ext uri="{BB962C8B-B14F-4D97-AF65-F5344CB8AC3E}">
        <p14:creationId xmlns:p14="http://schemas.microsoft.com/office/powerpoint/2010/main" val="3362266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881E-B9DA-4B08-801A-8F58C766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504" y="3045438"/>
            <a:ext cx="4232763" cy="1320800"/>
          </a:xfrm>
        </p:spPr>
        <p:txBody>
          <a:bodyPr/>
          <a:lstStyle/>
          <a:p>
            <a:r>
              <a:rPr lang="en-AU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85193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EF40-E7DC-4A1B-93EC-B67EDCDA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058" y="2976283"/>
            <a:ext cx="4839803" cy="1320800"/>
          </a:xfrm>
        </p:spPr>
        <p:txBody>
          <a:bodyPr/>
          <a:lstStyle/>
          <a:p>
            <a:r>
              <a:rPr lang="en-AU" dirty="0"/>
              <a:t>Thank you ^_^</a:t>
            </a:r>
          </a:p>
        </p:txBody>
      </p:sp>
    </p:spTree>
    <p:extLst>
      <p:ext uri="{BB962C8B-B14F-4D97-AF65-F5344CB8AC3E}">
        <p14:creationId xmlns:p14="http://schemas.microsoft.com/office/powerpoint/2010/main" val="413062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73FB-3227-48B1-AA38-B751EA4B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What this project is about?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4CF301-93D2-4025-8AA2-79D45D2C3075}"/>
              </a:ext>
            </a:extLst>
          </p:cNvPr>
          <p:cNvSpPr txBox="1">
            <a:spLocks/>
          </p:cNvSpPr>
          <p:nvPr/>
        </p:nvSpPr>
        <p:spPr>
          <a:xfrm>
            <a:off x="677333" y="1915031"/>
            <a:ext cx="8704871" cy="2518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Neurograph Project: </a:t>
            </a:r>
          </a:p>
          <a:p>
            <a:endParaRPr lang="en-AU" dirty="0"/>
          </a:p>
          <a:p>
            <a:r>
              <a:rPr lang="en-AU" dirty="0"/>
              <a:t>Detect the Parkinson’s Disease by studying people’s drawing pattern.</a:t>
            </a:r>
          </a:p>
        </p:txBody>
      </p:sp>
    </p:spTree>
    <p:extLst>
      <p:ext uri="{BB962C8B-B14F-4D97-AF65-F5344CB8AC3E}">
        <p14:creationId xmlns:p14="http://schemas.microsoft.com/office/powerpoint/2010/main" val="373090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F894-59DE-4E61-B1BE-9420C15C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It’s actually a hot topic: </a:t>
            </a:r>
            <a:br>
              <a:rPr lang="en-AU" dirty="0"/>
            </a:br>
            <a:r>
              <a:rPr lang="en-AU" dirty="0"/>
              <a:t>From the research papers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769C2-AE0C-4A0E-A5B6-EFD31AE54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6047477" cy="48448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937207-D88A-4F05-AA94-082EB22097E3}"/>
              </a:ext>
            </a:extLst>
          </p:cNvPr>
          <p:cNvSpPr txBox="1"/>
          <p:nvPr/>
        </p:nvSpPr>
        <p:spPr>
          <a:xfrm>
            <a:off x="8859691" y="5640081"/>
            <a:ext cx="3219750" cy="121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Research paper reference:</a:t>
            </a:r>
          </a:p>
          <a:p>
            <a:r>
              <a:rPr lang="en-AU" dirty="0"/>
              <a:t>https://www.ncbi.nlm.nih.gov/pmc/articles/PMC4174769/pdf/fnagi-06-00259.pdf</a:t>
            </a:r>
          </a:p>
        </p:txBody>
      </p:sp>
    </p:spTree>
    <p:extLst>
      <p:ext uri="{BB962C8B-B14F-4D97-AF65-F5344CB8AC3E}">
        <p14:creationId xmlns:p14="http://schemas.microsoft.com/office/powerpoint/2010/main" val="397318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1502-19A8-42D8-9310-C560016A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27493" cy="1320800"/>
          </a:xfrm>
        </p:spPr>
        <p:txBody>
          <a:bodyPr/>
          <a:lstStyle/>
          <a:p>
            <a:r>
              <a:rPr lang="en-AU" dirty="0"/>
              <a:t>In the media: </a:t>
            </a:r>
            <a:br>
              <a:rPr lang="en-AU" dirty="0"/>
            </a:br>
            <a:r>
              <a:rPr lang="en-AU" dirty="0"/>
              <a:t>Use drawing to detect Parkinson’s Disease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255B2-7BFD-4353-91B8-C7FB8BF72790}"/>
              </a:ext>
            </a:extLst>
          </p:cNvPr>
          <p:cNvGrpSpPr/>
          <p:nvPr/>
        </p:nvGrpSpPr>
        <p:grpSpPr>
          <a:xfrm>
            <a:off x="1010809" y="1808075"/>
            <a:ext cx="7615294" cy="3551386"/>
            <a:chOff x="1433431" y="1408505"/>
            <a:chExt cx="7615294" cy="35513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8DD116-0730-486E-B687-E83D63C43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598"/>
            <a:stretch/>
          </p:blipFill>
          <p:spPr>
            <a:xfrm>
              <a:off x="1433432" y="1408505"/>
              <a:ext cx="7615293" cy="1043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FD233A-F75D-44B6-991E-682819CDCC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91"/>
            <a:stretch/>
          </p:blipFill>
          <p:spPr>
            <a:xfrm>
              <a:off x="1433431" y="2452294"/>
              <a:ext cx="7615293" cy="2507597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C7BB3B-C90A-45E2-9A61-8E9A72293E4D}"/>
              </a:ext>
            </a:extLst>
          </p:cNvPr>
          <p:cNvSpPr txBox="1"/>
          <p:nvPr/>
        </p:nvSpPr>
        <p:spPr>
          <a:xfrm>
            <a:off x="588187" y="6488668"/>
            <a:ext cx="791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News reference from BBC: http://www.bbc.com/news/health-41176738</a:t>
            </a:r>
          </a:p>
        </p:txBody>
      </p:sp>
    </p:spTree>
    <p:extLst>
      <p:ext uri="{BB962C8B-B14F-4D97-AF65-F5344CB8AC3E}">
        <p14:creationId xmlns:p14="http://schemas.microsoft.com/office/powerpoint/2010/main" val="19620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9E8F-A682-4D20-8CF8-B52B9833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58121" cy="1320800"/>
          </a:xfrm>
        </p:spPr>
        <p:txBody>
          <a:bodyPr/>
          <a:lstStyle/>
          <a:p>
            <a:r>
              <a:rPr lang="en-AU" dirty="0"/>
              <a:t>Drawing patterns and Parkinson Detection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F0F5E2-956D-4EF4-8D19-A19B51B3480D}"/>
              </a:ext>
            </a:extLst>
          </p:cNvPr>
          <p:cNvSpPr txBox="1">
            <a:spLocks/>
          </p:cNvSpPr>
          <p:nvPr/>
        </p:nvSpPr>
        <p:spPr>
          <a:xfrm>
            <a:off x="677333" y="3197837"/>
            <a:ext cx="920433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What are the connections between them? </a:t>
            </a:r>
          </a:p>
        </p:txBody>
      </p:sp>
    </p:spTree>
    <p:extLst>
      <p:ext uri="{BB962C8B-B14F-4D97-AF65-F5344CB8AC3E}">
        <p14:creationId xmlns:p14="http://schemas.microsoft.com/office/powerpoint/2010/main" val="1980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5FEE-B68C-46FE-89D7-C8D22591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>
            <a:normAutofit/>
          </a:bodyPr>
          <a:lstStyle/>
          <a:p>
            <a:r>
              <a:rPr lang="en-AU" dirty="0"/>
              <a:t>Neurograph, Drawing patterns and Parkinson Detection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89A5C7-061E-4B32-AEC3-E8B735858BDF}"/>
              </a:ext>
            </a:extLst>
          </p:cNvPr>
          <p:cNvSpPr txBox="1">
            <a:spLocks/>
          </p:cNvSpPr>
          <p:nvPr/>
        </p:nvSpPr>
        <p:spPr>
          <a:xfrm>
            <a:off x="677333" y="2296886"/>
            <a:ext cx="2451348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4000" dirty="0"/>
              <a:t>Parkinson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4FCF8D-5F1A-4F3C-AD02-704C154A605B}"/>
              </a:ext>
            </a:extLst>
          </p:cNvPr>
          <p:cNvSpPr txBox="1">
            <a:spLocks/>
          </p:cNvSpPr>
          <p:nvPr/>
        </p:nvSpPr>
        <p:spPr>
          <a:xfrm>
            <a:off x="3365465" y="2796989"/>
            <a:ext cx="3926683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Shaking, maybe?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2BCE80-E8FB-4F33-BC44-A086F596F1C1}"/>
              </a:ext>
            </a:extLst>
          </p:cNvPr>
          <p:cNvSpPr txBox="1">
            <a:spLocks/>
          </p:cNvSpPr>
          <p:nvPr/>
        </p:nvSpPr>
        <p:spPr>
          <a:xfrm>
            <a:off x="677333" y="3652903"/>
            <a:ext cx="5339265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400" dirty="0"/>
              <a:t>Drawing patterns may be potentially influenced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8DC1CA-EFCE-467B-928E-062F8404F012}"/>
              </a:ext>
            </a:extLst>
          </p:cNvPr>
          <p:cNvSpPr txBox="1">
            <a:spLocks/>
          </p:cNvSpPr>
          <p:nvPr/>
        </p:nvSpPr>
        <p:spPr>
          <a:xfrm>
            <a:off x="1760781" y="5077866"/>
            <a:ext cx="7859628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drawing pattern may tell us something interesting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C40BEE-1974-4FB0-BD30-E88E10C66DBD}"/>
              </a:ext>
            </a:extLst>
          </p:cNvPr>
          <p:cNvSpPr txBox="1">
            <a:spLocks/>
          </p:cNvSpPr>
          <p:nvPr/>
        </p:nvSpPr>
        <p:spPr>
          <a:xfrm>
            <a:off x="6168856" y="4151296"/>
            <a:ext cx="4027857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300" dirty="0"/>
              <a:t>Or just can’t focus</a:t>
            </a:r>
          </a:p>
        </p:txBody>
      </p:sp>
    </p:spTree>
    <p:extLst>
      <p:ext uri="{BB962C8B-B14F-4D97-AF65-F5344CB8AC3E}">
        <p14:creationId xmlns:p14="http://schemas.microsoft.com/office/powerpoint/2010/main" val="184382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CB2A8-9B97-41E5-97E2-DB91E94FA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06" b="9274"/>
          <a:stretch/>
        </p:blipFill>
        <p:spPr>
          <a:xfrm>
            <a:off x="247024" y="307361"/>
            <a:ext cx="6753274" cy="27278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B34AF1-C423-40A8-8B9F-C5AC4AE1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21" y="3176068"/>
            <a:ext cx="8596668" cy="642897"/>
          </a:xfrm>
        </p:spPr>
        <p:txBody>
          <a:bodyPr>
            <a:normAutofit/>
          </a:bodyPr>
          <a:lstStyle/>
          <a:p>
            <a:r>
              <a:rPr lang="en-AU" dirty="0"/>
              <a:t>By studying drawing patterns, such 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40A4E5-133B-476E-88D9-A14968D5B34F}"/>
              </a:ext>
            </a:extLst>
          </p:cNvPr>
          <p:cNvSpPr txBox="1">
            <a:spLocks/>
          </p:cNvSpPr>
          <p:nvPr/>
        </p:nvSpPr>
        <p:spPr>
          <a:xfrm>
            <a:off x="696800" y="4604018"/>
            <a:ext cx="3571936" cy="689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Drawing Speed changes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7718C-B503-484A-8BAC-9E7C9034C249}"/>
              </a:ext>
            </a:extLst>
          </p:cNvPr>
          <p:cNvSpPr txBox="1">
            <a:spLocks/>
          </p:cNvSpPr>
          <p:nvPr/>
        </p:nvSpPr>
        <p:spPr>
          <a:xfrm>
            <a:off x="615931" y="6100699"/>
            <a:ext cx="6015459" cy="573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Deviation from the template image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95B9BF-E8D0-43F7-B95D-B6BD81130347}"/>
              </a:ext>
            </a:extLst>
          </p:cNvPr>
          <p:cNvSpPr txBox="1">
            <a:spLocks/>
          </p:cNvSpPr>
          <p:nvPr/>
        </p:nvSpPr>
        <p:spPr>
          <a:xfrm>
            <a:off x="4488615" y="427787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Touching pressure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C783A9-23CD-4F4F-9DA8-D61D2A456B6C}"/>
              </a:ext>
            </a:extLst>
          </p:cNvPr>
          <p:cNvSpPr txBox="1">
            <a:spLocks/>
          </p:cNvSpPr>
          <p:nvPr/>
        </p:nvSpPr>
        <p:spPr>
          <a:xfrm>
            <a:off x="5295436" y="55214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800" dirty="0"/>
              <a:t>Total drawing time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8ADC41-C5FA-4BB1-AB0A-203202556CEA}"/>
              </a:ext>
            </a:extLst>
          </p:cNvPr>
          <p:cNvSpPr txBox="1">
            <a:spLocks/>
          </p:cNvSpPr>
          <p:nvPr/>
        </p:nvSpPr>
        <p:spPr>
          <a:xfrm>
            <a:off x="2951180" y="5147024"/>
            <a:ext cx="583576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dirty="0"/>
              <a:t>Maximum differences in horizontal direction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D61D66B-E4E5-4C86-977D-781F997F2F2F}"/>
              </a:ext>
            </a:extLst>
          </p:cNvPr>
          <p:cNvSpPr txBox="1">
            <a:spLocks/>
          </p:cNvSpPr>
          <p:nvPr/>
        </p:nvSpPr>
        <p:spPr>
          <a:xfrm>
            <a:off x="346921" y="5521035"/>
            <a:ext cx="4439764" cy="744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200" dirty="0"/>
              <a:t>Number of crossings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0155BDE-4A70-4D5C-8F2E-E3BBCBF7391D}"/>
              </a:ext>
            </a:extLst>
          </p:cNvPr>
          <p:cNvSpPr txBox="1">
            <a:spLocks/>
          </p:cNvSpPr>
          <p:nvPr/>
        </p:nvSpPr>
        <p:spPr>
          <a:xfrm>
            <a:off x="1146235" y="3949649"/>
            <a:ext cx="4439764" cy="744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200" dirty="0"/>
              <a:t>Average Speed</a:t>
            </a:r>
          </a:p>
        </p:txBody>
      </p:sp>
    </p:spTree>
    <p:extLst>
      <p:ext uri="{BB962C8B-B14F-4D97-AF65-F5344CB8AC3E}">
        <p14:creationId xmlns:p14="http://schemas.microsoft.com/office/powerpoint/2010/main" val="22571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0.xml><?xml version="1.0" encoding="utf-8"?>
<a:theme xmlns:a="http://schemas.openxmlformats.org/drawingml/2006/main" name="9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11.xml><?xml version="1.0" encoding="utf-8"?>
<a:theme xmlns:a="http://schemas.openxmlformats.org/drawingml/2006/main" name="10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2.xml><?xml version="1.0" encoding="utf-8"?>
<a:theme xmlns:a="http://schemas.openxmlformats.org/drawingml/2006/main" name="11_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3.xml><?xml version="1.0" encoding="utf-8"?>
<a:theme xmlns:a="http://schemas.openxmlformats.org/drawingml/2006/main" name="1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4.xml><?xml version="1.0" encoding="utf-8"?>
<a:theme xmlns:a="http://schemas.openxmlformats.org/drawingml/2006/main" name="1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5.xml><?xml version="1.0" encoding="utf-8"?>
<a:theme xmlns:a="http://schemas.openxmlformats.org/drawingml/2006/main" name="1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16.xml><?xml version="1.0" encoding="utf-8"?>
<a:theme xmlns:a="http://schemas.openxmlformats.org/drawingml/2006/main" name="1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7.xml><?xml version="1.0" encoding="utf-8"?>
<a:theme xmlns:a="http://schemas.openxmlformats.org/drawingml/2006/main" name="16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5.xml><?xml version="1.0" encoding="utf-8"?>
<a:theme xmlns:a="http://schemas.openxmlformats.org/drawingml/2006/main" name="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6.xml><?xml version="1.0" encoding="utf-8"?>
<a:theme xmlns:a="http://schemas.openxmlformats.org/drawingml/2006/main" name="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7.xml><?xml version="1.0" encoding="utf-8"?>
<a:theme xmlns:a="http://schemas.openxmlformats.org/drawingml/2006/main" name="6_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8.xml><?xml version="1.0" encoding="utf-8"?>
<a:theme xmlns:a="http://schemas.openxmlformats.org/drawingml/2006/main" name="7_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9.xml><?xml version="1.0" encoding="utf-8"?>
<a:theme xmlns:a="http://schemas.openxmlformats.org/drawingml/2006/main" name="8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</TotalTime>
  <Words>675</Words>
  <Application>Microsoft Office PowerPoint</Application>
  <PresentationFormat>Widescreen</PresentationFormat>
  <Paragraphs>102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35</vt:i4>
      </vt:variant>
    </vt:vector>
  </HeadingPairs>
  <TitlesOfParts>
    <vt:vector size="56" baseType="lpstr">
      <vt:lpstr>华文新魏</vt:lpstr>
      <vt:lpstr>Arial</vt:lpstr>
      <vt:lpstr>Trebuchet MS</vt:lpstr>
      <vt:lpstr>Wingdings 3</vt:lpstr>
      <vt:lpstr>Facet</vt:lpstr>
      <vt:lpstr>3_Facet</vt:lpstr>
      <vt:lpstr>1_Facet</vt:lpstr>
      <vt:lpstr>2_Facet</vt:lpstr>
      <vt:lpstr>4_Facet</vt:lpstr>
      <vt:lpstr>5_Facet</vt:lpstr>
      <vt:lpstr>6_Facet</vt:lpstr>
      <vt:lpstr>7_Facet</vt:lpstr>
      <vt:lpstr>8_Facet</vt:lpstr>
      <vt:lpstr>9_Facet</vt:lpstr>
      <vt:lpstr>10_Facet</vt:lpstr>
      <vt:lpstr>11_Facet</vt:lpstr>
      <vt:lpstr>12_Facet</vt:lpstr>
      <vt:lpstr>13_Facet</vt:lpstr>
      <vt:lpstr>14_Facet</vt:lpstr>
      <vt:lpstr>15_Facet</vt:lpstr>
      <vt:lpstr>16_Facet</vt:lpstr>
      <vt:lpstr>Neurograph Project</vt:lpstr>
      <vt:lpstr>Facts about Parkinson’s Disease in Australia</vt:lpstr>
      <vt:lpstr>What this project is about?</vt:lpstr>
      <vt:lpstr>What this project is about?</vt:lpstr>
      <vt:lpstr>It’s actually a hot topic:  From the research papers</vt:lpstr>
      <vt:lpstr>In the media:  Use drawing to detect Parkinson’s Disease</vt:lpstr>
      <vt:lpstr>Drawing patterns and Parkinson Detection</vt:lpstr>
      <vt:lpstr>Neurograph, Drawing patterns and Parkinson Detection</vt:lpstr>
      <vt:lpstr>By studying drawing patterns, such as </vt:lpstr>
      <vt:lpstr>Analyse them statistically,</vt:lpstr>
      <vt:lpstr>What this project contains</vt:lpstr>
      <vt:lpstr>Introduction to Android app: Neurograph</vt:lpstr>
      <vt:lpstr>The aim of this app</vt:lpstr>
      <vt:lpstr>How the users use it? The Procedure </vt:lpstr>
      <vt:lpstr>How the users use it? The Procedure </vt:lpstr>
      <vt:lpstr>How the users use it? The Procedure </vt:lpstr>
      <vt:lpstr>How the users use it? The Procedure </vt:lpstr>
      <vt:lpstr>Drawing tests</vt:lpstr>
      <vt:lpstr>Static Background Test</vt:lpstr>
      <vt:lpstr>Static Corner Background Test</vt:lpstr>
      <vt:lpstr>Dynamic Blank Background Test</vt:lpstr>
      <vt:lpstr>Dynamic Seasonal Background Test</vt:lpstr>
      <vt:lpstr>Parallel Line Test</vt:lpstr>
      <vt:lpstr>Circular Motion Test</vt:lpstr>
      <vt:lpstr>Whether the user can draw the shapes as required helps us make the decision</vt:lpstr>
      <vt:lpstr>Every single detail like deviation area or the changes of speed may tell whether this user has Parkinson’s disease or not</vt:lpstr>
      <vt:lpstr>PowerPoint Presentation</vt:lpstr>
      <vt:lpstr>Actually, Android is smart enough</vt:lpstr>
      <vt:lpstr>So there are enough “details” to help us detect the Parkinson’s Disease</vt:lpstr>
      <vt:lpstr>While, </vt:lpstr>
      <vt:lpstr>The app: App demonstration</vt:lpstr>
      <vt:lpstr>App demonstration</vt:lpstr>
      <vt:lpstr>Future TODOs</vt:lpstr>
      <vt:lpstr>Q &amp; A</vt:lpstr>
      <vt:lpstr>Thank you ^_^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Wu</dc:creator>
  <cp:lastModifiedBy>Jiashu Wu</cp:lastModifiedBy>
  <cp:revision>110</cp:revision>
  <dcterms:created xsi:type="dcterms:W3CDTF">2018-05-21T06:41:34Z</dcterms:created>
  <dcterms:modified xsi:type="dcterms:W3CDTF">2018-05-23T23:20:17Z</dcterms:modified>
</cp:coreProperties>
</file>