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0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2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14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5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6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theme/theme1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13" r:id="rId2"/>
    <p:sldMasterId id="2147483830" r:id="rId3"/>
    <p:sldMasterId id="2147483847" r:id="rId4"/>
    <p:sldMasterId id="2147483864" r:id="rId5"/>
    <p:sldMasterId id="2147483881" r:id="rId6"/>
    <p:sldMasterId id="2147483898" r:id="rId7"/>
    <p:sldMasterId id="2147483915" r:id="rId8"/>
    <p:sldMasterId id="2147483932" r:id="rId9"/>
    <p:sldMasterId id="2147483949" r:id="rId10"/>
    <p:sldMasterId id="2147483966" r:id="rId11"/>
    <p:sldMasterId id="2147483983" r:id="rId12"/>
    <p:sldMasterId id="2147484000" r:id="rId13"/>
    <p:sldMasterId id="2147484017" r:id="rId14"/>
    <p:sldMasterId id="2147484034" r:id="rId15"/>
    <p:sldMasterId id="2147484051" r:id="rId16"/>
    <p:sldMasterId id="2147484068" r:id="rId17"/>
  </p:sldMasterIdLst>
  <p:sldIdLst>
    <p:sldId id="256" r:id="rId18"/>
    <p:sldId id="273" r:id="rId19"/>
    <p:sldId id="272" r:id="rId20"/>
    <p:sldId id="274" r:id="rId21"/>
    <p:sldId id="264" r:id="rId22"/>
    <p:sldId id="263" r:id="rId23"/>
    <p:sldId id="275" r:id="rId24"/>
    <p:sldId id="266" r:id="rId25"/>
    <p:sldId id="267" r:id="rId26"/>
    <p:sldId id="268" r:id="rId27"/>
    <p:sldId id="258" r:id="rId28"/>
    <p:sldId id="279" r:id="rId29"/>
    <p:sldId id="280" r:id="rId30"/>
    <p:sldId id="271" r:id="rId31"/>
    <p:sldId id="277" r:id="rId32"/>
    <p:sldId id="278" r:id="rId33"/>
    <p:sldId id="276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69" r:id="rId43"/>
    <p:sldId id="259" r:id="rId44"/>
    <p:sldId id="270" r:id="rId45"/>
    <p:sldId id="261" r:id="rId46"/>
    <p:sldId id="26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374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2149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597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241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3853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92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5101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3619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9873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287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0751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5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4081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966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1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2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027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9483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8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713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6452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798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76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4474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611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940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4935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494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87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5836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3086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889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37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437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63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7918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5643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515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0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88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161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5514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112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00435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857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164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39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822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5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62919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22461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5196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96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45724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2362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2766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406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9036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3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0116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580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5519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571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468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34409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61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60335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55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2943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938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5403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952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6434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15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7678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86782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657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07950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0031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90333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9785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5349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23397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176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8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4764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23026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78503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2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04761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14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137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525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95594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4738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14933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57041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17206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6637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0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431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9698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04123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1974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5209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783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81228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3001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5992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1370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97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5098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88496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2960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66405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3648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91709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69740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5070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07060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6110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55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0825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31808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42364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08956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66461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1138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13035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70822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64974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44798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951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9291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52756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85242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515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92674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48074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45928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88577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11477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6986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60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01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91924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2092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01006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0263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17752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724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7338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7435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68032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61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30569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8583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4661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75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3328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7064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30565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994813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415926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167561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583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16465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55008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226734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2825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46081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86852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06411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1146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447324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48606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603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31459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483246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58541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455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0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715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2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426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396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76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06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905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30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19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909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92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553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215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91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50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36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42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9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297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038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6734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31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497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23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01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244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7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0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677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722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697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0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337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561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531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6372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276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4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323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4306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13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8526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4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57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313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97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77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561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458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4002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702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60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08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219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79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31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1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569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986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5778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0120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5069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7734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306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767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slideLayout" Target="../slideLayouts/slideLayout22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theme" Target="../theme/theme1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56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2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2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24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7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4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Neurograph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/>
              <a:t>Jiashu </a:t>
            </a:r>
            <a:r>
              <a:rPr lang="en-US" altLang="zh-CN" dirty="0"/>
              <a:t>Wu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3443-54E3-42D5-9DE7-D1A5943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78217-181F-4A15-AA33-2F471201E8BE}"/>
              </a:ext>
            </a:extLst>
          </p:cNvPr>
          <p:cNvSpPr txBox="1">
            <a:spLocks/>
          </p:cNvSpPr>
          <p:nvPr/>
        </p:nvSpPr>
        <p:spPr>
          <a:xfrm>
            <a:off x="1453422" y="22603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We could find some drawing characteristics that’s special for Parkinson patients.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CD9D4B-AF33-4C6F-B2AD-9CED88801993}"/>
              </a:ext>
            </a:extLst>
          </p:cNvPr>
          <p:cNvSpPr txBox="1">
            <a:spLocks/>
          </p:cNvSpPr>
          <p:nvPr/>
        </p:nvSpPr>
        <p:spPr>
          <a:xfrm>
            <a:off x="1453422" y="38035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we may be able to distinguish between normal people and Parkinson patients. </a:t>
            </a:r>
          </a:p>
        </p:txBody>
      </p:sp>
    </p:spTree>
    <p:extLst>
      <p:ext uri="{BB962C8B-B14F-4D97-AF65-F5344CB8AC3E}">
        <p14:creationId xmlns:p14="http://schemas.microsoft.com/office/powerpoint/2010/main" val="236547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6" y="611015"/>
            <a:ext cx="10515600" cy="1325563"/>
          </a:xfrm>
        </p:spPr>
        <p:txBody>
          <a:bodyPr/>
          <a:lstStyle/>
          <a:p>
            <a:r>
              <a:rPr lang="en-AU" dirty="0"/>
              <a:t>What this project contains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4F5C8-FF99-4AA2-9F91-518299721C96}"/>
              </a:ext>
            </a:extLst>
          </p:cNvPr>
          <p:cNvSpPr txBox="1">
            <a:spLocks/>
          </p:cNvSpPr>
          <p:nvPr/>
        </p:nvSpPr>
        <p:spPr>
          <a:xfrm>
            <a:off x="830516" y="15779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Two parts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A6F131-BC33-4F45-A02D-AE32EE85DC1E}"/>
              </a:ext>
            </a:extLst>
          </p:cNvPr>
          <p:cNvSpPr txBox="1">
            <a:spLocks/>
          </p:cNvSpPr>
          <p:nvPr/>
        </p:nvSpPr>
        <p:spPr>
          <a:xfrm>
            <a:off x="830516" y="2461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1: An app which captures the drawing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C9DC0A-20F3-41AF-819E-52A926D44782}"/>
              </a:ext>
            </a:extLst>
          </p:cNvPr>
          <p:cNvSpPr txBox="1">
            <a:spLocks/>
          </p:cNvSpPr>
          <p:nvPr/>
        </p:nvSpPr>
        <p:spPr>
          <a:xfrm>
            <a:off x="830516" y="3113160"/>
            <a:ext cx="94589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           Store the data into different format of data files which can be analysed</a:t>
            </a:r>
          </a:p>
          <a:p>
            <a:endParaRPr lang="en-AU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1DE005-891E-4E91-ABF6-7F9B0BECDCF2}"/>
              </a:ext>
            </a:extLst>
          </p:cNvPr>
          <p:cNvSpPr txBox="1">
            <a:spLocks/>
          </p:cNvSpPr>
          <p:nvPr/>
        </p:nvSpPr>
        <p:spPr>
          <a:xfrm>
            <a:off x="830516" y="4648397"/>
            <a:ext cx="74067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2: Analyse the drawing data and study interesting features (Done by Cathy)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53A-FFD2-4507-966D-227797A4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79" y="2991651"/>
            <a:ext cx="8596668" cy="1320800"/>
          </a:xfrm>
        </p:spPr>
        <p:txBody>
          <a:bodyPr/>
          <a:lstStyle/>
          <a:p>
            <a:r>
              <a:rPr lang="en-AU" dirty="0"/>
              <a:t>Introduction to Android app: Neurograph</a:t>
            </a:r>
          </a:p>
        </p:txBody>
      </p:sp>
    </p:spTree>
    <p:extLst>
      <p:ext uri="{BB962C8B-B14F-4D97-AF65-F5344CB8AC3E}">
        <p14:creationId xmlns:p14="http://schemas.microsoft.com/office/powerpoint/2010/main" val="325816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4CFC-3C86-4D4B-AA42-F70798B8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The aim of this app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9C3BAD-DE33-40FC-A074-09AD28486CCA}"/>
              </a:ext>
            </a:extLst>
          </p:cNvPr>
          <p:cNvSpPr txBox="1">
            <a:spLocks/>
          </p:cNvSpPr>
          <p:nvPr/>
        </p:nvSpPr>
        <p:spPr>
          <a:xfrm>
            <a:off x="677334" y="217628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Capture the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9E0E6-A3DE-4D9F-BAF0-F58DF0667829}"/>
              </a:ext>
            </a:extLst>
          </p:cNvPr>
          <p:cNvSpPr txBox="1">
            <a:spLocks/>
          </p:cNvSpPr>
          <p:nvPr/>
        </p:nvSpPr>
        <p:spPr>
          <a:xfrm>
            <a:off x="677334" y="326699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Store the data, and send the data</a:t>
            </a:r>
          </a:p>
        </p:txBody>
      </p:sp>
    </p:spTree>
    <p:extLst>
      <p:ext uri="{BB962C8B-B14F-4D97-AF65-F5344CB8AC3E}">
        <p14:creationId xmlns:p14="http://schemas.microsoft.com/office/powerpoint/2010/main" val="16233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E160-1F2B-4B2B-901B-0EF7327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4E2523-59C9-4E99-BFD8-74CE1B72C91F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A new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D7BB1D-8E1B-441A-AC2A-3ACF7FD06B38}"/>
              </a:ext>
            </a:extLst>
          </p:cNvPr>
          <p:cNvSpPr txBox="1">
            <a:spLocks/>
          </p:cNvSpPr>
          <p:nvPr/>
        </p:nvSpPr>
        <p:spPr>
          <a:xfrm>
            <a:off x="677333" y="2912248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Register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D138B2-F321-4163-AE01-BA386BB62B8D}"/>
              </a:ext>
            </a:extLst>
          </p:cNvPr>
          <p:cNvSpPr txBox="1">
            <a:spLocks/>
          </p:cNvSpPr>
          <p:nvPr/>
        </p:nvSpPr>
        <p:spPr>
          <a:xfrm>
            <a:off x="677333" y="3893457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Do the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BE1AD-3DB9-4985-A8F3-48A0A92C1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14" y="1358602"/>
            <a:ext cx="966862" cy="10311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0F57EE-0D64-4DDE-9D0D-15C865FF0CF3}"/>
              </a:ext>
            </a:extLst>
          </p:cNvPr>
          <p:cNvSpPr txBox="1">
            <a:spLocks/>
          </p:cNvSpPr>
          <p:nvPr/>
        </p:nvSpPr>
        <p:spPr>
          <a:xfrm>
            <a:off x="3823299" y="1561140"/>
            <a:ext cx="6826772" cy="155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Who wants to know whether</a:t>
            </a:r>
          </a:p>
          <a:p>
            <a:r>
              <a:rPr lang="en-AU" sz="3000" dirty="0"/>
              <a:t>he is a potential Parkinson patient</a:t>
            </a:r>
          </a:p>
        </p:txBody>
      </p:sp>
    </p:spTree>
    <p:extLst>
      <p:ext uri="{BB962C8B-B14F-4D97-AF65-F5344CB8AC3E}">
        <p14:creationId xmlns:p14="http://schemas.microsoft.com/office/powerpoint/2010/main" val="5657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3A0A-0054-4FEB-9F89-4AF4143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2D1A77-F95F-49F4-ABF2-43693A0A2128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959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Clinical staff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4BC494-A2E3-49EC-97CF-1A139F72C348}"/>
              </a:ext>
            </a:extLst>
          </p:cNvPr>
          <p:cNvSpPr txBox="1">
            <a:spLocks/>
          </p:cNvSpPr>
          <p:nvPr/>
        </p:nvSpPr>
        <p:spPr>
          <a:xfrm>
            <a:off x="677333" y="2512680"/>
            <a:ext cx="9012233" cy="3534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Output the data by </a:t>
            </a:r>
          </a:p>
          <a:p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Sending it via email</a:t>
            </a:r>
          </a:p>
          <a:p>
            <a:pPr marL="514350" indent="-514350">
              <a:buAutoNum type="arabicParenBoth"/>
            </a:pPr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Save it locally then connect the device to a PC</a:t>
            </a:r>
          </a:p>
        </p:txBody>
      </p:sp>
    </p:spTree>
    <p:extLst>
      <p:ext uri="{BB962C8B-B14F-4D97-AF65-F5344CB8AC3E}">
        <p14:creationId xmlns:p14="http://schemas.microsoft.com/office/powerpoint/2010/main" val="13891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B01-1C43-4D7F-8BDB-5A73C657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0CE61-C972-44C9-85FF-AE533D1532B4}"/>
              </a:ext>
            </a:extLst>
          </p:cNvPr>
          <p:cNvSpPr txBox="1">
            <a:spLocks/>
          </p:cNvSpPr>
          <p:nvPr/>
        </p:nvSpPr>
        <p:spPr>
          <a:xfrm>
            <a:off x="677334" y="16994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Data analyst analyse the data (Cathy)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A41F0E-DD4D-4CC8-BC19-7AC59CB346BC}"/>
              </a:ext>
            </a:extLst>
          </p:cNvPr>
          <p:cNvSpPr txBox="1">
            <a:spLocks/>
          </p:cNvSpPr>
          <p:nvPr/>
        </p:nvSpPr>
        <p:spPr>
          <a:xfrm>
            <a:off x="677334" y="27291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tell whether this user has Parkinson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6AF59D-481F-4E62-BECA-CAEBB518563B}"/>
              </a:ext>
            </a:extLst>
          </p:cNvPr>
          <p:cNvSpPr txBox="1">
            <a:spLocks/>
          </p:cNvSpPr>
          <p:nvPr/>
        </p:nvSpPr>
        <p:spPr>
          <a:xfrm>
            <a:off x="677334" y="41254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Done using R and </a:t>
            </a:r>
            <a:r>
              <a:rPr lang="en-AU" dirty="0" err="1"/>
              <a:t>Matlab</a:t>
            </a:r>
            <a:r>
              <a:rPr lang="en-AU" dirty="0"/>
              <a:t>, </a:t>
            </a:r>
          </a:p>
          <a:p>
            <a:r>
              <a:rPr lang="en-AU" dirty="0"/>
              <a:t>Sadly android is not good at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57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650-C19B-4D9F-8C4F-3388BD6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2DEB0-A417-467C-9CB8-B548C9605661}"/>
              </a:ext>
            </a:extLst>
          </p:cNvPr>
          <p:cNvSpPr txBox="1">
            <a:spLocks/>
          </p:cNvSpPr>
          <p:nvPr/>
        </p:nvSpPr>
        <p:spPr>
          <a:xfrm>
            <a:off x="677334" y="3522277"/>
            <a:ext cx="8143938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He/she can come back using the registration code (Something like an user name, it’s unique for each user)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3F6AC3-77A4-4547-A38C-BC24B0D9AC0A}"/>
              </a:ext>
            </a:extLst>
          </p:cNvPr>
          <p:cNvSpPr txBox="1">
            <a:spLocks/>
          </p:cNvSpPr>
          <p:nvPr/>
        </p:nvSpPr>
        <p:spPr>
          <a:xfrm>
            <a:off x="677334" y="4503486"/>
            <a:ext cx="68837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 the tests again to see whether the disease condition changes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3335E0-3C19-4972-B7EB-5996635392D9}"/>
              </a:ext>
            </a:extLst>
          </p:cNvPr>
          <p:cNvSpPr txBox="1">
            <a:spLocks/>
          </p:cNvSpPr>
          <p:nvPr/>
        </p:nvSpPr>
        <p:spPr>
          <a:xfrm>
            <a:off x="677334" y="175324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Maybe after a few months of treatment the user wants to come back to do the tests again</a:t>
            </a:r>
          </a:p>
        </p:txBody>
      </p:sp>
    </p:spTree>
    <p:extLst>
      <p:ext uri="{BB962C8B-B14F-4D97-AF65-F5344CB8AC3E}">
        <p14:creationId xmlns:p14="http://schemas.microsoft.com/office/powerpoint/2010/main" val="15618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D64A-157C-4368-8105-1E4D3DD0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Drawing tests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3F048-E4D7-4EF0-BF79-B886945C8E24}"/>
              </a:ext>
            </a:extLst>
          </p:cNvPr>
          <p:cNvSpPr txBox="1">
            <a:spLocks/>
          </p:cNvSpPr>
          <p:nvPr/>
        </p:nvSpPr>
        <p:spPr>
          <a:xfrm>
            <a:off x="677334" y="2091337"/>
            <a:ext cx="8596668" cy="4440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In this app we have 6 different kinds of tests, some of them are from the research paper which has been used for some time and proved to be useful. </a:t>
            </a:r>
          </a:p>
        </p:txBody>
      </p:sp>
    </p:spTree>
    <p:extLst>
      <p:ext uri="{BB962C8B-B14F-4D97-AF65-F5344CB8AC3E}">
        <p14:creationId xmlns:p14="http://schemas.microsoft.com/office/powerpoint/2010/main" val="114534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F2A-3D06-4385-B5E9-DE711251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427D8-5B51-41A4-9CFA-60C3FBD3E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69229" y="27662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787-67E4-4AD4-B781-2E0773A7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4441" cy="1320800"/>
          </a:xfrm>
        </p:spPr>
        <p:txBody>
          <a:bodyPr/>
          <a:lstStyle/>
          <a:p>
            <a:r>
              <a:rPr lang="en-AU" dirty="0"/>
              <a:t>Facts about Parkinson’s Disease in Australia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DC47D-D6EC-4743-BD2B-BC3A12BC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2619"/>
            <a:ext cx="6999016" cy="4866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0F9E3-726C-420C-AC3C-D8B2DDC0D0B0}"/>
              </a:ext>
            </a:extLst>
          </p:cNvPr>
          <p:cNvSpPr txBox="1"/>
          <p:nvPr/>
        </p:nvSpPr>
        <p:spPr>
          <a:xfrm>
            <a:off x="585125" y="6488668"/>
            <a:ext cx="112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Image resource reference: http://parkinsons-qld.org.au/wp-content/uploads/2015/07/did-you-know.jpg</a:t>
            </a:r>
          </a:p>
        </p:txBody>
      </p:sp>
    </p:spTree>
    <p:extLst>
      <p:ext uri="{BB962C8B-B14F-4D97-AF65-F5344CB8AC3E}">
        <p14:creationId xmlns:p14="http://schemas.microsoft.com/office/powerpoint/2010/main" val="1695856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C3E4-F42C-4FE4-91B5-C1B97D6D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Corner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A7501-CBB8-4C1F-B6F1-00973436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29967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1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F56F-364C-440B-A5C9-06485532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Blank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FB9EB-3359-4306-8E07-F8FC41B2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6436"/>
            <a:ext cx="7068172" cy="39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14CB-25F1-474D-ABB4-094F58B0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Seasonal Background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538CB-4CBB-4716-849D-51901E846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727887"/>
            <a:ext cx="7191116" cy="40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2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4E67-B5D0-4E09-9290-B89C832A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Parallel Line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11802-1D30-4CA4-B002-4D8B61ABB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73317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1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DE06-8052-443C-A3EF-DAE21D80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Circular Motion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81CA0-BCB1-42BC-8F50-9409924A3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7522" y="145996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4034-D2D6-4C69-9148-C083CB43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While,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FBF306-3784-459F-A133-E6DD32E12773}"/>
              </a:ext>
            </a:extLst>
          </p:cNvPr>
          <p:cNvSpPr txBox="1">
            <a:spLocks/>
          </p:cNvSpPr>
          <p:nvPr/>
        </p:nvSpPr>
        <p:spPr>
          <a:xfrm>
            <a:off x="677334" y="191503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Talk is cheap,</a:t>
            </a:r>
          </a:p>
          <a:p>
            <a:r>
              <a:rPr lang="en-AU" dirty="0"/>
              <a:t>Show me your app…</a:t>
            </a:r>
          </a:p>
        </p:txBody>
      </p:sp>
    </p:spTree>
    <p:extLst>
      <p:ext uri="{BB962C8B-B14F-4D97-AF65-F5344CB8AC3E}">
        <p14:creationId xmlns:p14="http://schemas.microsoft.com/office/powerpoint/2010/main" val="4110423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EA3-2D61-485C-8AE6-379C0497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719738"/>
          </a:xfrm>
        </p:spPr>
        <p:txBody>
          <a:bodyPr/>
          <a:lstStyle/>
          <a:p>
            <a:r>
              <a:rPr lang="en-AU" dirty="0"/>
              <a:t>The app: 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6C11-F56F-472D-8795-3E806D22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94" y="1244812"/>
            <a:ext cx="2223807" cy="3953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35F20B-B33B-45AF-92FD-AA136B3D8C6E}"/>
              </a:ext>
            </a:extLst>
          </p:cNvPr>
          <p:cNvSpPr txBox="1">
            <a:spLocks/>
          </p:cNvSpPr>
          <p:nvPr/>
        </p:nvSpPr>
        <p:spPr>
          <a:xfrm>
            <a:off x="677334" y="2039470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Collect information about the user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D27E0-3649-4135-84D7-67DAA205C6FF}"/>
              </a:ext>
            </a:extLst>
          </p:cNvPr>
          <p:cNvSpPr txBox="1">
            <a:spLocks/>
          </p:cNvSpPr>
          <p:nvPr/>
        </p:nvSpPr>
        <p:spPr>
          <a:xfrm>
            <a:off x="1374158" y="3052481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The tests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B246A5-4AC2-47C5-A124-7D38D525394B}"/>
              </a:ext>
            </a:extLst>
          </p:cNvPr>
          <p:cNvSpPr txBox="1">
            <a:spLocks/>
          </p:cNvSpPr>
          <p:nvPr/>
        </p:nvSpPr>
        <p:spPr>
          <a:xfrm>
            <a:off x="2242455" y="4065492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Output the data</a:t>
            </a:r>
          </a:p>
        </p:txBody>
      </p:sp>
    </p:spTree>
    <p:extLst>
      <p:ext uri="{BB962C8B-B14F-4D97-AF65-F5344CB8AC3E}">
        <p14:creationId xmlns:p14="http://schemas.microsoft.com/office/powerpoint/2010/main" val="3976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D5EB1-0C64-4986-BC14-8A55C4A32509}"/>
              </a:ext>
            </a:extLst>
          </p:cNvPr>
          <p:cNvSpPr txBox="1"/>
          <p:nvPr/>
        </p:nvSpPr>
        <p:spPr>
          <a:xfrm>
            <a:off x="-75701" y="6519404"/>
            <a:ext cx="122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Link to Google Play Store: https://play.google.com/store/apps/details?id=com.neurograph.usydjiashuwu.neurograph</a:t>
            </a:r>
          </a:p>
        </p:txBody>
      </p:sp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802-3602-4639-8F2F-ADFB0EFF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Future TODOs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AD8583-C92C-41B0-BF66-700F38F0AB37}"/>
              </a:ext>
            </a:extLst>
          </p:cNvPr>
          <p:cNvSpPr txBox="1">
            <a:spLocks/>
          </p:cNvSpPr>
          <p:nvPr/>
        </p:nvSpPr>
        <p:spPr>
          <a:xfrm>
            <a:off x="677334" y="21374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Identify Signatures</a:t>
            </a:r>
          </a:p>
        </p:txBody>
      </p:sp>
    </p:spTree>
    <p:extLst>
      <p:ext uri="{BB962C8B-B14F-4D97-AF65-F5344CB8AC3E}">
        <p14:creationId xmlns:p14="http://schemas.microsoft.com/office/powerpoint/2010/main" val="3362266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1CB-CAAB-4E5D-85D0-AD92757A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C517F-D1DF-43C7-9CBF-7987629BA5D5}"/>
              </a:ext>
            </a:extLst>
          </p:cNvPr>
          <p:cNvSpPr txBox="1">
            <a:spLocks/>
          </p:cNvSpPr>
          <p:nvPr/>
        </p:nvSpPr>
        <p:spPr>
          <a:xfrm>
            <a:off x="677334" y="271374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C38715-C275-40C7-AB78-41AE23150BC2}"/>
              </a:ext>
            </a:extLst>
          </p:cNvPr>
          <p:cNvSpPr txBox="1">
            <a:spLocks/>
          </p:cNvSpPr>
          <p:nvPr/>
        </p:nvSpPr>
        <p:spPr>
          <a:xfrm>
            <a:off x="4902272" y="2713745"/>
            <a:ext cx="3396484" cy="111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Graph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63259-F103-4DE9-BBE5-9C56B624A1C5}"/>
              </a:ext>
            </a:extLst>
          </p:cNvPr>
          <p:cNvSpPr txBox="1">
            <a:spLocks/>
          </p:cNvSpPr>
          <p:nvPr/>
        </p:nvSpPr>
        <p:spPr>
          <a:xfrm>
            <a:off x="677334" y="4456740"/>
            <a:ext cx="4017611" cy="201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Detect Parkinson’s Disease</a:t>
            </a:r>
          </a:p>
          <a:p>
            <a:r>
              <a:rPr lang="en-AU" dirty="0"/>
              <a:t>(Neurology)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ECE90-43A1-416E-BB6F-DE51C920E045}"/>
              </a:ext>
            </a:extLst>
          </p:cNvPr>
          <p:cNvSpPr txBox="1">
            <a:spLocks/>
          </p:cNvSpPr>
          <p:nvPr/>
        </p:nvSpPr>
        <p:spPr>
          <a:xfrm>
            <a:off x="4902272" y="4456740"/>
            <a:ext cx="3895946" cy="1229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By studying drawing patterns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B1B3D2-AF03-48A3-9EAD-49A766A504C4}"/>
              </a:ext>
            </a:extLst>
          </p:cNvPr>
          <p:cNvSpPr txBox="1">
            <a:spLocks/>
          </p:cNvSpPr>
          <p:nvPr/>
        </p:nvSpPr>
        <p:spPr>
          <a:xfrm>
            <a:off x="677333" y="163200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name</a:t>
            </a:r>
          </a:p>
        </p:txBody>
      </p:sp>
    </p:spTree>
    <p:extLst>
      <p:ext uri="{BB962C8B-B14F-4D97-AF65-F5344CB8AC3E}">
        <p14:creationId xmlns:p14="http://schemas.microsoft.com/office/powerpoint/2010/main" val="31605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73FB-3227-48B1-AA38-B751EA4B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4CF301-93D2-4025-8AA2-79D45D2C3075}"/>
              </a:ext>
            </a:extLst>
          </p:cNvPr>
          <p:cNvSpPr txBox="1">
            <a:spLocks/>
          </p:cNvSpPr>
          <p:nvPr/>
        </p:nvSpPr>
        <p:spPr>
          <a:xfrm>
            <a:off x="677333" y="1915031"/>
            <a:ext cx="8704871" cy="2518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Neurograph Project: </a:t>
            </a:r>
          </a:p>
          <a:p>
            <a:endParaRPr lang="en-AU" dirty="0"/>
          </a:p>
          <a:p>
            <a:r>
              <a:rPr lang="en-AU" dirty="0"/>
              <a:t>Detect the Parkinson’s Disease by studying people’s drawing pattern.</a:t>
            </a:r>
          </a:p>
        </p:txBody>
      </p:sp>
    </p:spTree>
    <p:extLst>
      <p:ext uri="{BB962C8B-B14F-4D97-AF65-F5344CB8AC3E}">
        <p14:creationId xmlns:p14="http://schemas.microsoft.com/office/powerpoint/2010/main" val="373090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It’s actually a hot topic: </a:t>
            </a:r>
            <a:br>
              <a:rPr lang="en-AU" dirty="0"/>
            </a:br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047477" cy="4844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37207-D88A-4F05-AA94-082EB22097E3}"/>
              </a:ext>
            </a:extLst>
          </p:cNvPr>
          <p:cNvSpPr txBox="1"/>
          <p:nvPr/>
        </p:nvSpPr>
        <p:spPr>
          <a:xfrm>
            <a:off x="8859691" y="5640081"/>
            <a:ext cx="3219750" cy="121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Research paper reference:</a:t>
            </a:r>
          </a:p>
          <a:p>
            <a:r>
              <a:rPr lang="en-AU" dirty="0"/>
              <a:t>https://www.ncbi.nlm.nih.gov/pmc/articles/PMC4174769/pdf/fnagi-06-00259.pdf</a:t>
            </a:r>
          </a:p>
        </p:txBody>
      </p:sp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In the media: </a:t>
            </a:r>
            <a:br>
              <a:rPr lang="en-AU" dirty="0"/>
            </a:br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C7BB3B-C90A-45E2-9A61-8E9A72293E4D}"/>
              </a:ext>
            </a:extLst>
          </p:cNvPr>
          <p:cNvSpPr txBox="1"/>
          <p:nvPr/>
        </p:nvSpPr>
        <p:spPr>
          <a:xfrm>
            <a:off x="588187" y="6488668"/>
            <a:ext cx="791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News reference from BBC: http://www.bbc.com/news/health-41176738</a:t>
            </a:r>
          </a:p>
        </p:txBody>
      </p: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9E8F-A682-4D20-8CF8-B52B9833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58121" cy="1320800"/>
          </a:xfrm>
        </p:spPr>
        <p:txBody>
          <a:bodyPr/>
          <a:lstStyle/>
          <a:p>
            <a:r>
              <a:rPr lang="en-AU" dirty="0"/>
              <a:t>Drawing patterns and Parkinson Detection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0F5E2-956D-4EF4-8D19-A19B51B3480D}"/>
              </a:ext>
            </a:extLst>
          </p:cNvPr>
          <p:cNvSpPr txBox="1">
            <a:spLocks/>
          </p:cNvSpPr>
          <p:nvPr/>
        </p:nvSpPr>
        <p:spPr>
          <a:xfrm>
            <a:off x="677333" y="3197837"/>
            <a:ext cx="92043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What are the connections between them? </a:t>
            </a:r>
          </a:p>
        </p:txBody>
      </p:sp>
    </p:spTree>
    <p:extLst>
      <p:ext uri="{BB962C8B-B14F-4D97-AF65-F5344CB8AC3E}">
        <p14:creationId xmlns:p14="http://schemas.microsoft.com/office/powerpoint/2010/main" val="1980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FEE-B68C-46FE-89D7-C8D2259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Neurograph, Drawing patterns and Parkinson Detection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89A5C7-061E-4B32-AEC3-E8B735858BDF}"/>
              </a:ext>
            </a:extLst>
          </p:cNvPr>
          <p:cNvSpPr txBox="1">
            <a:spLocks/>
          </p:cNvSpPr>
          <p:nvPr/>
        </p:nvSpPr>
        <p:spPr>
          <a:xfrm>
            <a:off x="677333" y="2296886"/>
            <a:ext cx="245134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4000" dirty="0"/>
              <a:t>Parkinson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4FCF8D-5F1A-4F3C-AD02-704C154A605B}"/>
              </a:ext>
            </a:extLst>
          </p:cNvPr>
          <p:cNvSpPr txBox="1">
            <a:spLocks/>
          </p:cNvSpPr>
          <p:nvPr/>
        </p:nvSpPr>
        <p:spPr>
          <a:xfrm>
            <a:off x="3365465" y="2796989"/>
            <a:ext cx="3926683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Shaking, maybe?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BCE80-E8FB-4F33-BC44-A086F596F1C1}"/>
              </a:ext>
            </a:extLst>
          </p:cNvPr>
          <p:cNvSpPr txBox="1">
            <a:spLocks/>
          </p:cNvSpPr>
          <p:nvPr/>
        </p:nvSpPr>
        <p:spPr>
          <a:xfrm>
            <a:off x="677333" y="3652903"/>
            <a:ext cx="5339265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400" dirty="0"/>
              <a:t>Drawing patterns may be potentially influenced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8DC1CA-EFCE-467B-928E-062F8404F012}"/>
              </a:ext>
            </a:extLst>
          </p:cNvPr>
          <p:cNvSpPr txBox="1">
            <a:spLocks/>
          </p:cNvSpPr>
          <p:nvPr/>
        </p:nvSpPr>
        <p:spPr>
          <a:xfrm>
            <a:off x="1760781" y="5077866"/>
            <a:ext cx="785962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drawing pattern may tell us something interesting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C40BEE-1974-4FB0-BD30-E88E10C66DBD}"/>
              </a:ext>
            </a:extLst>
          </p:cNvPr>
          <p:cNvSpPr txBox="1">
            <a:spLocks/>
          </p:cNvSpPr>
          <p:nvPr/>
        </p:nvSpPr>
        <p:spPr>
          <a:xfrm>
            <a:off x="6168856" y="4151296"/>
            <a:ext cx="4027857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300" dirty="0"/>
              <a:t>Or just can’t focus</a:t>
            </a:r>
          </a:p>
        </p:txBody>
      </p:sp>
    </p:spTree>
    <p:extLst>
      <p:ext uri="{BB962C8B-B14F-4D97-AF65-F5344CB8AC3E}">
        <p14:creationId xmlns:p14="http://schemas.microsoft.com/office/powerpoint/2010/main" val="18438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CB2A8-9B97-41E5-97E2-DB91E94F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6" b="9274"/>
          <a:stretch/>
        </p:blipFill>
        <p:spPr>
          <a:xfrm>
            <a:off x="247024" y="307361"/>
            <a:ext cx="6753274" cy="27278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B34AF1-C423-40A8-8B9F-C5AC4AE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1" y="3176068"/>
            <a:ext cx="8596668" cy="642897"/>
          </a:xfrm>
        </p:spPr>
        <p:txBody>
          <a:bodyPr>
            <a:normAutofit/>
          </a:bodyPr>
          <a:lstStyle/>
          <a:p>
            <a:r>
              <a:rPr lang="en-AU" dirty="0"/>
              <a:t>By studying drawing patterns, such 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0A4E5-133B-476E-88D9-A14968D5B34F}"/>
              </a:ext>
            </a:extLst>
          </p:cNvPr>
          <p:cNvSpPr txBox="1">
            <a:spLocks/>
          </p:cNvSpPr>
          <p:nvPr/>
        </p:nvSpPr>
        <p:spPr>
          <a:xfrm>
            <a:off x="696800" y="4604018"/>
            <a:ext cx="3571936" cy="6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Speed changes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7718C-B503-484A-8BAC-9E7C9034C249}"/>
              </a:ext>
            </a:extLst>
          </p:cNvPr>
          <p:cNvSpPr txBox="1">
            <a:spLocks/>
          </p:cNvSpPr>
          <p:nvPr/>
        </p:nvSpPr>
        <p:spPr>
          <a:xfrm>
            <a:off x="615931" y="6100699"/>
            <a:ext cx="6015459" cy="5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Deviation from the template image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95B9BF-E8D0-43F7-B95D-B6BD81130347}"/>
              </a:ext>
            </a:extLst>
          </p:cNvPr>
          <p:cNvSpPr txBox="1">
            <a:spLocks/>
          </p:cNvSpPr>
          <p:nvPr/>
        </p:nvSpPr>
        <p:spPr>
          <a:xfrm>
            <a:off x="4488615" y="42778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Touching pressure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783A9-23CD-4F4F-9DA8-D61D2A456B6C}"/>
              </a:ext>
            </a:extLst>
          </p:cNvPr>
          <p:cNvSpPr txBox="1">
            <a:spLocks/>
          </p:cNvSpPr>
          <p:nvPr/>
        </p:nvSpPr>
        <p:spPr>
          <a:xfrm>
            <a:off x="5295436" y="55214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800" dirty="0"/>
              <a:t>Total drawing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8ADC41-C5FA-4BB1-AB0A-203202556CEA}"/>
              </a:ext>
            </a:extLst>
          </p:cNvPr>
          <p:cNvSpPr txBox="1">
            <a:spLocks/>
          </p:cNvSpPr>
          <p:nvPr/>
        </p:nvSpPr>
        <p:spPr>
          <a:xfrm>
            <a:off x="2951180" y="5147024"/>
            <a:ext cx="58357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Maximum differences in horizontal direction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61D66B-E4E5-4C86-977D-781F997F2F2F}"/>
              </a:ext>
            </a:extLst>
          </p:cNvPr>
          <p:cNvSpPr txBox="1">
            <a:spLocks/>
          </p:cNvSpPr>
          <p:nvPr/>
        </p:nvSpPr>
        <p:spPr>
          <a:xfrm>
            <a:off x="346921" y="5521035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Number of crossings</a:t>
            </a:r>
          </a:p>
        </p:txBody>
      </p:sp>
    </p:spTree>
    <p:extLst>
      <p:ext uri="{BB962C8B-B14F-4D97-AF65-F5344CB8AC3E}">
        <p14:creationId xmlns:p14="http://schemas.microsoft.com/office/powerpoint/2010/main" val="225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0.xml><?xml version="1.0" encoding="utf-8"?>
<a:theme xmlns:a="http://schemas.openxmlformats.org/drawingml/2006/main" name="9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1.xml><?xml version="1.0" encoding="utf-8"?>
<a:theme xmlns:a="http://schemas.openxmlformats.org/drawingml/2006/main" name="10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2.xml><?xml version="1.0" encoding="utf-8"?>
<a:theme xmlns:a="http://schemas.openxmlformats.org/drawingml/2006/main" name="11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3.xml><?xml version="1.0" encoding="utf-8"?>
<a:theme xmlns:a="http://schemas.openxmlformats.org/drawingml/2006/main" name="1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4.xml><?xml version="1.0" encoding="utf-8"?>
<a:theme xmlns:a="http://schemas.openxmlformats.org/drawingml/2006/main" name="1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5.xml><?xml version="1.0" encoding="utf-8"?>
<a:theme xmlns:a="http://schemas.openxmlformats.org/drawingml/2006/main" name="1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6.xml><?xml version="1.0" encoding="utf-8"?>
<a:theme xmlns:a="http://schemas.openxmlformats.org/drawingml/2006/main" name="1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7.xml><?xml version="1.0" encoding="utf-8"?>
<a:theme xmlns:a="http://schemas.openxmlformats.org/drawingml/2006/main" name="1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6_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568</Words>
  <Application>Microsoft Office PowerPoint</Application>
  <PresentationFormat>Widescreen</PresentationFormat>
  <Paragraphs>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30</vt:i4>
      </vt:variant>
    </vt:vector>
  </HeadingPairs>
  <TitlesOfParts>
    <vt:vector size="51" baseType="lpstr">
      <vt:lpstr>华文新魏</vt:lpstr>
      <vt:lpstr>Arial</vt:lpstr>
      <vt:lpstr>Trebuchet MS</vt:lpstr>
      <vt:lpstr>Wingdings 3</vt:lpstr>
      <vt:lpstr>Facet</vt:lpstr>
      <vt:lpstr>3_Facet</vt:lpstr>
      <vt:lpstr>1_Facet</vt:lpstr>
      <vt:lpstr>2_Facet</vt:lpstr>
      <vt:lpstr>4_Facet</vt:lpstr>
      <vt:lpstr>5_Facet</vt:lpstr>
      <vt:lpstr>6_Facet</vt:lpstr>
      <vt:lpstr>7_Facet</vt:lpstr>
      <vt:lpstr>8_Facet</vt:lpstr>
      <vt:lpstr>9_Facet</vt:lpstr>
      <vt:lpstr>10_Facet</vt:lpstr>
      <vt:lpstr>11_Facet</vt:lpstr>
      <vt:lpstr>12_Facet</vt:lpstr>
      <vt:lpstr>13_Facet</vt:lpstr>
      <vt:lpstr>14_Facet</vt:lpstr>
      <vt:lpstr>15_Facet</vt:lpstr>
      <vt:lpstr>16_Facet</vt:lpstr>
      <vt:lpstr>Neurograph Project</vt:lpstr>
      <vt:lpstr>Facts about Parkinson’s Disease in Australia</vt:lpstr>
      <vt:lpstr>What this project is about?</vt:lpstr>
      <vt:lpstr>What this project is about?</vt:lpstr>
      <vt:lpstr>It’s actually a hot topic:  From the research papers</vt:lpstr>
      <vt:lpstr>In the media:  Use drawing to detect Parkinson’s Disease</vt:lpstr>
      <vt:lpstr>Drawing patterns and Parkinson Detection</vt:lpstr>
      <vt:lpstr>Neurograph, Drawing patterns and Parkinson Detection</vt:lpstr>
      <vt:lpstr>By studying drawing patterns, such as </vt:lpstr>
      <vt:lpstr>Analyse them statistically,</vt:lpstr>
      <vt:lpstr>What this project contains</vt:lpstr>
      <vt:lpstr>Introduction to Android app: Neurograph</vt:lpstr>
      <vt:lpstr>The aim of this app</vt:lpstr>
      <vt:lpstr>How the users use it? The Procedure </vt:lpstr>
      <vt:lpstr>How the users use it? The Procedure </vt:lpstr>
      <vt:lpstr>How the users use it? The Procedure </vt:lpstr>
      <vt:lpstr>How the users use it? The Procedure </vt:lpstr>
      <vt:lpstr>Drawing tests</vt:lpstr>
      <vt:lpstr>Static Background Test</vt:lpstr>
      <vt:lpstr>Static Corner Background Test</vt:lpstr>
      <vt:lpstr>Dynamic Blank Background Test</vt:lpstr>
      <vt:lpstr>Dynamic Seasonal Background Test</vt:lpstr>
      <vt:lpstr>Parallel Line Test</vt:lpstr>
      <vt:lpstr>Circular Motion Test</vt:lpstr>
      <vt:lpstr>While, </vt:lpstr>
      <vt:lpstr>The app: App demonstration</vt:lpstr>
      <vt:lpstr>App demonstration</vt:lpstr>
      <vt:lpstr>Future TODOs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90</cp:revision>
  <dcterms:created xsi:type="dcterms:W3CDTF">2018-05-21T06:41:34Z</dcterms:created>
  <dcterms:modified xsi:type="dcterms:W3CDTF">2018-05-23T10:45:08Z</dcterms:modified>
</cp:coreProperties>
</file>