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1" r:id="rId4"/>
    <p:sldId id="279" r:id="rId5"/>
    <p:sldId id="258" r:id="rId6"/>
    <p:sldId id="259" r:id="rId7"/>
    <p:sldId id="260"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80"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2/19/2020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2/19/2020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2/19/2020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2/19/2020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2/19/2020</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tutorials.jenkov.com/java-json/jackson-objectmapper.html"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D2D7C63-562A-41C7-892E-0C73F5D598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C3DA9B-13C7-478A-B33A-C8BF391E2A15}"/>
              </a:ext>
            </a:extLst>
          </p:cNvPr>
          <p:cNvSpPr>
            <a:spLocks noGrp="1"/>
          </p:cNvSpPr>
          <p:nvPr>
            <p:ph type="ctrTitle"/>
          </p:nvPr>
        </p:nvSpPr>
        <p:spPr>
          <a:xfrm>
            <a:off x="5266267" y="1844346"/>
            <a:ext cx="6159273" cy="2971801"/>
          </a:xfrm>
        </p:spPr>
        <p:txBody>
          <a:bodyPr>
            <a:normAutofit/>
          </a:bodyPr>
          <a:lstStyle/>
          <a:p>
            <a:r>
              <a:rPr lang="en-US" dirty="0"/>
              <a:t>Apache Maven</a:t>
            </a:r>
          </a:p>
        </p:txBody>
      </p:sp>
      <p:pic>
        <p:nvPicPr>
          <p:cNvPr id="5" name="Picture 4" descr="A close up of a logo&#10;&#10;Description automatically generated">
            <a:extLst>
              <a:ext uri="{FF2B5EF4-FFF2-40B4-BE49-F238E27FC236}">
                <a16:creationId xmlns:a16="http://schemas.microsoft.com/office/drawing/2014/main" id="{E17DA721-1318-4CEF-8239-CAD670440FF4}"/>
              </a:ext>
            </a:extLst>
          </p:cNvPr>
          <p:cNvPicPr>
            <a:picLocks noChangeAspect="1"/>
          </p:cNvPicPr>
          <p:nvPr/>
        </p:nvPicPr>
        <p:blipFill rotWithShape="1">
          <a:blip r:embed="rId2"/>
          <a:srcRect l="44338" r="38580"/>
          <a:stretch/>
        </p:blipFill>
        <p:spPr>
          <a:xfrm>
            <a:off x="20" y="-19040"/>
            <a:ext cx="4639713" cy="6857990"/>
          </a:xfrm>
          <a:prstGeom prst="rect">
            <a:avLst/>
          </a:prstGeom>
          <a:effectLst>
            <a:innerShdw blurRad="57150" dist="38100" dir="14460000">
              <a:prstClr val="black">
                <a:alpha val="70000"/>
              </a:prstClr>
            </a:innerShdw>
          </a:effectLst>
        </p:spPr>
      </p:pic>
      <p:grpSp>
        <p:nvGrpSpPr>
          <p:cNvPr id="12" name="Group 11">
            <a:extLst>
              <a:ext uri="{FF2B5EF4-FFF2-40B4-BE49-F238E27FC236}">
                <a16:creationId xmlns:a16="http://schemas.microsoft.com/office/drawing/2014/main" id="{6DF25E23-BE15-4E36-A700-59F0CE8C54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3" name="Straight Connector 12">
              <a:extLst>
                <a:ext uri="{FF2B5EF4-FFF2-40B4-BE49-F238E27FC236}">
                  <a16:creationId xmlns:a16="http://schemas.microsoft.com/office/drawing/2014/main" id="{2CE9353A-F333-4305-BED0-D126D75F5D8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95D1D327-6D34-4AB1-BBCB-FFD18B927BA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C3D4CCB5-F27F-4868-B1D4-55D8654F07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55F00F96-8833-4C32-AD31-05286BC8005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C22EE3D4-FE2C-4B01-BC8C-3CE2C6CC112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pic>
        <p:nvPicPr>
          <p:cNvPr id="7" name="Picture 6" descr="A close up of a logo&#10;&#10;Description automatically generated">
            <a:extLst>
              <a:ext uri="{FF2B5EF4-FFF2-40B4-BE49-F238E27FC236}">
                <a16:creationId xmlns:a16="http://schemas.microsoft.com/office/drawing/2014/main" id="{F20FE137-C581-4C99-94AB-18772DA84D66}"/>
              </a:ext>
            </a:extLst>
          </p:cNvPr>
          <p:cNvPicPr>
            <a:picLocks noChangeAspect="1"/>
          </p:cNvPicPr>
          <p:nvPr/>
        </p:nvPicPr>
        <p:blipFill>
          <a:blip r:embed="rId2"/>
          <a:stretch>
            <a:fillRect/>
          </a:stretch>
        </p:blipFill>
        <p:spPr>
          <a:xfrm>
            <a:off x="5085820" y="1817531"/>
            <a:ext cx="5876925" cy="1487597"/>
          </a:xfrm>
          <a:prstGeom prst="rect">
            <a:avLst/>
          </a:prstGeom>
        </p:spPr>
      </p:pic>
    </p:spTree>
    <p:extLst>
      <p:ext uri="{BB962C8B-B14F-4D97-AF65-F5344CB8AC3E}">
        <p14:creationId xmlns:p14="http://schemas.microsoft.com/office/powerpoint/2010/main" val="10566484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F7B936D-160A-4E21-9B35-9289B8AF8331}"/>
              </a:ext>
            </a:extLst>
          </p:cNvPr>
          <p:cNvSpPr/>
          <p:nvPr/>
        </p:nvSpPr>
        <p:spPr>
          <a:xfrm>
            <a:off x="267476" y="271676"/>
            <a:ext cx="11806335" cy="2369880"/>
          </a:xfrm>
          <a:prstGeom prst="rect">
            <a:avLst/>
          </a:prstGeom>
        </p:spPr>
        <p:txBody>
          <a:bodyPr wrap="square">
            <a:spAutoFit/>
          </a:bodyPr>
          <a:lstStyle/>
          <a:p>
            <a:pPr lvl="0" defTabSz="914400" eaLnBrk="0" fontAlgn="base" hangingPunct="0">
              <a:spcBef>
                <a:spcPct val="0"/>
              </a:spcBef>
              <a:spcAft>
                <a:spcPct val="0"/>
              </a:spcAft>
            </a:pPr>
            <a:r>
              <a:rPr lang="en-US" altLang="en-US" sz="2000" b="1" u="sng" dirty="0" err="1">
                <a:latin typeface="Arial Unicode MS"/>
              </a:rPr>
              <a:t>artifactId</a:t>
            </a:r>
            <a:endParaRPr lang="en-US" altLang="en-US" sz="2000" b="1" u="sng" dirty="0">
              <a:latin typeface="Arial Unicode MS"/>
            </a:endParaRPr>
          </a:p>
          <a:p>
            <a:pPr lvl="0" defTabSz="914400" eaLnBrk="0" fontAlgn="base" hangingPunct="0">
              <a:spcBef>
                <a:spcPct val="0"/>
              </a:spcBef>
              <a:spcAft>
                <a:spcPct val="0"/>
              </a:spcAft>
            </a:pPr>
            <a:endParaRPr lang="en-US" altLang="en-US" sz="2000" b="1" u="sng" dirty="0">
              <a:latin typeface="Arial" panose="020B0604020202020204" pitchFamily="34" charset="0"/>
              <a:cs typeface="Arial" panose="020B0604020202020204" pitchFamily="34" charset="0"/>
            </a:endParaRPr>
          </a:p>
          <a:p>
            <a:pPr marL="285750" lvl="0" indent="-285750" defTabSz="914400" eaLnBrk="0" fontAlgn="base" hangingPunct="0">
              <a:spcBef>
                <a:spcPct val="0"/>
              </a:spcBef>
              <a:spcAft>
                <a:spcPct val="0"/>
              </a:spcAft>
              <a:buFont typeface="Arial" panose="020B0604020202020204" pitchFamily="34" charset="0"/>
              <a:buChar char="•"/>
            </a:pPr>
            <a:r>
              <a:rPr lang="en-US" altLang="en-US" dirty="0">
                <a:solidFill>
                  <a:srgbClr val="000000"/>
                </a:solidFill>
                <a:latin typeface="Arial" panose="020B0604020202020204" pitchFamily="34" charset="0"/>
                <a:cs typeface="Arial" panose="020B0604020202020204" pitchFamily="34" charset="0"/>
              </a:rPr>
              <a:t>The </a:t>
            </a:r>
            <a:r>
              <a:rPr lang="en-US" altLang="en-US" dirty="0" err="1">
                <a:latin typeface="Arial Unicode MS"/>
              </a:rPr>
              <a:t>artifactId</a:t>
            </a:r>
            <a:r>
              <a:rPr lang="en-US" altLang="en-US" dirty="0">
                <a:solidFill>
                  <a:srgbClr val="000000"/>
                </a:solidFill>
                <a:latin typeface="Arial" panose="020B0604020202020204" pitchFamily="34" charset="0"/>
                <a:cs typeface="Arial" panose="020B0604020202020204" pitchFamily="34" charset="0"/>
              </a:rPr>
              <a:t> element contains the name of the project you are building. In the case of my Java project, the artifact ID would be </a:t>
            </a:r>
            <a:r>
              <a:rPr lang="en-US" altLang="en-US" dirty="0">
                <a:solidFill>
                  <a:srgbClr val="000000"/>
                </a:solidFill>
                <a:latin typeface="Arial Unicode MS"/>
              </a:rPr>
              <a:t>java-project</a:t>
            </a:r>
            <a:r>
              <a:rPr lang="en-US" altLang="en-US" dirty="0">
                <a:solidFill>
                  <a:srgbClr val="000000"/>
                </a:solidFill>
                <a:latin typeface="Arial" panose="020B0604020202020204" pitchFamily="34" charset="0"/>
                <a:cs typeface="Arial" panose="020B0604020202020204" pitchFamily="34" charset="0"/>
              </a:rPr>
              <a:t>. </a:t>
            </a:r>
          </a:p>
          <a:p>
            <a:pPr marL="285750" lvl="0" indent="-285750" defTabSz="914400" eaLnBrk="0" fontAlgn="base" hangingPunct="0">
              <a:spcBef>
                <a:spcPct val="0"/>
              </a:spcBef>
              <a:spcAft>
                <a:spcPct val="0"/>
              </a:spcAft>
              <a:buFont typeface="Arial" panose="020B0604020202020204" pitchFamily="34" charset="0"/>
              <a:buChar char="•"/>
            </a:pPr>
            <a:r>
              <a:rPr lang="en-US" altLang="en-US" dirty="0">
                <a:solidFill>
                  <a:srgbClr val="000000"/>
                </a:solidFill>
                <a:latin typeface="Arial" panose="020B0604020202020204" pitchFamily="34" charset="0"/>
                <a:cs typeface="Arial" panose="020B0604020202020204" pitchFamily="34" charset="0"/>
              </a:rPr>
              <a:t>The artifact ID is used as name for a subdirectory under the group ID directory in the Maven repository. </a:t>
            </a:r>
          </a:p>
          <a:p>
            <a:pPr marL="285750" lvl="0" indent="-285750" defTabSz="914400" eaLnBrk="0" fontAlgn="base" hangingPunct="0">
              <a:spcBef>
                <a:spcPct val="0"/>
              </a:spcBef>
              <a:spcAft>
                <a:spcPct val="0"/>
              </a:spcAft>
              <a:buFont typeface="Arial" panose="020B0604020202020204" pitchFamily="34" charset="0"/>
              <a:buChar char="•"/>
            </a:pPr>
            <a:r>
              <a:rPr lang="en-US" altLang="en-US" dirty="0">
                <a:solidFill>
                  <a:srgbClr val="000000"/>
                </a:solidFill>
                <a:latin typeface="Arial" panose="020B0604020202020204" pitchFamily="34" charset="0"/>
                <a:cs typeface="Arial" panose="020B0604020202020204" pitchFamily="34" charset="0"/>
              </a:rPr>
              <a:t>The artifact ID is also used as part of the name of the JAR file produced when building the project. </a:t>
            </a:r>
          </a:p>
          <a:p>
            <a:pPr marL="285750" lvl="0" indent="-285750" defTabSz="914400" eaLnBrk="0" fontAlgn="base" hangingPunct="0">
              <a:spcBef>
                <a:spcPct val="0"/>
              </a:spcBef>
              <a:spcAft>
                <a:spcPct val="0"/>
              </a:spcAft>
              <a:buFont typeface="Arial" panose="020B0604020202020204" pitchFamily="34" charset="0"/>
              <a:buChar char="•"/>
            </a:pPr>
            <a:r>
              <a:rPr lang="en-US" altLang="en-US" dirty="0">
                <a:solidFill>
                  <a:srgbClr val="000000"/>
                </a:solidFill>
                <a:latin typeface="Arial" panose="020B0604020202020204" pitchFamily="34" charset="0"/>
                <a:cs typeface="Arial" panose="020B0604020202020204" pitchFamily="34" charset="0"/>
              </a:rPr>
              <a:t>The output of the build process, the build result that is, is called an artifact in Maven. Most often it is a JAR, WAR or EAR file, but it could also be something else.</a:t>
            </a:r>
            <a:r>
              <a:rPr lang="en-US" altLang="en-US" dirty="0"/>
              <a:t> </a:t>
            </a:r>
            <a:endParaRPr lang="en-US" altLang="en-US" dirty="0">
              <a:latin typeface="Arial" panose="020B0604020202020204" pitchFamily="34" charset="0"/>
            </a:endParaRPr>
          </a:p>
        </p:txBody>
      </p:sp>
      <p:sp>
        <p:nvSpPr>
          <p:cNvPr id="4" name="Rectangle 2">
            <a:extLst>
              <a:ext uri="{FF2B5EF4-FFF2-40B4-BE49-F238E27FC236}">
                <a16:creationId xmlns:a16="http://schemas.microsoft.com/office/drawing/2014/main" id="{D3BE5596-529C-436A-B001-6A4607AD5CD4}"/>
              </a:ext>
            </a:extLst>
          </p:cNvPr>
          <p:cNvSpPr>
            <a:spLocks noChangeArrowheads="1"/>
          </p:cNvSpPr>
          <p:nvPr/>
        </p:nvSpPr>
        <p:spPr bwMode="auto">
          <a:xfrm>
            <a:off x="0" y="-123111"/>
            <a:ext cx="184731" cy="2462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chemeClr val="tx1"/>
              </a:solidFill>
              <a:effectLst/>
              <a:latin typeface="Arial" panose="020B0604020202020204" pitchFamily="34" charset="0"/>
            </a:endParaRPr>
          </a:p>
        </p:txBody>
      </p:sp>
      <p:sp>
        <p:nvSpPr>
          <p:cNvPr id="5" name="Rectangle 4">
            <a:extLst>
              <a:ext uri="{FF2B5EF4-FFF2-40B4-BE49-F238E27FC236}">
                <a16:creationId xmlns:a16="http://schemas.microsoft.com/office/drawing/2014/main" id="{D347C27A-D467-4513-A4F2-1039A66B4343}"/>
              </a:ext>
            </a:extLst>
          </p:cNvPr>
          <p:cNvSpPr/>
          <p:nvPr/>
        </p:nvSpPr>
        <p:spPr>
          <a:xfrm>
            <a:off x="332792" y="2918651"/>
            <a:ext cx="10201470" cy="2369880"/>
          </a:xfrm>
          <a:prstGeom prst="rect">
            <a:avLst/>
          </a:prstGeom>
        </p:spPr>
        <p:txBody>
          <a:bodyPr wrap="square">
            <a:spAutoFit/>
          </a:bodyPr>
          <a:lstStyle/>
          <a:p>
            <a:pPr lvl="0" defTabSz="914400" eaLnBrk="0" fontAlgn="base" hangingPunct="0">
              <a:spcBef>
                <a:spcPct val="0"/>
              </a:spcBef>
              <a:spcAft>
                <a:spcPct val="0"/>
              </a:spcAft>
            </a:pPr>
            <a:r>
              <a:rPr lang="en-US" altLang="en-US" sz="2000" b="1" u="sng" dirty="0" err="1">
                <a:latin typeface="Arial Unicode MS"/>
              </a:rPr>
              <a:t>versionId</a:t>
            </a:r>
            <a:endParaRPr lang="en-US" altLang="en-US" sz="2000" b="1" u="sng" dirty="0">
              <a:latin typeface="Arial Unicode MS"/>
            </a:endParaRPr>
          </a:p>
          <a:p>
            <a:pPr lvl="0" defTabSz="914400" eaLnBrk="0" fontAlgn="base" hangingPunct="0">
              <a:spcBef>
                <a:spcPct val="0"/>
              </a:spcBef>
              <a:spcAft>
                <a:spcPct val="0"/>
              </a:spcAft>
            </a:pPr>
            <a:endParaRPr lang="en-US" altLang="en-US" sz="2000" b="1" u="sng" dirty="0">
              <a:latin typeface="Arial" panose="020B0604020202020204" pitchFamily="34" charset="0"/>
              <a:cs typeface="Arial" panose="020B0604020202020204" pitchFamily="34" charset="0"/>
            </a:endParaRPr>
          </a:p>
          <a:p>
            <a:pPr marL="285750" lvl="0" indent="-285750" defTabSz="914400" eaLnBrk="0" fontAlgn="base" hangingPunct="0">
              <a:spcBef>
                <a:spcPct val="0"/>
              </a:spcBef>
              <a:spcAft>
                <a:spcPct val="0"/>
              </a:spcAft>
              <a:buFont typeface="Arial" panose="020B0604020202020204" pitchFamily="34" charset="0"/>
              <a:buChar char="•"/>
            </a:pPr>
            <a:r>
              <a:rPr lang="en-US" altLang="en-US" dirty="0">
                <a:solidFill>
                  <a:srgbClr val="000000"/>
                </a:solidFill>
                <a:latin typeface="Arial" panose="020B0604020202020204" pitchFamily="34" charset="0"/>
                <a:cs typeface="Arial" panose="020B0604020202020204" pitchFamily="34" charset="0"/>
              </a:rPr>
              <a:t>The </a:t>
            </a:r>
            <a:r>
              <a:rPr lang="en-US" altLang="en-US" dirty="0" err="1">
                <a:latin typeface="Arial Unicode MS"/>
              </a:rPr>
              <a:t>versionId</a:t>
            </a:r>
            <a:r>
              <a:rPr lang="en-US" altLang="en-US" dirty="0">
                <a:solidFill>
                  <a:srgbClr val="000000"/>
                </a:solidFill>
                <a:latin typeface="Arial" panose="020B0604020202020204" pitchFamily="34" charset="0"/>
                <a:cs typeface="Arial" panose="020B0604020202020204" pitchFamily="34" charset="0"/>
              </a:rPr>
              <a:t> element contains the version number of the project. </a:t>
            </a:r>
          </a:p>
          <a:p>
            <a:pPr marL="285750" lvl="0" indent="-285750" defTabSz="914400" eaLnBrk="0" fontAlgn="base" hangingPunct="0">
              <a:spcBef>
                <a:spcPct val="0"/>
              </a:spcBef>
              <a:spcAft>
                <a:spcPct val="0"/>
              </a:spcAft>
              <a:buFont typeface="Arial" panose="020B0604020202020204" pitchFamily="34" charset="0"/>
              <a:buChar char="•"/>
            </a:pPr>
            <a:r>
              <a:rPr lang="en-US" altLang="en-US" dirty="0">
                <a:solidFill>
                  <a:srgbClr val="000000"/>
                </a:solidFill>
                <a:latin typeface="Arial" panose="020B0604020202020204" pitchFamily="34" charset="0"/>
                <a:cs typeface="Arial" panose="020B0604020202020204" pitchFamily="34" charset="0"/>
              </a:rPr>
              <a:t>If your project has been released in different versions, for instance an open source API, then it is useful to version the builds. </a:t>
            </a:r>
          </a:p>
          <a:p>
            <a:pPr marL="285750" lvl="0" indent="-285750" defTabSz="914400" eaLnBrk="0" fontAlgn="base" hangingPunct="0">
              <a:spcBef>
                <a:spcPct val="0"/>
              </a:spcBef>
              <a:spcAft>
                <a:spcPct val="0"/>
              </a:spcAft>
              <a:buFont typeface="Arial" panose="020B0604020202020204" pitchFamily="34" charset="0"/>
              <a:buChar char="•"/>
            </a:pPr>
            <a:r>
              <a:rPr lang="en-US" altLang="en-US" dirty="0">
                <a:solidFill>
                  <a:srgbClr val="000000"/>
                </a:solidFill>
                <a:latin typeface="Arial" panose="020B0604020202020204" pitchFamily="34" charset="0"/>
                <a:cs typeface="Arial" panose="020B0604020202020204" pitchFamily="34" charset="0"/>
              </a:rPr>
              <a:t>That way users of your project can refer to a specific version of your project. The version number is used as a name for a subdirectory under the artifact ID directory. The version number is also used as part of the name of the artifact built.</a:t>
            </a:r>
            <a:r>
              <a:rPr lang="en-US" altLang="en-US" dirty="0"/>
              <a:t> </a:t>
            </a:r>
            <a:endParaRPr lang="en-US" altLang="en-US" dirty="0">
              <a:latin typeface="Arial" panose="020B0604020202020204" pitchFamily="34" charset="0"/>
            </a:endParaRPr>
          </a:p>
        </p:txBody>
      </p:sp>
    </p:spTree>
    <p:extLst>
      <p:ext uri="{BB962C8B-B14F-4D97-AF65-F5344CB8AC3E}">
        <p14:creationId xmlns:p14="http://schemas.microsoft.com/office/powerpoint/2010/main" val="27537662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D0E2AED-DBD6-4623-9E75-1B5AD9F052DD}"/>
              </a:ext>
            </a:extLst>
          </p:cNvPr>
          <p:cNvSpPr/>
          <p:nvPr/>
        </p:nvSpPr>
        <p:spPr>
          <a:xfrm>
            <a:off x="566055" y="546781"/>
            <a:ext cx="11095979" cy="707886"/>
          </a:xfrm>
          <a:prstGeom prst="rect">
            <a:avLst/>
          </a:prstGeom>
        </p:spPr>
        <p:txBody>
          <a:bodyPr wrap="square">
            <a:spAutoFit/>
          </a:bodyPr>
          <a:lstStyle/>
          <a:p>
            <a:pPr lvl="0" defTabSz="914400" eaLnBrk="0" fontAlgn="base" hangingPunct="0">
              <a:spcBef>
                <a:spcPct val="0"/>
              </a:spcBef>
              <a:spcAft>
                <a:spcPct val="0"/>
              </a:spcAft>
            </a:pPr>
            <a:r>
              <a:rPr lang="en-US" altLang="en-US" sz="2000" dirty="0">
                <a:solidFill>
                  <a:srgbClr val="000000"/>
                </a:solidFill>
                <a:latin typeface="Arial" panose="020B0604020202020204" pitchFamily="34" charset="0"/>
                <a:cs typeface="Arial" panose="020B0604020202020204" pitchFamily="34" charset="0"/>
              </a:rPr>
              <a:t>The above</a:t>
            </a:r>
            <a:r>
              <a:rPr lang="en-US" altLang="en-US" sz="2000" u="sng" dirty="0">
                <a:latin typeface="Arial" panose="020B0604020202020204" pitchFamily="34" charset="0"/>
                <a:cs typeface="Arial" panose="020B0604020202020204" pitchFamily="34" charset="0"/>
              </a:rPr>
              <a:t> </a:t>
            </a:r>
            <a:r>
              <a:rPr lang="en-US" altLang="en-US" sz="2000" u="sng" dirty="0" err="1">
                <a:latin typeface="Arial Unicode MS"/>
              </a:rPr>
              <a:t>groupId</a:t>
            </a:r>
            <a:r>
              <a:rPr lang="en-US" altLang="en-US" sz="2000" u="sng" dirty="0">
                <a:latin typeface="Arial" panose="020B0604020202020204" pitchFamily="34" charset="0"/>
                <a:cs typeface="Arial" panose="020B0604020202020204" pitchFamily="34" charset="0"/>
              </a:rPr>
              <a:t>, </a:t>
            </a:r>
            <a:r>
              <a:rPr lang="en-US" altLang="en-US" sz="2000" u="sng" dirty="0" err="1">
                <a:latin typeface="Arial Unicode MS"/>
              </a:rPr>
              <a:t>artifactId</a:t>
            </a:r>
            <a:r>
              <a:rPr lang="en-US" altLang="en-US" sz="2000" u="sng" dirty="0">
                <a:latin typeface="Arial" panose="020B0604020202020204" pitchFamily="34" charset="0"/>
                <a:cs typeface="Arial" panose="020B0604020202020204" pitchFamily="34" charset="0"/>
              </a:rPr>
              <a:t> and </a:t>
            </a:r>
            <a:r>
              <a:rPr lang="en-US" altLang="en-US" sz="2000" u="sng" dirty="0">
                <a:latin typeface="Arial Unicode MS"/>
              </a:rPr>
              <a:t>version</a:t>
            </a:r>
            <a:r>
              <a:rPr lang="en-US" altLang="en-US" sz="2000" u="sng" dirty="0">
                <a:latin typeface="Arial" panose="020B0604020202020204" pitchFamily="34" charset="0"/>
                <a:cs typeface="Arial" panose="020B0604020202020204" pitchFamily="34" charset="0"/>
              </a:rPr>
              <a:t> elements </a:t>
            </a:r>
            <a:r>
              <a:rPr lang="en-US" altLang="en-US" sz="2000" dirty="0">
                <a:solidFill>
                  <a:srgbClr val="000000"/>
                </a:solidFill>
                <a:latin typeface="Arial" panose="020B0604020202020204" pitchFamily="34" charset="0"/>
                <a:cs typeface="Arial" panose="020B0604020202020204" pitchFamily="34" charset="0"/>
              </a:rPr>
              <a:t>would result in a JAR file being built and put into the local Maven repository at the following path (directory and file name):</a:t>
            </a:r>
            <a:r>
              <a:rPr lang="en-US" altLang="en-US" sz="2000" dirty="0"/>
              <a:t> </a:t>
            </a:r>
            <a:endParaRPr lang="en-US" altLang="en-US" sz="2000" dirty="0">
              <a:latin typeface="Arial" panose="020B0604020202020204" pitchFamily="34" charset="0"/>
            </a:endParaRPr>
          </a:p>
        </p:txBody>
      </p:sp>
      <p:sp>
        <p:nvSpPr>
          <p:cNvPr id="5" name="Rectangle 2">
            <a:extLst>
              <a:ext uri="{FF2B5EF4-FFF2-40B4-BE49-F238E27FC236}">
                <a16:creationId xmlns:a16="http://schemas.microsoft.com/office/drawing/2014/main" id="{6B92B1D0-3E02-46B7-9D76-7A5A71CD1A69}"/>
              </a:ext>
            </a:extLst>
          </p:cNvPr>
          <p:cNvSpPr>
            <a:spLocks noChangeArrowheads="1"/>
          </p:cNvSpPr>
          <p:nvPr/>
        </p:nvSpPr>
        <p:spPr bwMode="auto">
          <a:xfrm>
            <a:off x="2191135" y="2032596"/>
            <a:ext cx="6615406" cy="338554"/>
          </a:xfrm>
          <a:prstGeom prst="rect">
            <a:avLst/>
          </a:prstGeom>
          <a:solidFill>
            <a:srgbClr val="F0F0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00"/>
                </a:solidFill>
                <a:effectLst/>
                <a:latin typeface="Arial Unicode MS"/>
              </a:rPr>
              <a:t>MAVEN_REPO/com/</a:t>
            </a:r>
            <a:r>
              <a:rPr kumimoji="0" lang="en-US" altLang="en-US" sz="1600" b="1" i="0" u="none" strike="noStrike" cap="none" normalizeH="0" baseline="0" dirty="0" err="1">
                <a:ln>
                  <a:noFill/>
                </a:ln>
                <a:solidFill>
                  <a:srgbClr val="000000"/>
                </a:solidFill>
                <a:effectLst/>
                <a:latin typeface="Arial Unicode MS"/>
              </a:rPr>
              <a:t>virtusa</a:t>
            </a:r>
            <a:r>
              <a:rPr kumimoji="0" lang="en-US" altLang="en-US" sz="1600" b="1" i="0" u="none" strike="noStrike" cap="none" normalizeH="0" baseline="0" dirty="0">
                <a:ln>
                  <a:noFill/>
                </a:ln>
                <a:solidFill>
                  <a:srgbClr val="000000"/>
                </a:solidFill>
                <a:effectLst/>
                <a:latin typeface="Arial Unicode MS"/>
              </a:rPr>
              <a:t>/java-project/1.0.0/java-project-1.0.0.jar</a:t>
            </a:r>
            <a:r>
              <a:rPr kumimoji="0" lang="en-US" altLang="en-US" sz="1200" b="1" i="0" u="none" strike="noStrike" cap="none" normalizeH="0" baseline="0" dirty="0">
                <a:ln>
                  <a:noFill/>
                </a:ln>
                <a:solidFill>
                  <a:schemeClr val="tx1"/>
                </a:solidFill>
                <a:effectLst/>
              </a:rPr>
              <a:t> </a:t>
            </a:r>
            <a:endParaRPr kumimoji="0" lang="en-US" altLang="en-US" sz="3600" b="1" i="0" u="none" strike="noStrike" cap="none" normalizeH="0" baseline="0" dirty="0">
              <a:ln>
                <a:noFill/>
              </a:ln>
              <a:solidFill>
                <a:schemeClr val="tx1"/>
              </a:solidFill>
              <a:effectLst/>
              <a:latin typeface="Arial" panose="020B0604020202020204" pitchFamily="34" charset="0"/>
            </a:endParaRPr>
          </a:p>
        </p:txBody>
      </p:sp>
      <p:sp>
        <p:nvSpPr>
          <p:cNvPr id="7" name="Rectangle 6">
            <a:extLst>
              <a:ext uri="{FF2B5EF4-FFF2-40B4-BE49-F238E27FC236}">
                <a16:creationId xmlns:a16="http://schemas.microsoft.com/office/drawing/2014/main" id="{BE8A0C8C-5F2F-405B-A40D-36B7A203E681}"/>
              </a:ext>
            </a:extLst>
          </p:cNvPr>
          <p:cNvSpPr/>
          <p:nvPr/>
        </p:nvSpPr>
        <p:spPr>
          <a:xfrm>
            <a:off x="566055" y="3299745"/>
            <a:ext cx="9865567" cy="2031325"/>
          </a:xfrm>
          <a:prstGeom prst="rect">
            <a:avLst/>
          </a:prstGeom>
        </p:spPr>
        <p:txBody>
          <a:bodyPr wrap="square">
            <a:spAutoFit/>
          </a:bodyPr>
          <a:lstStyle/>
          <a:p>
            <a:pPr marL="285750" indent="-285750">
              <a:buFont typeface="Arial" panose="020B0604020202020204" pitchFamily="34" charset="0"/>
              <a:buChar char="•"/>
            </a:pPr>
            <a:r>
              <a:rPr lang="en-US" dirty="0">
                <a:solidFill>
                  <a:srgbClr val="000000"/>
                </a:solidFill>
                <a:latin typeface="arial" panose="020B0604020202020204" pitchFamily="34" charset="0"/>
              </a:rPr>
              <a:t>If your project does not follow the standard directory structure, has external dependencies, or need special actions during building, you will need to add more elements to the POM file. These elements are listed in the Maven POM reference.</a:t>
            </a:r>
          </a:p>
          <a:p>
            <a:pPr marL="285750" indent="-285750">
              <a:buFont typeface="Arial" panose="020B0604020202020204" pitchFamily="34" charset="0"/>
              <a:buChar char="•"/>
            </a:pPr>
            <a:endParaRPr lang="en-US" dirty="0">
              <a:solidFill>
                <a:srgbClr val="000000"/>
              </a:solidFill>
              <a:latin typeface="arial" panose="020B0604020202020204" pitchFamily="34" charset="0"/>
            </a:endParaRPr>
          </a:p>
          <a:p>
            <a:pPr marL="285750" indent="-285750">
              <a:buFont typeface="Arial" panose="020B0604020202020204" pitchFamily="34" charset="0"/>
              <a:buChar char="•"/>
            </a:pPr>
            <a:r>
              <a:rPr lang="en-US" dirty="0">
                <a:solidFill>
                  <a:srgbClr val="000000"/>
                </a:solidFill>
                <a:latin typeface="arial" panose="020B0604020202020204" pitchFamily="34" charset="0"/>
              </a:rPr>
              <a:t>In general we can specify a lot of things in the POM which gives Maven more details about how to build your projects. See the Maven POM reference for more information about what can be specified.</a:t>
            </a:r>
            <a:endParaRPr lang="en-US" b="0" i="0"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20278677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4C79137-BA3B-4C3E-B0D3-997E1AA5EF97}"/>
              </a:ext>
            </a:extLst>
          </p:cNvPr>
          <p:cNvSpPr/>
          <p:nvPr/>
        </p:nvSpPr>
        <p:spPr>
          <a:xfrm>
            <a:off x="276808" y="290909"/>
            <a:ext cx="7010400" cy="1508105"/>
          </a:xfrm>
          <a:prstGeom prst="rect">
            <a:avLst/>
          </a:prstGeom>
        </p:spPr>
        <p:txBody>
          <a:bodyPr wrap="square">
            <a:spAutoFit/>
          </a:bodyPr>
          <a:lstStyle/>
          <a:p>
            <a:r>
              <a:rPr lang="en-US" sz="2000" b="1" u="sng" dirty="0">
                <a:latin typeface="arial" panose="020B0604020202020204" pitchFamily="34" charset="0"/>
              </a:rPr>
              <a:t>Super POM</a:t>
            </a:r>
          </a:p>
          <a:p>
            <a:endParaRPr lang="en-US" dirty="0">
              <a:solidFill>
                <a:srgbClr val="000000"/>
              </a:solidFill>
              <a:latin typeface="arial" panose="020B0604020202020204" pitchFamily="34" charset="0"/>
            </a:endParaRPr>
          </a:p>
          <a:p>
            <a:r>
              <a:rPr lang="en-US" dirty="0">
                <a:solidFill>
                  <a:srgbClr val="000000"/>
                </a:solidFill>
                <a:latin typeface="arial" panose="020B0604020202020204" pitchFamily="34" charset="0"/>
              </a:rPr>
              <a:t>All Maven POM files inherit from a super POM. If no super POM is specified, the POM file inherits from the base POM. Here is a diagram illustrating that:</a:t>
            </a:r>
            <a:endParaRPr lang="en-US" b="0" i="0" dirty="0">
              <a:solidFill>
                <a:srgbClr val="000000"/>
              </a:solidFill>
              <a:effectLst/>
              <a:latin typeface="arial" panose="020B0604020202020204" pitchFamily="34" charset="0"/>
            </a:endParaRPr>
          </a:p>
        </p:txBody>
      </p:sp>
      <p:pic>
        <p:nvPicPr>
          <p:cNvPr id="6" name="Picture 5">
            <a:extLst>
              <a:ext uri="{FF2B5EF4-FFF2-40B4-BE49-F238E27FC236}">
                <a16:creationId xmlns:a16="http://schemas.microsoft.com/office/drawing/2014/main" id="{D7262325-809E-49F1-8522-536F643208FA}"/>
              </a:ext>
            </a:extLst>
          </p:cNvPr>
          <p:cNvPicPr>
            <a:picLocks noChangeAspect="1"/>
          </p:cNvPicPr>
          <p:nvPr/>
        </p:nvPicPr>
        <p:blipFill>
          <a:blip r:embed="rId2"/>
          <a:stretch>
            <a:fillRect/>
          </a:stretch>
        </p:blipFill>
        <p:spPr>
          <a:xfrm>
            <a:off x="7527472" y="365254"/>
            <a:ext cx="4381500" cy="3981450"/>
          </a:xfrm>
          <a:prstGeom prst="rect">
            <a:avLst/>
          </a:prstGeom>
        </p:spPr>
      </p:pic>
      <p:sp>
        <p:nvSpPr>
          <p:cNvPr id="7" name="Rectangle 6">
            <a:extLst>
              <a:ext uri="{FF2B5EF4-FFF2-40B4-BE49-F238E27FC236}">
                <a16:creationId xmlns:a16="http://schemas.microsoft.com/office/drawing/2014/main" id="{6721BF91-3E76-475E-9335-1CEF965E7476}"/>
              </a:ext>
            </a:extLst>
          </p:cNvPr>
          <p:cNvSpPr/>
          <p:nvPr/>
        </p:nvSpPr>
        <p:spPr>
          <a:xfrm>
            <a:off x="276807" y="1942428"/>
            <a:ext cx="6898433" cy="1200329"/>
          </a:xfrm>
          <a:prstGeom prst="rect">
            <a:avLst/>
          </a:prstGeom>
        </p:spPr>
        <p:txBody>
          <a:bodyPr wrap="square">
            <a:spAutoFit/>
          </a:bodyPr>
          <a:lstStyle/>
          <a:p>
            <a:pPr marL="285750" indent="-285750">
              <a:buFont typeface="Arial" panose="020B0604020202020204" pitchFamily="34" charset="0"/>
              <a:buChar char="•"/>
            </a:pPr>
            <a:r>
              <a:rPr lang="en-US" dirty="0">
                <a:latin typeface="arial" panose="020B0604020202020204" pitchFamily="34" charset="0"/>
              </a:rPr>
              <a:t>You can make a POM file explicitly inherit from another POM file. That way you can change the settings across all inheriting POM's via their common super POM. You specify the super POM at the top of a POM file like this:</a:t>
            </a:r>
            <a:endParaRPr lang="en-US" dirty="0"/>
          </a:p>
        </p:txBody>
      </p:sp>
      <p:pic>
        <p:nvPicPr>
          <p:cNvPr id="8" name="Picture 7">
            <a:extLst>
              <a:ext uri="{FF2B5EF4-FFF2-40B4-BE49-F238E27FC236}">
                <a16:creationId xmlns:a16="http://schemas.microsoft.com/office/drawing/2014/main" id="{AD091A81-D78A-4B0D-83A9-C36A3D07EC87}"/>
              </a:ext>
            </a:extLst>
          </p:cNvPr>
          <p:cNvPicPr>
            <a:picLocks noChangeAspect="1"/>
          </p:cNvPicPr>
          <p:nvPr/>
        </p:nvPicPr>
        <p:blipFill>
          <a:blip r:embed="rId3"/>
          <a:stretch>
            <a:fillRect/>
          </a:stretch>
        </p:blipFill>
        <p:spPr>
          <a:xfrm>
            <a:off x="548562" y="3447662"/>
            <a:ext cx="5981700" cy="3219450"/>
          </a:xfrm>
          <a:prstGeom prst="rect">
            <a:avLst/>
          </a:prstGeom>
        </p:spPr>
      </p:pic>
    </p:spTree>
    <p:extLst>
      <p:ext uri="{BB962C8B-B14F-4D97-AF65-F5344CB8AC3E}">
        <p14:creationId xmlns:p14="http://schemas.microsoft.com/office/powerpoint/2010/main" val="30477210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593E3F1-886D-488D-B672-F72AC6C89763}"/>
              </a:ext>
            </a:extLst>
          </p:cNvPr>
          <p:cNvSpPr/>
          <p:nvPr/>
        </p:nvSpPr>
        <p:spPr>
          <a:xfrm>
            <a:off x="314130" y="181862"/>
            <a:ext cx="11694368" cy="1477328"/>
          </a:xfrm>
          <a:prstGeom prst="rect">
            <a:avLst/>
          </a:prstGeom>
        </p:spPr>
        <p:txBody>
          <a:bodyPr wrap="square">
            <a:spAutoFit/>
          </a:bodyPr>
          <a:lstStyle/>
          <a:p>
            <a:r>
              <a:rPr lang="en-US" b="1" u="sng" dirty="0">
                <a:latin typeface="arial" panose="020B0604020202020204" pitchFamily="34" charset="0"/>
              </a:rPr>
              <a:t>Effective POM</a:t>
            </a:r>
          </a:p>
          <a:p>
            <a:endParaRPr lang="en-US" b="1" u="sng" dirty="0">
              <a:latin typeface="arial" panose="020B0604020202020204" pitchFamily="34" charset="0"/>
            </a:endParaRPr>
          </a:p>
          <a:p>
            <a:r>
              <a:rPr lang="en-US" dirty="0">
                <a:solidFill>
                  <a:srgbClr val="000000"/>
                </a:solidFill>
                <a:latin typeface="arial" panose="020B0604020202020204" pitchFamily="34" charset="0"/>
              </a:rPr>
              <a:t>With all this POM inheritance it may be hard to know what the total POM file looks like when Maven executes. The total POM file (result of all inheritance) is called the </a:t>
            </a:r>
            <a:r>
              <a:rPr lang="en-US" i="1" dirty="0">
                <a:solidFill>
                  <a:srgbClr val="000000"/>
                </a:solidFill>
                <a:latin typeface="arial" panose="020B0604020202020204" pitchFamily="34" charset="0"/>
              </a:rPr>
              <a:t>effective POM</a:t>
            </a:r>
            <a:r>
              <a:rPr lang="en-US" dirty="0">
                <a:solidFill>
                  <a:srgbClr val="000000"/>
                </a:solidFill>
                <a:latin typeface="arial" panose="020B0604020202020204" pitchFamily="34" charset="0"/>
              </a:rPr>
              <a:t>. You can get Maven to show you the effective POM using this command:</a:t>
            </a:r>
            <a:endParaRPr lang="en-US" b="0" i="0" dirty="0">
              <a:solidFill>
                <a:srgbClr val="000000"/>
              </a:solidFill>
              <a:effectLst/>
              <a:latin typeface="arial" panose="020B0604020202020204" pitchFamily="34" charset="0"/>
            </a:endParaRPr>
          </a:p>
        </p:txBody>
      </p:sp>
      <p:sp>
        <p:nvSpPr>
          <p:cNvPr id="6" name="Rectangle 5">
            <a:extLst>
              <a:ext uri="{FF2B5EF4-FFF2-40B4-BE49-F238E27FC236}">
                <a16:creationId xmlns:a16="http://schemas.microsoft.com/office/drawing/2014/main" id="{18455A13-0812-491F-AF5C-F86162C708F2}"/>
              </a:ext>
            </a:extLst>
          </p:cNvPr>
          <p:cNvSpPr/>
          <p:nvPr/>
        </p:nvSpPr>
        <p:spPr>
          <a:xfrm>
            <a:off x="314130" y="1883840"/>
            <a:ext cx="9800253" cy="3416320"/>
          </a:xfrm>
          <a:prstGeom prst="rect">
            <a:avLst/>
          </a:prstGeom>
        </p:spPr>
        <p:txBody>
          <a:bodyPr wrap="square">
            <a:spAutoFit/>
          </a:bodyPr>
          <a:lstStyle/>
          <a:p>
            <a:pPr lvl="0" defTabSz="914400" eaLnBrk="0" fontAlgn="base" hangingPunct="0">
              <a:spcBef>
                <a:spcPct val="0"/>
              </a:spcBef>
              <a:spcAft>
                <a:spcPct val="0"/>
              </a:spcAft>
            </a:pPr>
            <a:r>
              <a:rPr lang="en-US" altLang="en-US" b="1" u="sng" dirty="0">
                <a:latin typeface="Arial" panose="020B0604020202020204" pitchFamily="34" charset="0"/>
                <a:cs typeface="Arial" panose="020B0604020202020204" pitchFamily="34" charset="0"/>
              </a:rPr>
              <a:t>Maven Settings File</a:t>
            </a:r>
          </a:p>
          <a:p>
            <a:pPr lvl="0" defTabSz="914400" eaLnBrk="0" fontAlgn="base" hangingPunct="0">
              <a:spcBef>
                <a:spcPct val="0"/>
              </a:spcBef>
              <a:spcAft>
                <a:spcPct val="0"/>
              </a:spcAft>
            </a:pPr>
            <a:endParaRPr lang="en-US" altLang="en-US" b="1" u="sng" dirty="0">
              <a:latin typeface="Arial" panose="020B0604020202020204" pitchFamily="34" charset="0"/>
              <a:cs typeface="Arial" panose="020B0604020202020204" pitchFamily="34" charset="0"/>
            </a:endParaRPr>
          </a:p>
          <a:p>
            <a:pPr lvl="0" defTabSz="914400" eaLnBrk="0" fontAlgn="base" hangingPunct="0">
              <a:spcBef>
                <a:spcPct val="0"/>
              </a:spcBef>
              <a:spcAft>
                <a:spcPct val="0"/>
              </a:spcAft>
            </a:pPr>
            <a:r>
              <a:rPr lang="en-US" altLang="en-US" dirty="0">
                <a:solidFill>
                  <a:srgbClr val="000000"/>
                </a:solidFill>
                <a:latin typeface="Arial" panose="020B0604020202020204" pitchFamily="34" charset="0"/>
                <a:cs typeface="Arial" panose="020B0604020202020204" pitchFamily="34" charset="0"/>
              </a:rPr>
              <a:t>Maven has two settings files. In the settings files you can configure settings for Maven across all Maven POM files. For instance, you can configure:</a:t>
            </a:r>
            <a:endParaRPr lang="en-US" altLang="en-US" dirty="0"/>
          </a:p>
          <a:p>
            <a:pPr lvl="1" defTabSz="914400" eaLnBrk="0" fontAlgn="base" hangingPunct="0">
              <a:spcBef>
                <a:spcPct val="0"/>
              </a:spcBef>
              <a:spcAft>
                <a:spcPct val="0"/>
              </a:spcAft>
              <a:buFontTx/>
              <a:buChar char="•"/>
            </a:pPr>
            <a:r>
              <a:rPr lang="en-US" altLang="en-US" dirty="0">
                <a:solidFill>
                  <a:srgbClr val="000000"/>
                </a:solidFill>
                <a:latin typeface="Arial" panose="020B0604020202020204" pitchFamily="34" charset="0"/>
                <a:cs typeface="Arial" panose="020B0604020202020204" pitchFamily="34" charset="0"/>
              </a:rPr>
              <a:t> Location of local repository</a:t>
            </a:r>
          </a:p>
          <a:p>
            <a:pPr lvl="1" defTabSz="914400" eaLnBrk="0" fontAlgn="base" hangingPunct="0">
              <a:spcBef>
                <a:spcPct val="0"/>
              </a:spcBef>
              <a:spcAft>
                <a:spcPct val="0"/>
              </a:spcAft>
              <a:buFontTx/>
              <a:buChar char="•"/>
            </a:pPr>
            <a:r>
              <a:rPr lang="en-US" altLang="en-US" dirty="0">
                <a:solidFill>
                  <a:srgbClr val="000000"/>
                </a:solidFill>
                <a:latin typeface="Arial" panose="020B0604020202020204" pitchFamily="34" charset="0"/>
                <a:cs typeface="Arial" panose="020B0604020202020204" pitchFamily="34" charset="0"/>
              </a:rPr>
              <a:t> Active build profile	</a:t>
            </a:r>
          </a:p>
          <a:p>
            <a:pPr lvl="1" defTabSz="914400" eaLnBrk="0" fontAlgn="base" hangingPunct="0">
              <a:spcBef>
                <a:spcPct val="0"/>
              </a:spcBef>
              <a:spcAft>
                <a:spcPct val="0"/>
              </a:spcAft>
              <a:buFontTx/>
              <a:buChar char="•"/>
            </a:pPr>
            <a:r>
              <a:rPr lang="en-US" altLang="en-US" dirty="0">
                <a:solidFill>
                  <a:srgbClr val="000000"/>
                </a:solidFill>
                <a:latin typeface="Arial" panose="020B0604020202020204" pitchFamily="34" charset="0"/>
                <a:cs typeface="Arial" panose="020B0604020202020204" pitchFamily="34" charset="0"/>
              </a:rPr>
              <a:t> Etc.</a:t>
            </a:r>
          </a:p>
          <a:p>
            <a:pPr lvl="0" defTabSz="914400" eaLnBrk="0" fontAlgn="base" hangingPunct="0">
              <a:spcBef>
                <a:spcPct val="0"/>
              </a:spcBef>
              <a:spcAft>
                <a:spcPct val="0"/>
              </a:spcAft>
            </a:pPr>
            <a:r>
              <a:rPr lang="en-US" altLang="en-US" dirty="0">
                <a:solidFill>
                  <a:srgbClr val="000000"/>
                </a:solidFill>
                <a:latin typeface="Arial" panose="020B0604020202020204" pitchFamily="34" charset="0"/>
                <a:cs typeface="Arial" panose="020B0604020202020204" pitchFamily="34" charset="0"/>
              </a:rPr>
              <a:t>The settings files are called </a:t>
            </a:r>
            <a:r>
              <a:rPr lang="en-US" altLang="en-US" dirty="0">
                <a:solidFill>
                  <a:srgbClr val="000000"/>
                </a:solidFill>
                <a:latin typeface="Arial Unicode MS"/>
                <a:cs typeface="Arial" panose="020B0604020202020204" pitchFamily="34" charset="0"/>
              </a:rPr>
              <a:t>settings.xml</a:t>
            </a:r>
            <a:r>
              <a:rPr lang="en-US" altLang="en-US" dirty="0">
                <a:solidFill>
                  <a:srgbClr val="000000"/>
                </a:solidFill>
                <a:latin typeface="Arial" panose="020B0604020202020204" pitchFamily="34" charset="0"/>
                <a:cs typeface="Arial" panose="020B0604020202020204" pitchFamily="34" charset="0"/>
              </a:rPr>
              <a:t>. The two settings files are located at:</a:t>
            </a:r>
            <a:endParaRPr lang="en-US" altLang="en-US" dirty="0"/>
          </a:p>
          <a:p>
            <a:pPr lvl="1" defTabSz="914400" eaLnBrk="0" fontAlgn="base" hangingPunct="0">
              <a:spcBef>
                <a:spcPct val="0"/>
              </a:spcBef>
              <a:spcAft>
                <a:spcPct val="0"/>
              </a:spcAft>
              <a:buFontTx/>
              <a:buChar char="•"/>
            </a:pPr>
            <a:r>
              <a:rPr lang="en-US" altLang="en-US" dirty="0">
                <a:solidFill>
                  <a:srgbClr val="000000"/>
                </a:solidFill>
                <a:latin typeface="Arial" panose="020B0604020202020204" pitchFamily="34" charset="0"/>
                <a:cs typeface="Arial" panose="020B0604020202020204" pitchFamily="34" charset="0"/>
              </a:rPr>
              <a:t> The Maven installation directory:</a:t>
            </a:r>
            <a:r>
              <a:rPr lang="en-US" altLang="en-US" dirty="0">
                <a:latin typeface="Arial" panose="020B0604020202020204" pitchFamily="34" charset="0"/>
                <a:cs typeface="Arial" panose="020B0604020202020204" pitchFamily="34" charset="0"/>
              </a:rPr>
              <a:t> </a:t>
            </a:r>
            <a:r>
              <a:rPr lang="en-US" altLang="en-US" dirty="0">
                <a:latin typeface="Arial Unicode MS"/>
                <a:cs typeface="Arial" panose="020B0604020202020204" pitchFamily="34" charset="0"/>
              </a:rPr>
              <a:t>$M2_HOME/conf/settings.xml</a:t>
            </a:r>
            <a:endParaRPr lang="en-US" altLang="en-US" dirty="0">
              <a:latin typeface="Arial" panose="020B0604020202020204" pitchFamily="34" charset="0"/>
              <a:cs typeface="Arial" panose="020B0604020202020204" pitchFamily="34" charset="0"/>
            </a:endParaRPr>
          </a:p>
          <a:p>
            <a:pPr lvl="1" defTabSz="914400" eaLnBrk="0" fontAlgn="base" hangingPunct="0">
              <a:spcBef>
                <a:spcPct val="0"/>
              </a:spcBef>
              <a:spcAft>
                <a:spcPct val="0"/>
              </a:spcAft>
              <a:buFontTx/>
              <a:buChar char="•"/>
            </a:pPr>
            <a:r>
              <a:rPr lang="en-US" altLang="en-US" dirty="0">
                <a:solidFill>
                  <a:srgbClr val="000000"/>
                </a:solidFill>
                <a:latin typeface="Arial" panose="020B0604020202020204" pitchFamily="34" charset="0"/>
                <a:cs typeface="Arial" panose="020B0604020202020204" pitchFamily="34" charset="0"/>
              </a:rPr>
              <a:t> The user's home directory: </a:t>
            </a:r>
            <a:r>
              <a:rPr lang="en-US" altLang="en-US" dirty="0">
                <a:latin typeface="Arial Unicode MS"/>
                <a:cs typeface="Arial" panose="020B0604020202020204" pitchFamily="34" charset="0"/>
              </a:rPr>
              <a:t>${</a:t>
            </a:r>
            <a:r>
              <a:rPr lang="en-US" altLang="en-US" dirty="0" err="1">
                <a:latin typeface="Arial Unicode MS"/>
                <a:cs typeface="Arial" panose="020B0604020202020204" pitchFamily="34" charset="0"/>
              </a:rPr>
              <a:t>user.home</a:t>
            </a:r>
            <a:r>
              <a:rPr lang="en-US" altLang="en-US" dirty="0">
                <a:latin typeface="Arial Unicode MS"/>
                <a:cs typeface="Arial" panose="020B0604020202020204" pitchFamily="34" charset="0"/>
              </a:rPr>
              <a:t>}/.m2/settings.xml</a:t>
            </a:r>
            <a:endParaRPr lang="en-US" altLang="en-US" dirty="0">
              <a:latin typeface="Arial" panose="020B0604020202020204" pitchFamily="34" charset="0"/>
              <a:cs typeface="Arial" panose="020B0604020202020204" pitchFamily="34" charset="0"/>
            </a:endParaRPr>
          </a:p>
          <a:p>
            <a:pPr lvl="0" defTabSz="914400" eaLnBrk="0" fontAlgn="base" hangingPunct="0">
              <a:spcBef>
                <a:spcPct val="0"/>
              </a:spcBef>
              <a:spcAft>
                <a:spcPct val="0"/>
              </a:spcAft>
            </a:pPr>
            <a:r>
              <a:rPr lang="en-US" altLang="en-US" dirty="0">
                <a:solidFill>
                  <a:srgbClr val="000000"/>
                </a:solidFill>
                <a:latin typeface="Arial" panose="020B0604020202020204" pitchFamily="34" charset="0"/>
                <a:cs typeface="Arial" panose="020B0604020202020204" pitchFamily="34" charset="0"/>
              </a:rPr>
              <a:t>Both files are optional. If both files are present, the values in the user home settings file overrides the values in the Maven installation settings file.</a:t>
            </a:r>
            <a:endParaRPr lang="en-US" altLang="en-US" dirty="0">
              <a:latin typeface="Arial" panose="020B0604020202020204" pitchFamily="34" charset="0"/>
            </a:endParaRPr>
          </a:p>
        </p:txBody>
      </p:sp>
    </p:spTree>
    <p:extLst>
      <p:ext uri="{BB962C8B-B14F-4D97-AF65-F5344CB8AC3E}">
        <p14:creationId xmlns:p14="http://schemas.microsoft.com/office/powerpoint/2010/main" val="29788834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511D8A3-E3B2-4E03-880D-E125EDDF1509}"/>
              </a:ext>
            </a:extLst>
          </p:cNvPr>
          <p:cNvSpPr/>
          <p:nvPr/>
        </p:nvSpPr>
        <p:spPr>
          <a:xfrm>
            <a:off x="183502" y="143079"/>
            <a:ext cx="11862318" cy="1015663"/>
          </a:xfrm>
          <a:prstGeom prst="rect">
            <a:avLst/>
          </a:prstGeom>
        </p:spPr>
        <p:txBody>
          <a:bodyPr wrap="square">
            <a:spAutoFit/>
          </a:bodyPr>
          <a:lstStyle/>
          <a:p>
            <a:r>
              <a:rPr lang="en-US" sz="2400" b="1" u="sng" dirty="0">
                <a:latin typeface="arial" panose="020B0604020202020204" pitchFamily="34" charset="0"/>
              </a:rPr>
              <a:t>Maven Directory Structure</a:t>
            </a:r>
          </a:p>
          <a:p>
            <a:r>
              <a:rPr lang="en-US" dirty="0">
                <a:solidFill>
                  <a:srgbClr val="000000"/>
                </a:solidFill>
                <a:latin typeface="arial" panose="020B0604020202020204" pitchFamily="34" charset="0"/>
              </a:rPr>
              <a:t>	Maven has a standard directory structure. If you follow that directory structure for your project, you do not need to specify the directories of your source code, test code etc. in your POM file.</a:t>
            </a:r>
            <a:endParaRPr lang="en-US" b="0" i="0" dirty="0">
              <a:solidFill>
                <a:srgbClr val="000000"/>
              </a:solidFill>
              <a:effectLst/>
              <a:latin typeface="arial" panose="020B0604020202020204" pitchFamily="34" charset="0"/>
            </a:endParaRPr>
          </a:p>
        </p:txBody>
      </p:sp>
      <p:pic>
        <p:nvPicPr>
          <p:cNvPr id="3" name="Picture 2">
            <a:extLst>
              <a:ext uri="{FF2B5EF4-FFF2-40B4-BE49-F238E27FC236}">
                <a16:creationId xmlns:a16="http://schemas.microsoft.com/office/drawing/2014/main" id="{F4135B7A-F934-4156-9F7C-3A801CA7C3B9}"/>
              </a:ext>
            </a:extLst>
          </p:cNvPr>
          <p:cNvPicPr>
            <a:picLocks noChangeAspect="1"/>
          </p:cNvPicPr>
          <p:nvPr/>
        </p:nvPicPr>
        <p:blipFill>
          <a:blip r:embed="rId2"/>
          <a:stretch>
            <a:fillRect/>
          </a:stretch>
        </p:blipFill>
        <p:spPr>
          <a:xfrm>
            <a:off x="8446730" y="1838131"/>
            <a:ext cx="3631841" cy="2631232"/>
          </a:xfrm>
          <a:prstGeom prst="rect">
            <a:avLst/>
          </a:prstGeom>
        </p:spPr>
      </p:pic>
      <p:sp>
        <p:nvSpPr>
          <p:cNvPr id="5" name="Rectangle 4">
            <a:extLst>
              <a:ext uri="{FF2B5EF4-FFF2-40B4-BE49-F238E27FC236}">
                <a16:creationId xmlns:a16="http://schemas.microsoft.com/office/drawing/2014/main" id="{665CB7CD-0088-4D1E-A4D4-95293A6478BB}"/>
              </a:ext>
            </a:extLst>
          </p:cNvPr>
          <p:cNvSpPr/>
          <p:nvPr/>
        </p:nvSpPr>
        <p:spPr>
          <a:xfrm>
            <a:off x="0" y="1250590"/>
            <a:ext cx="8092751" cy="5355312"/>
          </a:xfrm>
          <a:prstGeom prst="rect">
            <a:avLst/>
          </a:prstGeom>
        </p:spPr>
        <p:txBody>
          <a:bodyPr wrap="square">
            <a:spAutoFit/>
          </a:bodyPr>
          <a:lstStyle/>
          <a:p>
            <a:pPr marL="285750" lvl="0" indent="-285750" algn="just" defTabSz="914400" eaLnBrk="0" fontAlgn="base" hangingPunct="0">
              <a:spcBef>
                <a:spcPct val="0"/>
              </a:spcBef>
              <a:spcAft>
                <a:spcPct val="0"/>
              </a:spcAft>
              <a:buFont typeface="Arial" panose="020B0604020202020204" pitchFamily="34" charset="0"/>
              <a:buChar char="•"/>
            </a:pPr>
            <a:r>
              <a:rPr lang="en-US" altLang="en-US" dirty="0">
                <a:solidFill>
                  <a:srgbClr val="000000"/>
                </a:solidFill>
                <a:latin typeface="Arial" panose="020B0604020202020204" pitchFamily="34" charset="0"/>
                <a:cs typeface="Arial" panose="020B0604020202020204" pitchFamily="34" charset="0"/>
              </a:rPr>
              <a:t>The </a:t>
            </a:r>
            <a:r>
              <a:rPr lang="en-US" altLang="en-US" dirty="0" err="1">
                <a:latin typeface="Arial Unicode MS"/>
                <a:cs typeface="Arial" panose="020B0604020202020204" pitchFamily="34" charset="0"/>
              </a:rPr>
              <a:t>src</a:t>
            </a:r>
            <a:r>
              <a:rPr lang="en-US" altLang="en-US" dirty="0">
                <a:latin typeface="Arial" panose="020B0604020202020204" pitchFamily="34" charset="0"/>
                <a:cs typeface="Arial" panose="020B0604020202020204" pitchFamily="34" charset="0"/>
              </a:rPr>
              <a:t> directory </a:t>
            </a:r>
            <a:r>
              <a:rPr lang="en-US" altLang="en-US" dirty="0">
                <a:solidFill>
                  <a:srgbClr val="000000"/>
                </a:solidFill>
                <a:latin typeface="Arial" panose="020B0604020202020204" pitchFamily="34" charset="0"/>
                <a:cs typeface="Arial" panose="020B0604020202020204" pitchFamily="34" charset="0"/>
              </a:rPr>
              <a:t>is the root directory of your source code and test code. The </a:t>
            </a:r>
            <a:r>
              <a:rPr lang="en-US" altLang="en-US" dirty="0">
                <a:solidFill>
                  <a:srgbClr val="000000"/>
                </a:solidFill>
                <a:latin typeface="Arial Unicode MS"/>
                <a:cs typeface="Arial" panose="020B0604020202020204" pitchFamily="34" charset="0"/>
              </a:rPr>
              <a:t>main</a:t>
            </a:r>
            <a:r>
              <a:rPr lang="en-US" altLang="en-US" dirty="0">
                <a:solidFill>
                  <a:srgbClr val="000000"/>
                </a:solidFill>
                <a:latin typeface="Arial" panose="020B0604020202020204" pitchFamily="34" charset="0"/>
                <a:cs typeface="Arial" panose="020B0604020202020204" pitchFamily="34" charset="0"/>
              </a:rPr>
              <a:t> directory is the </a:t>
            </a:r>
            <a:r>
              <a:rPr lang="en-US" altLang="en-US" u="sng" dirty="0">
                <a:latin typeface="Arial" panose="020B0604020202020204" pitchFamily="34" charset="0"/>
                <a:cs typeface="Arial" panose="020B0604020202020204" pitchFamily="34" charset="0"/>
              </a:rPr>
              <a:t>root directory for source code related to the application itself </a:t>
            </a:r>
            <a:r>
              <a:rPr lang="en-US" altLang="en-US" dirty="0">
                <a:solidFill>
                  <a:srgbClr val="000000"/>
                </a:solidFill>
                <a:latin typeface="Arial" panose="020B0604020202020204" pitchFamily="34" charset="0"/>
                <a:cs typeface="Arial" panose="020B0604020202020204" pitchFamily="34" charset="0"/>
              </a:rPr>
              <a:t>(not test code). The </a:t>
            </a:r>
            <a:r>
              <a:rPr lang="en-US" altLang="en-US" dirty="0">
                <a:solidFill>
                  <a:srgbClr val="000000"/>
                </a:solidFill>
                <a:latin typeface="Arial Unicode MS"/>
                <a:cs typeface="Arial" panose="020B0604020202020204" pitchFamily="34" charset="0"/>
              </a:rPr>
              <a:t>test</a:t>
            </a:r>
            <a:r>
              <a:rPr lang="en-US" altLang="en-US" dirty="0">
                <a:solidFill>
                  <a:srgbClr val="000000"/>
                </a:solidFill>
                <a:latin typeface="Arial" panose="020B0604020202020204" pitchFamily="34" charset="0"/>
                <a:cs typeface="Arial" panose="020B0604020202020204" pitchFamily="34" charset="0"/>
              </a:rPr>
              <a:t> directory contains the test source code. </a:t>
            </a:r>
          </a:p>
          <a:p>
            <a:pPr marL="285750" lvl="0" indent="-285750" algn="just" defTabSz="914400" eaLnBrk="0" fontAlgn="base" hangingPunct="0">
              <a:spcBef>
                <a:spcPct val="0"/>
              </a:spcBef>
              <a:spcAft>
                <a:spcPct val="0"/>
              </a:spcAft>
              <a:buFont typeface="Arial" panose="020B0604020202020204" pitchFamily="34" charset="0"/>
              <a:buChar char="•"/>
            </a:pPr>
            <a:r>
              <a:rPr lang="en-US" altLang="en-US" dirty="0">
                <a:solidFill>
                  <a:srgbClr val="000000"/>
                </a:solidFill>
                <a:latin typeface="Arial" panose="020B0604020202020204" pitchFamily="34" charset="0"/>
                <a:cs typeface="Arial" panose="020B0604020202020204" pitchFamily="34" charset="0"/>
              </a:rPr>
              <a:t>The </a:t>
            </a:r>
            <a:r>
              <a:rPr lang="en-US" altLang="en-US" dirty="0">
                <a:solidFill>
                  <a:srgbClr val="000000"/>
                </a:solidFill>
                <a:latin typeface="Arial Unicode MS"/>
                <a:cs typeface="Arial" panose="020B0604020202020204" pitchFamily="34" charset="0"/>
              </a:rPr>
              <a:t>java</a:t>
            </a:r>
            <a:r>
              <a:rPr lang="en-US" altLang="en-US" dirty="0">
                <a:solidFill>
                  <a:srgbClr val="000000"/>
                </a:solidFill>
                <a:latin typeface="Arial" panose="020B0604020202020204" pitchFamily="34" charset="0"/>
                <a:cs typeface="Arial" panose="020B0604020202020204" pitchFamily="34" charset="0"/>
              </a:rPr>
              <a:t> directories under </a:t>
            </a:r>
            <a:r>
              <a:rPr lang="en-US" altLang="en-US" dirty="0">
                <a:solidFill>
                  <a:srgbClr val="000000"/>
                </a:solidFill>
                <a:latin typeface="Arial Unicode MS"/>
                <a:cs typeface="Arial" panose="020B0604020202020204" pitchFamily="34" charset="0"/>
              </a:rPr>
              <a:t>main</a:t>
            </a:r>
            <a:r>
              <a:rPr lang="en-US" altLang="en-US" dirty="0">
                <a:solidFill>
                  <a:srgbClr val="000000"/>
                </a:solidFill>
                <a:latin typeface="Arial" panose="020B0604020202020204" pitchFamily="34" charset="0"/>
                <a:cs typeface="Arial" panose="020B0604020202020204" pitchFamily="34" charset="0"/>
              </a:rPr>
              <a:t> and </a:t>
            </a:r>
            <a:r>
              <a:rPr lang="en-US" altLang="en-US" dirty="0">
                <a:solidFill>
                  <a:srgbClr val="000000"/>
                </a:solidFill>
                <a:latin typeface="Arial Unicode MS"/>
                <a:cs typeface="Arial" panose="020B0604020202020204" pitchFamily="34" charset="0"/>
              </a:rPr>
              <a:t>test</a:t>
            </a:r>
            <a:r>
              <a:rPr lang="en-US" altLang="en-US" dirty="0">
                <a:solidFill>
                  <a:srgbClr val="000000"/>
                </a:solidFill>
                <a:latin typeface="Arial" panose="020B0604020202020204" pitchFamily="34" charset="0"/>
                <a:cs typeface="Arial" panose="020B0604020202020204" pitchFamily="34" charset="0"/>
              </a:rPr>
              <a:t> contains the Java code for the application itself (under </a:t>
            </a:r>
            <a:r>
              <a:rPr lang="en-US" altLang="en-US" dirty="0">
                <a:solidFill>
                  <a:srgbClr val="000000"/>
                </a:solidFill>
                <a:latin typeface="Arial Unicode MS"/>
                <a:cs typeface="Arial" panose="020B0604020202020204" pitchFamily="34" charset="0"/>
              </a:rPr>
              <a:t>main</a:t>
            </a:r>
            <a:r>
              <a:rPr lang="en-US" altLang="en-US" dirty="0">
                <a:solidFill>
                  <a:srgbClr val="000000"/>
                </a:solidFill>
                <a:latin typeface="Arial" panose="020B0604020202020204" pitchFamily="34" charset="0"/>
                <a:cs typeface="Arial" panose="020B0604020202020204" pitchFamily="34" charset="0"/>
              </a:rPr>
              <a:t>) and the Java code for the tests (under test).</a:t>
            </a:r>
            <a:endParaRPr lang="en-US" altLang="en-US" dirty="0"/>
          </a:p>
          <a:p>
            <a:pPr marL="285750" lvl="0" indent="-285750" algn="just" defTabSz="914400" eaLnBrk="0" fontAlgn="base" hangingPunct="0">
              <a:spcBef>
                <a:spcPct val="0"/>
              </a:spcBef>
              <a:spcAft>
                <a:spcPct val="0"/>
              </a:spcAft>
              <a:buFont typeface="Arial" panose="020B0604020202020204" pitchFamily="34" charset="0"/>
              <a:buChar char="•"/>
            </a:pPr>
            <a:endParaRPr lang="en-US" altLang="en-US" dirty="0">
              <a:solidFill>
                <a:srgbClr val="000000"/>
              </a:solidFill>
              <a:latin typeface="Arial" panose="020B0604020202020204" pitchFamily="34" charset="0"/>
              <a:cs typeface="Arial" panose="020B0604020202020204" pitchFamily="34" charset="0"/>
            </a:endParaRPr>
          </a:p>
          <a:p>
            <a:pPr marL="285750" lvl="0" indent="-285750" algn="just" defTabSz="914400" eaLnBrk="0" fontAlgn="base" hangingPunct="0">
              <a:spcBef>
                <a:spcPct val="0"/>
              </a:spcBef>
              <a:spcAft>
                <a:spcPct val="0"/>
              </a:spcAft>
              <a:buFont typeface="Arial" panose="020B0604020202020204" pitchFamily="34" charset="0"/>
              <a:buChar char="•"/>
            </a:pPr>
            <a:r>
              <a:rPr lang="en-US" altLang="en-US" dirty="0">
                <a:solidFill>
                  <a:srgbClr val="000000"/>
                </a:solidFill>
                <a:latin typeface="Arial" panose="020B0604020202020204" pitchFamily="34" charset="0"/>
                <a:cs typeface="Arial" panose="020B0604020202020204" pitchFamily="34" charset="0"/>
              </a:rPr>
              <a:t>The </a:t>
            </a:r>
            <a:r>
              <a:rPr lang="en-US" altLang="en-US" dirty="0">
                <a:latin typeface="Arial Unicode MS"/>
                <a:cs typeface="Arial" panose="020B0604020202020204" pitchFamily="34" charset="0"/>
              </a:rPr>
              <a:t>resources</a:t>
            </a:r>
            <a:r>
              <a:rPr lang="en-US" altLang="en-US" dirty="0">
                <a:latin typeface="Arial" panose="020B0604020202020204" pitchFamily="34" charset="0"/>
                <a:cs typeface="Arial" panose="020B0604020202020204" pitchFamily="34" charset="0"/>
              </a:rPr>
              <a:t> directory contains other resources needed by your project</a:t>
            </a:r>
            <a:r>
              <a:rPr lang="en-US" altLang="en-US" dirty="0">
                <a:solidFill>
                  <a:srgbClr val="000000"/>
                </a:solidFill>
                <a:latin typeface="Arial" panose="020B0604020202020204" pitchFamily="34" charset="0"/>
                <a:cs typeface="Arial" panose="020B0604020202020204" pitchFamily="34" charset="0"/>
              </a:rPr>
              <a:t>. This could be property files used for internationalization of an application, or something else.</a:t>
            </a:r>
            <a:endParaRPr lang="en-US" altLang="en-US" dirty="0"/>
          </a:p>
          <a:p>
            <a:pPr marL="285750" lvl="0" indent="-285750" algn="just" defTabSz="914400" eaLnBrk="0" fontAlgn="base" hangingPunct="0">
              <a:spcBef>
                <a:spcPct val="0"/>
              </a:spcBef>
              <a:spcAft>
                <a:spcPct val="0"/>
              </a:spcAft>
              <a:buFont typeface="Arial" panose="020B0604020202020204" pitchFamily="34" charset="0"/>
              <a:buChar char="•"/>
            </a:pPr>
            <a:endParaRPr lang="en-US" altLang="en-US" dirty="0">
              <a:solidFill>
                <a:srgbClr val="000000"/>
              </a:solidFill>
              <a:latin typeface="Arial" panose="020B0604020202020204" pitchFamily="34" charset="0"/>
              <a:cs typeface="Arial" panose="020B0604020202020204" pitchFamily="34" charset="0"/>
            </a:endParaRPr>
          </a:p>
          <a:p>
            <a:pPr marL="285750" lvl="0" indent="-285750" algn="just" defTabSz="914400" eaLnBrk="0" fontAlgn="base" hangingPunct="0">
              <a:spcBef>
                <a:spcPct val="0"/>
              </a:spcBef>
              <a:spcAft>
                <a:spcPct val="0"/>
              </a:spcAft>
              <a:buFont typeface="Arial" panose="020B0604020202020204" pitchFamily="34" charset="0"/>
              <a:buChar char="•"/>
            </a:pPr>
            <a:r>
              <a:rPr lang="en-US" altLang="en-US" dirty="0">
                <a:solidFill>
                  <a:srgbClr val="000000"/>
                </a:solidFill>
                <a:latin typeface="Arial" panose="020B0604020202020204" pitchFamily="34" charset="0"/>
                <a:cs typeface="Arial" panose="020B0604020202020204" pitchFamily="34" charset="0"/>
              </a:rPr>
              <a:t>The </a:t>
            </a:r>
            <a:r>
              <a:rPr lang="en-US" altLang="en-US" dirty="0" err="1">
                <a:solidFill>
                  <a:srgbClr val="000000"/>
                </a:solidFill>
                <a:latin typeface="Arial Unicode MS"/>
                <a:cs typeface="Arial" panose="020B0604020202020204" pitchFamily="34" charset="0"/>
              </a:rPr>
              <a:t>webapp</a:t>
            </a:r>
            <a:r>
              <a:rPr lang="en-US" altLang="en-US" dirty="0">
                <a:solidFill>
                  <a:srgbClr val="000000"/>
                </a:solidFill>
                <a:latin typeface="Arial" panose="020B0604020202020204" pitchFamily="34" charset="0"/>
                <a:cs typeface="Arial" panose="020B0604020202020204" pitchFamily="34" charset="0"/>
              </a:rPr>
              <a:t> directory contains your Java web application, if your project is a web application. The </a:t>
            </a:r>
            <a:r>
              <a:rPr lang="en-US" altLang="en-US" dirty="0" err="1">
                <a:solidFill>
                  <a:srgbClr val="000000"/>
                </a:solidFill>
                <a:latin typeface="Arial Unicode MS"/>
                <a:cs typeface="Arial" panose="020B0604020202020204" pitchFamily="34" charset="0"/>
              </a:rPr>
              <a:t>webapp</a:t>
            </a:r>
            <a:r>
              <a:rPr lang="en-US" altLang="en-US" dirty="0">
                <a:solidFill>
                  <a:srgbClr val="000000"/>
                </a:solidFill>
                <a:latin typeface="Arial" panose="020B0604020202020204" pitchFamily="34" charset="0"/>
                <a:cs typeface="Arial" panose="020B0604020202020204" pitchFamily="34" charset="0"/>
              </a:rPr>
              <a:t> directory will then be the root directory of the web application. Thus the </a:t>
            </a:r>
            <a:r>
              <a:rPr lang="en-US" altLang="en-US" dirty="0" err="1">
                <a:solidFill>
                  <a:srgbClr val="000000"/>
                </a:solidFill>
                <a:latin typeface="Arial Unicode MS"/>
                <a:cs typeface="Arial" panose="020B0604020202020204" pitchFamily="34" charset="0"/>
              </a:rPr>
              <a:t>webapp</a:t>
            </a:r>
            <a:r>
              <a:rPr lang="en-US" altLang="en-US" dirty="0">
                <a:solidFill>
                  <a:srgbClr val="000000"/>
                </a:solidFill>
                <a:latin typeface="Arial" panose="020B0604020202020204" pitchFamily="34" charset="0"/>
                <a:cs typeface="Arial" panose="020B0604020202020204" pitchFamily="34" charset="0"/>
              </a:rPr>
              <a:t> directory contains the </a:t>
            </a:r>
            <a:r>
              <a:rPr lang="en-US" altLang="en-US" dirty="0">
                <a:solidFill>
                  <a:srgbClr val="000000"/>
                </a:solidFill>
                <a:latin typeface="Arial Unicode MS"/>
                <a:cs typeface="Arial" panose="020B0604020202020204" pitchFamily="34" charset="0"/>
              </a:rPr>
              <a:t>WEB-INF</a:t>
            </a:r>
            <a:r>
              <a:rPr lang="en-US" altLang="en-US" dirty="0">
                <a:solidFill>
                  <a:srgbClr val="000000"/>
                </a:solidFill>
                <a:latin typeface="Arial" panose="020B0604020202020204" pitchFamily="34" charset="0"/>
                <a:cs typeface="Arial" panose="020B0604020202020204" pitchFamily="34" charset="0"/>
              </a:rPr>
              <a:t> directory etc.</a:t>
            </a:r>
            <a:endParaRPr lang="en-US" altLang="en-US" dirty="0"/>
          </a:p>
          <a:p>
            <a:pPr marL="285750" lvl="0" indent="-285750" algn="just" defTabSz="914400" eaLnBrk="0" fontAlgn="base" hangingPunct="0">
              <a:spcBef>
                <a:spcPct val="0"/>
              </a:spcBef>
              <a:spcAft>
                <a:spcPct val="0"/>
              </a:spcAft>
              <a:buFont typeface="Arial" panose="020B0604020202020204" pitchFamily="34" charset="0"/>
              <a:buChar char="•"/>
            </a:pPr>
            <a:endParaRPr lang="en-US" altLang="en-US" dirty="0">
              <a:solidFill>
                <a:srgbClr val="000000"/>
              </a:solidFill>
              <a:latin typeface="Arial" panose="020B0604020202020204" pitchFamily="34" charset="0"/>
              <a:cs typeface="Arial" panose="020B0604020202020204" pitchFamily="34" charset="0"/>
            </a:endParaRPr>
          </a:p>
          <a:p>
            <a:pPr marL="285750" lvl="0" indent="-285750" algn="just" defTabSz="914400" eaLnBrk="0" fontAlgn="base" hangingPunct="0">
              <a:spcBef>
                <a:spcPct val="0"/>
              </a:spcBef>
              <a:spcAft>
                <a:spcPct val="0"/>
              </a:spcAft>
              <a:buFont typeface="Arial" panose="020B0604020202020204" pitchFamily="34" charset="0"/>
              <a:buChar char="•"/>
            </a:pPr>
            <a:r>
              <a:rPr lang="en-US" altLang="en-US" dirty="0">
                <a:solidFill>
                  <a:srgbClr val="000000"/>
                </a:solidFill>
                <a:latin typeface="Arial" panose="020B0604020202020204" pitchFamily="34" charset="0"/>
                <a:cs typeface="Arial" panose="020B0604020202020204" pitchFamily="34" charset="0"/>
              </a:rPr>
              <a:t>The </a:t>
            </a:r>
            <a:r>
              <a:rPr lang="en-US" altLang="en-US" dirty="0">
                <a:solidFill>
                  <a:srgbClr val="000000"/>
                </a:solidFill>
                <a:latin typeface="Arial Unicode MS"/>
                <a:cs typeface="Arial" panose="020B0604020202020204" pitchFamily="34" charset="0"/>
              </a:rPr>
              <a:t>target</a:t>
            </a:r>
            <a:r>
              <a:rPr lang="en-US" altLang="en-US" dirty="0">
                <a:solidFill>
                  <a:srgbClr val="000000"/>
                </a:solidFill>
                <a:latin typeface="Arial" panose="020B0604020202020204" pitchFamily="34" charset="0"/>
                <a:cs typeface="Arial" panose="020B0604020202020204" pitchFamily="34" charset="0"/>
              </a:rPr>
              <a:t> directory is created by Maven. It contains all the compiled classes, </a:t>
            </a:r>
            <a:r>
              <a:rPr lang="en-US" altLang="en-US" dirty="0">
                <a:latin typeface="Arial" panose="020B0604020202020204" pitchFamily="34" charset="0"/>
                <a:cs typeface="Arial" panose="020B0604020202020204" pitchFamily="34" charset="0"/>
              </a:rPr>
              <a:t>JAR files etc. produced by Maven. </a:t>
            </a:r>
            <a:r>
              <a:rPr lang="en-US" altLang="en-US" dirty="0">
                <a:solidFill>
                  <a:srgbClr val="000000"/>
                </a:solidFill>
                <a:latin typeface="Arial" panose="020B0604020202020204" pitchFamily="34" charset="0"/>
                <a:cs typeface="Arial" panose="020B0604020202020204" pitchFamily="34" charset="0"/>
              </a:rPr>
              <a:t>When executing the </a:t>
            </a:r>
            <a:r>
              <a:rPr lang="en-US" altLang="en-US" dirty="0">
                <a:solidFill>
                  <a:srgbClr val="000000"/>
                </a:solidFill>
                <a:latin typeface="Arial Unicode MS"/>
                <a:cs typeface="Arial" panose="020B0604020202020204" pitchFamily="34" charset="0"/>
              </a:rPr>
              <a:t>clean</a:t>
            </a:r>
            <a:r>
              <a:rPr lang="en-US" altLang="en-US" dirty="0">
                <a:solidFill>
                  <a:srgbClr val="000000"/>
                </a:solidFill>
                <a:latin typeface="Arial" panose="020B0604020202020204" pitchFamily="34" charset="0"/>
                <a:cs typeface="Arial" panose="020B0604020202020204" pitchFamily="34" charset="0"/>
              </a:rPr>
              <a:t> build phase, it is the </a:t>
            </a:r>
            <a:r>
              <a:rPr lang="en-US" altLang="en-US" dirty="0">
                <a:solidFill>
                  <a:srgbClr val="000000"/>
                </a:solidFill>
                <a:latin typeface="Arial Unicode MS"/>
                <a:cs typeface="Arial" panose="020B0604020202020204" pitchFamily="34" charset="0"/>
              </a:rPr>
              <a:t>target</a:t>
            </a:r>
            <a:r>
              <a:rPr lang="en-US" altLang="en-US" dirty="0">
                <a:solidFill>
                  <a:srgbClr val="000000"/>
                </a:solidFill>
                <a:latin typeface="Arial" panose="020B0604020202020204" pitchFamily="34" charset="0"/>
                <a:cs typeface="Arial" panose="020B0604020202020204" pitchFamily="34" charset="0"/>
              </a:rPr>
              <a:t> directory which is cleaned.</a:t>
            </a:r>
            <a:endParaRPr lang="en-US" altLang="en-US" dirty="0">
              <a:latin typeface="Arial" panose="020B0604020202020204" pitchFamily="34" charset="0"/>
            </a:endParaRPr>
          </a:p>
        </p:txBody>
      </p:sp>
    </p:spTree>
    <p:extLst>
      <p:ext uri="{BB962C8B-B14F-4D97-AF65-F5344CB8AC3E}">
        <p14:creationId xmlns:p14="http://schemas.microsoft.com/office/powerpoint/2010/main" val="13698635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4F8C4BD-7EBB-491A-83A9-5A6890688E5E}"/>
              </a:ext>
            </a:extLst>
          </p:cNvPr>
          <p:cNvSpPr/>
          <p:nvPr/>
        </p:nvSpPr>
        <p:spPr>
          <a:xfrm>
            <a:off x="207548" y="91560"/>
            <a:ext cx="3400290" cy="461665"/>
          </a:xfrm>
          <a:prstGeom prst="rect">
            <a:avLst/>
          </a:prstGeom>
        </p:spPr>
        <p:txBody>
          <a:bodyPr wrap="none">
            <a:spAutoFit/>
          </a:bodyPr>
          <a:lstStyle/>
          <a:p>
            <a:r>
              <a:rPr lang="en-US" sz="2400" b="1" dirty="0">
                <a:latin typeface="arial" panose="020B0604020202020204" pitchFamily="34" charset="0"/>
              </a:rPr>
              <a:t>Project Dependencies</a:t>
            </a:r>
            <a:endParaRPr lang="en-US" sz="2400" b="1" i="0" dirty="0">
              <a:effectLst/>
              <a:latin typeface="arial" panose="020B0604020202020204" pitchFamily="34" charset="0"/>
            </a:endParaRPr>
          </a:p>
        </p:txBody>
      </p:sp>
      <p:sp>
        <p:nvSpPr>
          <p:cNvPr id="3" name="Rectangle 2">
            <a:extLst>
              <a:ext uri="{FF2B5EF4-FFF2-40B4-BE49-F238E27FC236}">
                <a16:creationId xmlns:a16="http://schemas.microsoft.com/office/drawing/2014/main" id="{9B7D0388-CB2E-4977-84B4-672DDC37FF3E}"/>
              </a:ext>
            </a:extLst>
          </p:cNvPr>
          <p:cNvSpPr/>
          <p:nvPr/>
        </p:nvSpPr>
        <p:spPr>
          <a:xfrm>
            <a:off x="108856" y="553225"/>
            <a:ext cx="11875595" cy="2308324"/>
          </a:xfrm>
          <a:prstGeom prst="rect">
            <a:avLst/>
          </a:prstGeom>
        </p:spPr>
        <p:txBody>
          <a:bodyPr wrap="square">
            <a:spAutoFit/>
          </a:bodyPr>
          <a:lstStyle/>
          <a:p>
            <a:pPr marL="285750" indent="-285750" algn="just">
              <a:buFont typeface="Arial" panose="020B0604020202020204" pitchFamily="34" charset="0"/>
              <a:buChar char="•"/>
            </a:pPr>
            <a:r>
              <a:rPr lang="en-US" dirty="0">
                <a:solidFill>
                  <a:srgbClr val="000000"/>
                </a:solidFill>
                <a:latin typeface="arial" panose="020B0604020202020204" pitchFamily="34" charset="0"/>
              </a:rPr>
              <a:t>Unless your project is small, your project may need external Java APIs or frameworks which are packaged in their own JAR files. </a:t>
            </a:r>
          </a:p>
          <a:p>
            <a:pPr algn="just"/>
            <a:endParaRPr lang="en-US" dirty="0">
              <a:solidFill>
                <a:srgbClr val="000000"/>
              </a:solidFill>
              <a:latin typeface="arial" panose="020B0604020202020204" pitchFamily="34" charset="0"/>
            </a:endParaRPr>
          </a:p>
          <a:p>
            <a:pPr marL="285750" indent="-285750" algn="just">
              <a:buFont typeface="Arial" panose="020B0604020202020204" pitchFamily="34" charset="0"/>
              <a:buChar char="•"/>
            </a:pPr>
            <a:r>
              <a:rPr lang="en-US" dirty="0">
                <a:solidFill>
                  <a:srgbClr val="000000"/>
                </a:solidFill>
                <a:latin typeface="arial" panose="020B0604020202020204" pitchFamily="34" charset="0"/>
              </a:rPr>
              <a:t>These JAR files are </a:t>
            </a:r>
            <a:r>
              <a:rPr lang="en-US" dirty="0">
                <a:latin typeface="arial" panose="020B0604020202020204" pitchFamily="34" charset="0"/>
              </a:rPr>
              <a:t>needed on the </a:t>
            </a:r>
            <a:r>
              <a:rPr lang="en-US" dirty="0" err="1">
                <a:latin typeface="arial" panose="020B0604020202020204" pitchFamily="34" charset="0"/>
              </a:rPr>
              <a:t>classpath</a:t>
            </a:r>
            <a:r>
              <a:rPr lang="en-US" dirty="0">
                <a:latin typeface="arial" panose="020B0604020202020204" pitchFamily="34" charset="0"/>
              </a:rPr>
              <a:t> </a:t>
            </a:r>
            <a:r>
              <a:rPr lang="en-US" dirty="0">
                <a:solidFill>
                  <a:srgbClr val="000000"/>
                </a:solidFill>
                <a:latin typeface="arial" panose="020B0604020202020204" pitchFamily="34" charset="0"/>
              </a:rPr>
              <a:t>when you compile your project code.</a:t>
            </a:r>
          </a:p>
          <a:p>
            <a:pPr marL="285750" indent="-285750" algn="just">
              <a:buFont typeface="Arial" panose="020B0604020202020204" pitchFamily="34" charset="0"/>
              <a:buChar char="•"/>
            </a:pPr>
            <a:r>
              <a:rPr lang="en-US" dirty="0">
                <a:solidFill>
                  <a:srgbClr val="000000"/>
                </a:solidFill>
                <a:latin typeface="arial" panose="020B0604020202020204" pitchFamily="34" charset="0"/>
              </a:rPr>
              <a:t>Keeping your project up-to-date with the correct versions of these external JAR files can be a comprehensive task. Each external JAR may again also need other external JAR files etc. Downloading all these external dependencies (JAR files) recursively and making sure that the right versions are downloaded is cumbersome. Especially when your project grows big, and you get more and more external dependencies.</a:t>
            </a:r>
            <a:endParaRPr lang="en-US" b="0" i="0" dirty="0">
              <a:solidFill>
                <a:srgbClr val="000000"/>
              </a:solidFill>
              <a:effectLst/>
              <a:latin typeface="arial" panose="020B0604020202020204" pitchFamily="34" charset="0"/>
            </a:endParaRPr>
          </a:p>
        </p:txBody>
      </p:sp>
      <p:sp>
        <p:nvSpPr>
          <p:cNvPr id="4" name="Rectangle 3">
            <a:extLst>
              <a:ext uri="{FF2B5EF4-FFF2-40B4-BE49-F238E27FC236}">
                <a16:creationId xmlns:a16="http://schemas.microsoft.com/office/drawing/2014/main" id="{20C9A956-3C46-443B-B31E-4A13C382DA95}"/>
              </a:ext>
            </a:extLst>
          </p:cNvPr>
          <p:cNvSpPr/>
          <p:nvPr/>
        </p:nvSpPr>
        <p:spPr>
          <a:xfrm>
            <a:off x="794655" y="3207412"/>
            <a:ext cx="10770639" cy="1200329"/>
          </a:xfrm>
          <a:prstGeom prst="rect">
            <a:avLst/>
          </a:prstGeom>
        </p:spPr>
        <p:txBody>
          <a:bodyPr wrap="square">
            <a:spAutoFit/>
          </a:bodyPr>
          <a:lstStyle/>
          <a:p>
            <a:pPr marL="285750" indent="-285750" algn="just">
              <a:buFont typeface="Arial" panose="020B0604020202020204" pitchFamily="34" charset="0"/>
              <a:buChar char="•"/>
            </a:pPr>
            <a:r>
              <a:rPr lang="en-US" dirty="0">
                <a:solidFill>
                  <a:srgbClr val="000000"/>
                </a:solidFill>
                <a:latin typeface="arial" panose="020B0604020202020204" pitchFamily="34" charset="0"/>
              </a:rPr>
              <a:t>Luckily, </a:t>
            </a:r>
            <a:r>
              <a:rPr lang="en-US" u="sng" dirty="0">
                <a:latin typeface="arial" panose="020B0604020202020204" pitchFamily="34" charset="0"/>
              </a:rPr>
              <a:t>Maven has built-in dependency management</a:t>
            </a:r>
            <a:r>
              <a:rPr lang="en-US" dirty="0">
                <a:solidFill>
                  <a:srgbClr val="000000"/>
                </a:solidFill>
                <a:latin typeface="arial" panose="020B0604020202020204" pitchFamily="34" charset="0"/>
              </a:rPr>
              <a:t>. You specify in the </a:t>
            </a:r>
            <a:r>
              <a:rPr lang="en-US" dirty="0">
                <a:latin typeface="arial" panose="020B0604020202020204" pitchFamily="34" charset="0"/>
              </a:rPr>
              <a:t>POM file what external libraries your project depends on, and which version, and then Maven downloads them for you and puts them in your local Maven repository. </a:t>
            </a:r>
            <a:r>
              <a:rPr lang="en-US" dirty="0">
                <a:solidFill>
                  <a:srgbClr val="000000"/>
                </a:solidFill>
                <a:latin typeface="arial" panose="020B0604020202020204" pitchFamily="34" charset="0"/>
              </a:rPr>
              <a:t>If any of these external libraries need other libraries, then these other libraries are also downloaded into your local Maven repository.</a:t>
            </a:r>
            <a:endParaRPr lang="en-US" dirty="0"/>
          </a:p>
        </p:txBody>
      </p:sp>
      <p:sp>
        <p:nvSpPr>
          <p:cNvPr id="5" name="Rectangle 4">
            <a:extLst>
              <a:ext uri="{FF2B5EF4-FFF2-40B4-BE49-F238E27FC236}">
                <a16:creationId xmlns:a16="http://schemas.microsoft.com/office/drawing/2014/main" id="{10385F9A-BC9F-48DF-8473-AAB8927916D7}"/>
              </a:ext>
            </a:extLst>
          </p:cNvPr>
          <p:cNvSpPr/>
          <p:nvPr/>
        </p:nvSpPr>
        <p:spPr>
          <a:xfrm>
            <a:off x="207548" y="4753604"/>
            <a:ext cx="6968414" cy="2308324"/>
          </a:xfrm>
          <a:prstGeom prst="rect">
            <a:avLst/>
          </a:prstGeom>
        </p:spPr>
        <p:txBody>
          <a:bodyPr wrap="square">
            <a:spAutoFit/>
          </a:bodyPr>
          <a:lstStyle/>
          <a:p>
            <a:r>
              <a:rPr lang="en-US" b="1" dirty="0">
                <a:latin typeface="arial" panose="020B0604020202020204" pitchFamily="34" charset="0"/>
              </a:rPr>
              <a:t>There are four type of dependencies :</a:t>
            </a:r>
          </a:p>
          <a:p>
            <a:pPr marL="1200150" lvl="2" indent="-285750">
              <a:buFont typeface="Arial" panose="020B0604020202020204" pitchFamily="34" charset="0"/>
              <a:buChar char="•"/>
            </a:pPr>
            <a:r>
              <a:rPr lang="en-US" b="1" dirty="0">
                <a:latin typeface="arial" panose="020B0604020202020204" pitchFamily="34" charset="0"/>
              </a:rPr>
              <a:t>External Dependencies</a:t>
            </a:r>
          </a:p>
          <a:p>
            <a:pPr marL="1200150" lvl="2" indent="-285750">
              <a:buFont typeface="Arial" panose="020B0604020202020204" pitchFamily="34" charset="0"/>
              <a:buChar char="•"/>
            </a:pPr>
            <a:r>
              <a:rPr lang="en-US" b="1" dirty="0"/>
              <a:t>Snapshot Dependencies</a:t>
            </a:r>
          </a:p>
          <a:p>
            <a:pPr marL="1200150" lvl="2" indent="-285750">
              <a:buFont typeface="Arial" panose="020B0604020202020204" pitchFamily="34" charset="0"/>
              <a:buChar char="•"/>
            </a:pPr>
            <a:r>
              <a:rPr lang="en-US" b="1" dirty="0"/>
              <a:t>Transitive Dependencies</a:t>
            </a:r>
          </a:p>
          <a:p>
            <a:pPr marL="1200150" lvl="2" indent="-285750">
              <a:buFont typeface="Arial" panose="020B0604020202020204" pitchFamily="34" charset="0"/>
              <a:buChar char="•"/>
            </a:pPr>
            <a:r>
              <a:rPr lang="en-US" b="1" dirty="0"/>
              <a:t>Exclude Dependency</a:t>
            </a:r>
          </a:p>
          <a:p>
            <a:endParaRPr lang="en-US" b="1" dirty="0"/>
          </a:p>
          <a:p>
            <a:endParaRPr lang="en-US" b="1" dirty="0"/>
          </a:p>
          <a:p>
            <a:endParaRPr lang="en-US" b="1" i="0"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12631784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70B1DB2-F479-4764-A0B4-3EB21176D41D}"/>
              </a:ext>
            </a:extLst>
          </p:cNvPr>
          <p:cNvPicPr>
            <a:picLocks noChangeAspect="1"/>
          </p:cNvPicPr>
          <p:nvPr/>
        </p:nvPicPr>
        <p:blipFill>
          <a:blip r:embed="rId2"/>
          <a:stretch>
            <a:fillRect/>
          </a:stretch>
        </p:blipFill>
        <p:spPr>
          <a:xfrm>
            <a:off x="2230501" y="377792"/>
            <a:ext cx="7115175" cy="5953125"/>
          </a:xfrm>
          <a:prstGeom prst="rect">
            <a:avLst/>
          </a:prstGeom>
        </p:spPr>
      </p:pic>
    </p:spTree>
    <p:extLst>
      <p:ext uri="{BB962C8B-B14F-4D97-AF65-F5344CB8AC3E}">
        <p14:creationId xmlns:p14="http://schemas.microsoft.com/office/powerpoint/2010/main" val="41842954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6437369-0C1D-4C98-94CF-B0ADA7C3FDA1}"/>
              </a:ext>
            </a:extLst>
          </p:cNvPr>
          <p:cNvSpPr/>
          <p:nvPr/>
        </p:nvSpPr>
        <p:spPr>
          <a:xfrm>
            <a:off x="136849" y="282466"/>
            <a:ext cx="11918302" cy="3231654"/>
          </a:xfrm>
          <a:prstGeom prst="rect">
            <a:avLst/>
          </a:prstGeom>
        </p:spPr>
        <p:txBody>
          <a:bodyPr wrap="square">
            <a:spAutoFit/>
          </a:bodyPr>
          <a:lstStyle/>
          <a:p>
            <a:pPr lvl="0" defTabSz="914400" eaLnBrk="0" fontAlgn="base" hangingPunct="0">
              <a:spcBef>
                <a:spcPct val="0"/>
              </a:spcBef>
              <a:spcAft>
                <a:spcPct val="0"/>
              </a:spcAft>
            </a:pPr>
            <a:r>
              <a:rPr lang="en-US" altLang="en-US" sz="2400" b="1" u="sng" dirty="0">
                <a:latin typeface="Arial" panose="020B0604020202020204" pitchFamily="34" charset="0"/>
                <a:cs typeface="Arial" panose="020B0604020202020204" pitchFamily="34" charset="0"/>
              </a:rPr>
              <a:t>External Dependencies</a:t>
            </a:r>
          </a:p>
          <a:p>
            <a:pPr lvl="0" defTabSz="914400" eaLnBrk="0" fontAlgn="base" hangingPunct="0">
              <a:spcBef>
                <a:spcPct val="0"/>
              </a:spcBef>
              <a:spcAft>
                <a:spcPct val="0"/>
              </a:spcAft>
            </a:pPr>
            <a:endParaRPr lang="en-US" altLang="en-US" b="1" dirty="0">
              <a:solidFill>
                <a:srgbClr val="000000"/>
              </a:solidFill>
              <a:latin typeface="Arial" panose="020B0604020202020204" pitchFamily="34" charset="0"/>
              <a:cs typeface="Arial" panose="020B0604020202020204" pitchFamily="34" charset="0"/>
            </a:endParaRPr>
          </a:p>
          <a:p>
            <a:pPr marL="285750" lvl="0" indent="-285750" defTabSz="914400" eaLnBrk="0" fontAlgn="base" hangingPunct="0">
              <a:spcBef>
                <a:spcPct val="0"/>
              </a:spcBef>
              <a:spcAft>
                <a:spcPct val="0"/>
              </a:spcAft>
              <a:buFont typeface="Arial" panose="020B0604020202020204" pitchFamily="34" charset="0"/>
              <a:buChar char="•"/>
            </a:pPr>
            <a:r>
              <a:rPr lang="en-US" altLang="en-US" dirty="0">
                <a:solidFill>
                  <a:srgbClr val="000000"/>
                </a:solidFill>
                <a:latin typeface="Arial" panose="020B0604020202020204" pitchFamily="34" charset="0"/>
                <a:cs typeface="Arial" panose="020B0604020202020204" pitchFamily="34" charset="0"/>
              </a:rPr>
              <a:t>An external dependency in Maven is a dependency (JAR file) which is not located in a Maven repository (</a:t>
            </a:r>
            <a:r>
              <a:rPr lang="en-US" altLang="en-US" dirty="0" err="1">
                <a:solidFill>
                  <a:srgbClr val="000000"/>
                </a:solidFill>
                <a:latin typeface="Arial" panose="020B0604020202020204" pitchFamily="34" charset="0"/>
                <a:cs typeface="Arial" panose="020B0604020202020204" pitchFamily="34" charset="0"/>
              </a:rPr>
              <a:t>neiterh</a:t>
            </a:r>
            <a:r>
              <a:rPr lang="en-US" altLang="en-US" dirty="0">
                <a:solidFill>
                  <a:srgbClr val="000000"/>
                </a:solidFill>
                <a:latin typeface="Arial" panose="020B0604020202020204" pitchFamily="34" charset="0"/>
                <a:cs typeface="Arial" panose="020B0604020202020204" pitchFamily="34" charset="0"/>
              </a:rPr>
              <a:t> local, central or remote repository). It may be located somewhere on your local hard disk, for instance in the </a:t>
            </a:r>
            <a:r>
              <a:rPr lang="en-US" altLang="en-US" dirty="0">
                <a:solidFill>
                  <a:srgbClr val="000000"/>
                </a:solidFill>
                <a:latin typeface="Arial Unicode MS"/>
                <a:cs typeface="Arial" panose="020B0604020202020204" pitchFamily="34" charset="0"/>
              </a:rPr>
              <a:t>lib</a:t>
            </a:r>
            <a:r>
              <a:rPr lang="en-US" altLang="en-US" dirty="0">
                <a:solidFill>
                  <a:srgbClr val="000000"/>
                </a:solidFill>
                <a:latin typeface="Arial" panose="020B0604020202020204" pitchFamily="34" charset="0"/>
                <a:cs typeface="Arial" panose="020B0604020202020204" pitchFamily="34" charset="0"/>
              </a:rPr>
              <a:t> directory of a </a:t>
            </a:r>
            <a:r>
              <a:rPr lang="en-US" altLang="en-US" dirty="0" err="1">
                <a:solidFill>
                  <a:srgbClr val="000000"/>
                </a:solidFill>
                <a:latin typeface="Arial" panose="020B0604020202020204" pitchFamily="34" charset="0"/>
                <a:cs typeface="Arial" panose="020B0604020202020204" pitchFamily="34" charset="0"/>
              </a:rPr>
              <a:t>webapp</a:t>
            </a:r>
            <a:r>
              <a:rPr lang="en-US" altLang="en-US" dirty="0">
                <a:solidFill>
                  <a:srgbClr val="000000"/>
                </a:solidFill>
                <a:latin typeface="Arial" panose="020B0604020202020204" pitchFamily="34" charset="0"/>
                <a:cs typeface="Arial" panose="020B0604020202020204" pitchFamily="34" charset="0"/>
              </a:rPr>
              <a:t>, or somewhere else. </a:t>
            </a:r>
          </a:p>
          <a:p>
            <a:pPr lvl="0" defTabSz="914400" eaLnBrk="0" fontAlgn="base" hangingPunct="0">
              <a:spcBef>
                <a:spcPct val="0"/>
              </a:spcBef>
              <a:spcAft>
                <a:spcPct val="0"/>
              </a:spcAft>
            </a:pPr>
            <a:endParaRPr lang="en-US" altLang="en-US" dirty="0">
              <a:solidFill>
                <a:srgbClr val="000000"/>
              </a:solidFill>
              <a:latin typeface="Arial" panose="020B0604020202020204" pitchFamily="34" charset="0"/>
              <a:cs typeface="Arial" panose="020B0604020202020204" pitchFamily="34" charset="0"/>
            </a:endParaRPr>
          </a:p>
          <a:p>
            <a:pPr marL="742950" lvl="1" indent="-285750" defTabSz="914400" eaLnBrk="0" fontAlgn="base" hangingPunct="0">
              <a:spcBef>
                <a:spcPct val="0"/>
              </a:spcBef>
              <a:spcAft>
                <a:spcPct val="0"/>
              </a:spcAft>
              <a:buFont typeface="Arial" panose="020B0604020202020204" pitchFamily="34" charset="0"/>
              <a:buChar char="•"/>
            </a:pPr>
            <a:r>
              <a:rPr lang="en-US" altLang="en-US" b="1" dirty="0">
                <a:latin typeface="Arial" panose="020B0604020202020204" pitchFamily="34" charset="0"/>
                <a:cs typeface="Arial" panose="020B0604020202020204" pitchFamily="34" charset="0"/>
              </a:rPr>
              <a:t>The word "external" thus means external to the Maven repository system - not just external to the project. </a:t>
            </a:r>
          </a:p>
          <a:p>
            <a:pPr marL="742950" lvl="1" indent="-285750" defTabSz="914400" eaLnBrk="0" fontAlgn="base" hangingPunct="0">
              <a:spcBef>
                <a:spcPct val="0"/>
              </a:spcBef>
              <a:spcAft>
                <a:spcPct val="0"/>
              </a:spcAft>
              <a:buFont typeface="Arial" panose="020B0604020202020204" pitchFamily="34" charset="0"/>
              <a:buChar char="•"/>
            </a:pPr>
            <a:endParaRPr lang="en-US" altLang="en-US" b="1" dirty="0">
              <a:latin typeface="Arial" panose="020B0604020202020204" pitchFamily="34" charset="0"/>
              <a:cs typeface="Arial" panose="020B0604020202020204" pitchFamily="34" charset="0"/>
            </a:endParaRPr>
          </a:p>
          <a:p>
            <a:pPr marL="285750" lvl="0" indent="-285750" defTabSz="914400" eaLnBrk="0" fontAlgn="base" hangingPunct="0">
              <a:spcBef>
                <a:spcPct val="0"/>
              </a:spcBef>
              <a:spcAft>
                <a:spcPct val="0"/>
              </a:spcAft>
              <a:buFont typeface="Arial" panose="020B0604020202020204" pitchFamily="34" charset="0"/>
              <a:buChar char="•"/>
            </a:pPr>
            <a:r>
              <a:rPr lang="en-US" altLang="en-US" dirty="0">
                <a:solidFill>
                  <a:srgbClr val="000000"/>
                </a:solidFill>
                <a:latin typeface="Arial" panose="020B0604020202020204" pitchFamily="34" charset="0"/>
                <a:cs typeface="Arial" panose="020B0604020202020204" pitchFamily="34" charset="0"/>
              </a:rPr>
              <a:t>Most dependencies are external to the project, but few are external to the repository system (not located in a repository).</a:t>
            </a:r>
            <a:endParaRPr lang="en-US" altLang="en-US" dirty="0">
              <a:latin typeface="Arial" panose="020B0604020202020204" pitchFamily="34" charset="0"/>
            </a:endParaRPr>
          </a:p>
        </p:txBody>
      </p:sp>
      <p:pic>
        <p:nvPicPr>
          <p:cNvPr id="4" name="Picture 3">
            <a:extLst>
              <a:ext uri="{FF2B5EF4-FFF2-40B4-BE49-F238E27FC236}">
                <a16:creationId xmlns:a16="http://schemas.microsoft.com/office/drawing/2014/main" id="{162A7A7E-26B2-4F36-8291-978FF95F65A3}"/>
              </a:ext>
            </a:extLst>
          </p:cNvPr>
          <p:cNvPicPr>
            <a:picLocks noChangeAspect="1"/>
          </p:cNvPicPr>
          <p:nvPr/>
        </p:nvPicPr>
        <p:blipFill>
          <a:blip r:embed="rId2"/>
          <a:stretch>
            <a:fillRect/>
          </a:stretch>
        </p:blipFill>
        <p:spPr>
          <a:xfrm>
            <a:off x="2225061" y="3429000"/>
            <a:ext cx="6734175" cy="1438275"/>
          </a:xfrm>
          <a:prstGeom prst="rect">
            <a:avLst/>
          </a:prstGeom>
        </p:spPr>
      </p:pic>
      <p:sp>
        <p:nvSpPr>
          <p:cNvPr id="6" name="Rectangle 5">
            <a:extLst>
              <a:ext uri="{FF2B5EF4-FFF2-40B4-BE49-F238E27FC236}">
                <a16:creationId xmlns:a16="http://schemas.microsoft.com/office/drawing/2014/main" id="{3A997DEE-517F-4355-9ABB-2121DC60A478}"/>
              </a:ext>
            </a:extLst>
          </p:cNvPr>
          <p:cNvSpPr/>
          <p:nvPr/>
        </p:nvSpPr>
        <p:spPr>
          <a:xfrm>
            <a:off x="342123" y="5137877"/>
            <a:ext cx="10602685" cy="1477328"/>
          </a:xfrm>
          <a:prstGeom prst="rect">
            <a:avLst/>
          </a:prstGeom>
        </p:spPr>
        <p:txBody>
          <a:bodyPr wrap="square">
            <a:spAutoFit/>
          </a:bodyPr>
          <a:lstStyle/>
          <a:p>
            <a:pPr marL="285750" lvl="0" indent="-285750" defTabSz="914400" eaLnBrk="0" fontAlgn="base" hangingPunct="0">
              <a:spcBef>
                <a:spcPct val="0"/>
              </a:spcBef>
              <a:spcAft>
                <a:spcPct val="0"/>
              </a:spcAft>
              <a:buFont typeface="Arial" panose="020B0604020202020204" pitchFamily="34" charset="0"/>
              <a:buChar char="•"/>
            </a:pPr>
            <a:r>
              <a:rPr lang="en-US" altLang="en-US" dirty="0">
                <a:solidFill>
                  <a:schemeClr val="bg1"/>
                </a:solidFill>
                <a:latin typeface="Arial" panose="020B0604020202020204" pitchFamily="34" charset="0"/>
                <a:cs typeface="Arial" panose="020B0604020202020204" pitchFamily="34" charset="0"/>
              </a:rPr>
              <a:t>The </a:t>
            </a:r>
            <a:r>
              <a:rPr lang="en-US" altLang="en-US" dirty="0" err="1">
                <a:latin typeface="Arial Unicode MS"/>
              </a:rPr>
              <a:t>groupId</a:t>
            </a:r>
            <a:r>
              <a:rPr lang="en-US" altLang="en-US" dirty="0">
                <a:solidFill>
                  <a:schemeClr val="bg1"/>
                </a:solidFill>
                <a:latin typeface="Arial" panose="020B0604020202020204" pitchFamily="34" charset="0"/>
                <a:cs typeface="Arial" panose="020B0604020202020204" pitchFamily="34" charset="0"/>
              </a:rPr>
              <a:t> and </a:t>
            </a:r>
            <a:r>
              <a:rPr lang="en-US" altLang="en-US" dirty="0" err="1">
                <a:latin typeface="Arial Unicode MS"/>
              </a:rPr>
              <a:t>artifactId</a:t>
            </a:r>
            <a:r>
              <a:rPr lang="en-US" altLang="en-US" dirty="0">
                <a:solidFill>
                  <a:schemeClr val="bg1"/>
                </a:solidFill>
                <a:latin typeface="Arial" panose="020B0604020202020204" pitchFamily="34" charset="0"/>
                <a:cs typeface="Arial" panose="020B0604020202020204" pitchFamily="34" charset="0"/>
              </a:rPr>
              <a:t> are both set to the name of the dependency. </a:t>
            </a:r>
          </a:p>
          <a:p>
            <a:pPr marL="285750" lvl="0" indent="-285750" defTabSz="914400" eaLnBrk="0" fontAlgn="base" hangingPunct="0">
              <a:spcBef>
                <a:spcPct val="0"/>
              </a:spcBef>
              <a:spcAft>
                <a:spcPct val="0"/>
              </a:spcAft>
              <a:buFont typeface="Arial" panose="020B0604020202020204" pitchFamily="34" charset="0"/>
              <a:buChar char="•"/>
            </a:pPr>
            <a:r>
              <a:rPr lang="en-US" altLang="en-US" dirty="0">
                <a:solidFill>
                  <a:schemeClr val="bg1"/>
                </a:solidFill>
                <a:latin typeface="Arial" panose="020B0604020202020204" pitchFamily="34" charset="0"/>
                <a:cs typeface="Arial" panose="020B0604020202020204" pitchFamily="34" charset="0"/>
              </a:rPr>
              <a:t>The name of the API used, that is. The </a:t>
            </a:r>
            <a:r>
              <a:rPr lang="en-US" altLang="en-US" dirty="0">
                <a:solidFill>
                  <a:schemeClr val="bg1"/>
                </a:solidFill>
                <a:latin typeface="Arial Unicode MS"/>
              </a:rPr>
              <a:t>scope</a:t>
            </a:r>
            <a:r>
              <a:rPr lang="en-US" altLang="en-US" dirty="0">
                <a:solidFill>
                  <a:schemeClr val="bg1"/>
                </a:solidFill>
                <a:latin typeface="Arial" panose="020B0604020202020204" pitchFamily="34" charset="0"/>
                <a:cs typeface="Arial" panose="020B0604020202020204" pitchFamily="34" charset="0"/>
              </a:rPr>
              <a:t> element value is set to </a:t>
            </a:r>
            <a:r>
              <a:rPr lang="en-US" altLang="en-US" dirty="0">
                <a:solidFill>
                  <a:schemeClr val="bg1"/>
                </a:solidFill>
                <a:latin typeface="Arial Unicode MS"/>
              </a:rPr>
              <a:t>system</a:t>
            </a:r>
            <a:r>
              <a:rPr lang="en-US" altLang="en-US" dirty="0">
                <a:solidFill>
                  <a:schemeClr val="bg1"/>
                </a:solidFill>
                <a:latin typeface="Arial" panose="020B0604020202020204" pitchFamily="34" charset="0"/>
                <a:cs typeface="Arial" panose="020B0604020202020204" pitchFamily="34" charset="0"/>
              </a:rPr>
              <a:t>. The </a:t>
            </a:r>
            <a:r>
              <a:rPr lang="en-US" altLang="en-US" dirty="0" err="1">
                <a:latin typeface="Arial Unicode MS"/>
              </a:rPr>
              <a:t>systemPath</a:t>
            </a:r>
            <a:r>
              <a:rPr lang="en-US" altLang="en-US" dirty="0">
                <a:solidFill>
                  <a:schemeClr val="bg1"/>
                </a:solidFill>
                <a:latin typeface="Arial" panose="020B0604020202020204" pitchFamily="34" charset="0"/>
                <a:cs typeface="Arial" panose="020B0604020202020204" pitchFamily="34" charset="0"/>
              </a:rPr>
              <a:t> element is set to point to the location of the JAR file containing the dependency. The </a:t>
            </a:r>
            <a:r>
              <a:rPr lang="en-US" altLang="en-US" dirty="0">
                <a:latin typeface="Arial Unicode MS"/>
              </a:rPr>
              <a:t>${</a:t>
            </a:r>
            <a:r>
              <a:rPr lang="en-US" altLang="en-US" dirty="0" err="1">
                <a:latin typeface="Arial Unicode MS"/>
              </a:rPr>
              <a:t>basedir</a:t>
            </a:r>
            <a:r>
              <a:rPr lang="en-US" altLang="en-US" dirty="0">
                <a:latin typeface="Arial Unicode MS"/>
              </a:rPr>
              <a:t>}</a:t>
            </a:r>
            <a:r>
              <a:rPr lang="en-US" altLang="en-US" dirty="0">
                <a:latin typeface="Arial" panose="020B0604020202020204" pitchFamily="34" charset="0"/>
                <a:cs typeface="Arial" panose="020B0604020202020204" pitchFamily="34" charset="0"/>
              </a:rPr>
              <a:t> </a:t>
            </a:r>
            <a:r>
              <a:rPr lang="en-US" altLang="en-US" dirty="0">
                <a:solidFill>
                  <a:schemeClr val="bg1"/>
                </a:solidFill>
                <a:latin typeface="Arial" panose="020B0604020202020204" pitchFamily="34" charset="0"/>
                <a:cs typeface="Arial" panose="020B0604020202020204" pitchFamily="34" charset="0"/>
              </a:rPr>
              <a:t>points to the directory where the </a:t>
            </a:r>
            <a:r>
              <a:rPr lang="en-US" altLang="en-US" dirty="0">
                <a:latin typeface="Arial" panose="020B0604020202020204" pitchFamily="34" charset="0"/>
                <a:cs typeface="Arial" panose="020B0604020202020204" pitchFamily="34" charset="0"/>
              </a:rPr>
              <a:t>POM is located</a:t>
            </a:r>
            <a:r>
              <a:rPr lang="en-US" altLang="en-US" dirty="0">
                <a:solidFill>
                  <a:schemeClr val="bg1"/>
                </a:solidFill>
                <a:latin typeface="Arial" panose="020B0604020202020204" pitchFamily="34" charset="0"/>
                <a:cs typeface="Arial" panose="020B0604020202020204" pitchFamily="34" charset="0"/>
              </a:rPr>
              <a:t>. </a:t>
            </a:r>
            <a:r>
              <a:rPr lang="en-US" altLang="en-US" u="sng" dirty="0">
                <a:latin typeface="Arial" panose="020B0604020202020204" pitchFamily="34" charset="0"/>
                <a:cs typeface="Arial" panose="020B0604020202020204" pitchFamily="34" charset="0"/>
              </a:rPr>
              <a:t>The rest of the path is relative from that directory.</a:t>
            </a:r>
            <a:r>
              <a:rPr lang="en-US" altLang="en-US" u="sng" dirty="0"/>
              <a:t> </a:t>
            </a:r>
            <a:endParaRPr lang="en-US" altLang="en-US" u="sng" dirty="0">
              <a:latin typeface="Arial" panose="020B0604020202020204" pitchFamily="34" charset="0"/>
            </a:endParaRPr>
          </a:p>
        </p:txBody>
      </p:sp>
    </p:spTree>
    <p:extLst>
      <p:ext uri="{BB962C8B-B14F-4D97-AF65-F5344CB8AC3E}">
        <p14:creationId xmlns:p14="http://schemas.microsoft.com/office/powerpoint/2010/main" val="36650659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BBB735C-DD9E-4369-BE99-6124110A4903}"/>
              </a:ext>
            </a:extLst>
          </p:cNvPr>
          <p:cNvSpPr/>
          <p:nvPr/>
        </p:nvSpPr>
        <p:spPr>
          <a:xfrm>
            <a:off x="118187" y="119506"/>
            <a:ext cx="11955625" cy="3508653"/>
          </a:xfrm>
          <a:prstGeom prst="rect">
            <a:avLst/>
          </a:prstGeom>
        </p:spPr>
        <p:txBody>
          <a:bodyPr wrap="square">
            <a:spAutoFit/>
          </a:bodyPr>
          <a:lstStyle/>
          <a:p>
            <a:pPr lvl="0" defTabSz="914400" eaLnBrk="0" fontAlgn="base" hangingPunct="0">
              <a:spcBef>
                <a:spcPct val="0"/>
              </a:spcBef>
              <a:spcAft>
                <a:spcPct val="0"/>
              </a:spcAft>
            </a:pPr>
            <a:r>
              <a:rPr lang="en-US" altLang="en-US" sz="2400" b="1" u="sng" dirty="0">
                <a:latin typeface="Arial" panose="020B0604020202020204" pitchFamily="34" charset="0"/>
                <a:cs typeface="Arial" panose="020B0604020202020204" pitchFamily="34" charset="0"/>
              </a:rPr>
              <a:t>Snapshot Dependencies</a:t>
            </a:r>
          </a:p>
          <a:p>
            <a:pPr lvl="0" defTabSz="914400" eaLnBrk="0" fontAlgn="base" hangingPunct="0">
              <a:spcBef>
                <a:spcPct val="0"/>
              </a:spcBef>
              <a:spcAft>
                <a:spcPct val="0"/>
              </a:spcAft>
            </a:pPr>
            <a:endParaRPr lang="en-US" altLang="en-US" b="1" dirty="0">
              <a:solidFill>
                <a:srgbClr val="000000"/>
              </a:solidFill>
              <a:latin typeface="Arial" panose="020B0604020202020204" pitchFamily="34" charset="0"/>
              <a:cs typeface="Arial" panose="020B0604020202020204" pitchFamily="34" charset="0"/>
            </a:endParaRPr>
          </a:p>
          <a:p>
            <a:pPr marL="285750" lvl="0" indent="-285750" defTabSz="914400" eaLnBrk="0" fontAlgn="base" hangingPunct="0">
              <a:spcBef>
                <a:spcPct val="0"/>
              </a:spcBef>
              <a:spcAft>
                <a:spcPct val="0"/>
              </a:spcAft>
              <a:buFont typeface="Arial" panose="020B0604020202020204" pitchFamily="34" charset="0"/>
              <a:buChar char="•"/>
            </a:pPr>
            <a:r>
              <a:rPr lang="en-US" altLang="en-US" dirty="0">
                <a:solidFill>
                  <a:srgbClr val="000000"/>
                </a:solidFill>
                <a:latin typeface="Arial" panose="020B0604020202020204" pitchFamily="34" charset="0"/>
                <a:cs typeface="Arial" panose="020B0604020202020204" pitchFamily="34" charset="0"/>
              </a:rPr>
              <a:t>Snapshot dependencies are dependencies (JAR files) which are under development. </a:t>
            </a:r>
          </a:p>
          <a:p>
            <a:pPr marL="285750" lvl="0" indent="-285750" defTabSz="914400" eaLnBrk="0" fontAlgn="base" hangingPunct="0">
              <a:spcBef>
                <a:spcPct val="0"/>
              </a:spcBef>
              <a:spcAft>
                <a:spcPct val="0"/>
              </a:spcAft>
              <a:buFont typeface="Arial" panose="020B0604020202020204" pitchFamily="34" charset="0"/>
              <a:buChar char="•"/>
            </a:pPr>
            <a:r>
              <a:rPr lang="en-US" altLang="en-US" dirty="0">
                <a:solidFill>
                  <a:srgbClr val="000000"/>
                </a:solidFill>
                <a:latin typeface="Arial" panose="020B0604020202020204" pitchFamily="34" charset="0"/>
                <a:cs typeface="Arial" panose="020B0604020202020204" pitchFamily="34" charset="0"/>
              </a:rPr>
              <a:t>Instead of constantly updating the version numbers to get the latest version, you can depend on a snapshot version of the project. </a:t>
            </a:r>
          </a:p>
          <a:p>
            <a:pPr marL="285750" lvl="0" indent="-285750" defTabSz="914400" eaLnBrk="0" fontAlgn="base" hangingPunct="0">
              <a:spcBef>
                <a:spcPct val="0"/>
              </a:spcBef>
              <a:spcAft>
                <a:spcPct val="0"/>
              </a:spcAft>
              <a:buFont typeface="Arial" panose="020B0604020202020204" pitchFamily="34" charset="0"/>
              <a:buChar char="•"/>
            </a:pPr>
            <a:r>
              <a:rPr lang="en-US" altLang="en-US" dirty="0">
                <a:solidFill>
                  <a:srgbClr val="000000"/>
                </a:solidFill>
                <a:latin typeface="Arial" panose="020B0604020202020204" pitchFamily="34" charset="0"/>
                <a:cs typeface="Arial" panose="020B0604020202020204" pitchFamily="34" charset="0"/>
              </a:rPr>
              <a:t>Snapshot versions are always downloaded into your local repository for every build, even if a matching snapshot version is already located in your local repository. </a:t>
            </a:r>
          </a:p>
          <a:p>
            <a:pPr marL="285750" lvl="0" indent="-285750" defTabSz="914400" eaLnBrk="0" fontAlgn="base" hangingPunct="0">
              <a:spcBef>
                <a:spcPct val="0"/>
              </a:spcBef>
              <a:spcAft>
                <a:spcPct val="0"/>
              </a:spcAft>
              <a:buFont typeface="Arial" panose="020B0604020202020204" pitchFamily="34" charset="0"/>
              <a:buChar char="•"/>
            </a:pPr>
            <a:r>
              <a:rPr lang="en-US" altLang="en-US" dirty="0">
                <a:solidFill>
                  <a:srgbClr val="000000"/>
                </a:solidFill>
                <a:latin typeface="Arial" panose="020B0604020202020204" pitchFamily="34" charset="0"/>
                <a:cs typeface="Arial" panose="020B0604020202020204" pitchFamily="34" charset="0"/>
              </a:rPr>
              <a:t>Always downloading the snapshot dependencies assures that you always have the latest version in your local repository, for every build.</a:t>
            </a:r>
            <a:endParaRPr lang="en-US" altLang="en-US" dirty="0"/>
          </a:p>
          <a:p>
            <a:pPr marL="285750" lvl="0" indent="-285750" defTabSz="914400" eaLnBrk="0" fontAlgn="base" hangingPunct="0">
              <a:spcBef>
                <a:spcPct val="0"/>
              </a:spcBef>
              <a:spcAft>
                <a:spcPct val="0"/>
              </a:spcAft>
              <a:buFont typeface="Arial" panose="020B0604020202020204" pitchFamily="34" charset="0"/>
              <a:buChar char="•"/>
            </a:pPr>
            <a:r>
              <a:rPr lang="en-US" altLang="en-US" dirty="0">
                <a:solidFill>
                  <a:srgbClr val="000000"/>
                </a:solidFill>
                <a:latin typeface="Arial" panose="020B0604020202020204" pitchFamily="34" charset="0"/>
                <a:cs typeface="Arial" panose="020B0604020202020204" pitchFamily="34" charset="0"/>
              </a:rPr>
              <a:t>You can tell Maven that your project is a snapshot version simply by appending </a:t>
            </a:r>
            <a:r>
              <a:rPr lang="en-US" altLang="en-US" dirty="0">
                <a:solidFill>
                  <a:srgbClr val="000000"/>
                </a:solidFill>
                <a:latin typeface="Arial Unicode MS"/>
                <a:cs typeface="Arial" panose="020B0604020202020204" pitchFamily="34" charset="0"/>
              </a:rPr>
              <a:t>-SNAPSHOT</a:t>
            </a:r>
            <a:r>
              <a:rPr lang="en-US" altLang="en-US" dirty="0">
                <a:solidFill>
                  <a:srgbClr val="000000"/>
                </a:solidFill>
                <a:latin typeface="Arial" panose="020B0604020202020204" pitchFamily="34" charset="0"/>
                <a:cs typeface="Arial" panose="020B0604020202020204" pitchFamily="34" charset="0"/>
              </a:rPr>
              <a:t> to the version number in the beginning of the POM (where you also set the </a:t>
            </a:r>
            <a:r>
              <a:rPr lang="en-US" altLang="en-US" dirty="0" err="1">
                <a:solidFill>
                  <a:srgbClr val="000000"/>
                </a:solidFill>
                <a:latin typeface="Arial Unicode MS"/>
                <a:cs typeface="Arial" panose="020B0604020202020204" pitchFamily="34" charset="0"/>
              </a:rPr>
              <a:t>groupId</a:t>
            </a:r>
            <a:r>
              <a:rPr lang="en-US" altLang="en-US" dirty="0">
                <a:solidFill>
                  <a:srgbClr val="000000"/>
                </a:solidFill>
                <a:latin typeface="Arial" panose="020B0604020202020204" pitchFamily="34" charset="0"/>
                <a:cs typeface="Arial" panose="020B0604020202020204" pitchFamily="34" charset="0"/>
              </a:rPr>
              <a:t> and </a:t>
            </a:r>
            <a:r>
              <a:rPr lang="en-US" altLang="en-US" dirty="0" err="1">
                <a:solidFill>
                  <a:srgbClr val="000000"/>
                </a:solidFill>
                <a:latin typeface="Arial Unicode MS"/>
                <a:cs typeface="Arial" panose="020B0604020202020204" pitchFamily="34" charset="0"/>
              </a:rPr>
              <a:t>artifactId</a:t>
            </a:r>
            <a:r>
              <a:rPr lang="en-US" altLang="en-US" dirty="0">
                <a:solidFill>
                  <a:srgbClr val="000000"/>
                </a:solidFill>
                <a:latin typeface="Arial" panose="020B0604020202020204" pitchFamily="34" charset="0"/>
                <a:cs typeface="Arial" panose="020B0604020202020204" pitchFamily="34" charset="0"/>
              </a:rPr>
              <a:t>). Here is a </a:t>
            </a:r>
            <a:r>
              <a:rPr lang="en-US" altLang="en-US" dirty="0">
                <a:solidFill>
                  <a:srgbClr val="000000"/>
                </a:solidFill>
                <a:latin typeface="Arial Unicode MS"/>
                <a:cs typeface="Arial" panose="020B0604020202020204" pitchFamily="34" charset="0"/>
              </a:rPr>
              <a:t>version</a:t>
            </a:r>
            <a:r>
              <a:rPr lang="en-US" altLang="en-US" dirty="0">
                <a:solidFill>
                  <a:srgbClr val="000000"/>
                </a:solidFill>
                <a:latin typeface="Arial" panose="020B0604020202020204" pitchFamily="34" charset="0"/>
                <a:cs typeface="Arial" panose="020B0604020202020204" pitchFamily="34" charset="0"/>
              </a:rPr>
              <a:t> element example:</a:t>
            </a:r>
            <a:endParaRPr lang="en-US" altLang="en-US" dirty="0">
              <a:latin typeface="Arial" panose="020B0604020202020204" pitchFamily="34" charset="0"/>
            </a:endParaRPr>
          </a:p>
        </p:txBody>
      </p:sp>
      <p:sp>
        <p:nvSpPr>
          <p:cNvPr id="4" name="Rectangle 2">
            <a:extLst>
              <a:ext uri="{FF2B5EF4-FFF2-40B4-BE49-F238E27FC236}">
                <a16:creationId xmlns:a16="http://schemas.microsoft.com/office/drawing/2014/main" id="{CCC756D6-A7DD-4620-AD74-724FF8C8B9D6}"/>
              </a:ext>
            </a:extLst>
          </p:cNvPr>
          <p:cNvSpPr>
            <a:spLocks noChangeArrowheads="1"/>
          </p:cNvSpPr>
          <p:nvPr/>
        </p:nvSpPr>
        <p:spPr bwMode="auto">
          <a:xfrm>
            <a:off x="3116422" y="3805441"/>
            <a:ext cx="5514394" cy="461665"/>
          </a:xfrm>
          <a:prstGeom prst="rect">
            <a:avLst/>
          </a:prstGeom>
          <a:solidFill>
            <a:srgbClr val="F0F0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Arial Unicode MS"/>
              </a:rPr>
              <a:t>&lt;version&gt;1.0-SNAPSHOT&lt;/version&gt;</a:t>
            </a:r>
            <a:r>
              <a:rPr kumimoji="0" lang="en-US" altLang="en-US" b="0" i="0" u="none" strike="noStrike" cap="none" normalizeH="0" baseline="0" dirty="0">
                <a:ln>
                  <a:noFill/>
                </a:ln>
                <a:solidFill>
                  <a:schemeClr val="tx1"/>
                </a:solidFill>
                <a:effectLst/>
              </a:rPr>
              <a:t> </a:t>
            </a:r>
            <a:endParaRPr kumimoji="0" lang="en-US" altLang="en-US" sz="4800" b="0" i="0" u="none" strike="noStrike" cap="none" normalizeH="0" baseline="0" dirty="0">
              <a:ln>
                <a:noFill/>
              </a:ln>
              <a:solidFill>
                <a:schemeClr val="tx1"/>
              </a:solidFill>
              <a:effectLst/>
              <a:latin typeface="Arial" panose="020B0604020202020204" pitchFamily="34" charset="0"/>
            </a:endParaRPr>
          </a:p>
        </p:txBody>
      </p:sp>
      <p:sp>
        <p:nvSpPr>
          <p:cNvPr id="6" name="Rectangle 5">
            <a:extLst>
              <a:ext uri="{FF2B5EF4-FFF2-40B4-BE49-F238E27FC236}">
                <a16:creationId xmlns:a16="http://schemas.microsoft.com/office/drawing/2014/main" id="{6F640830-E889-4ADF-B690-1259F949F014}"/>
              </a:ext>
            </a:extLst>
          </p:cNvPr>
          <p:cNvSpPr/>
          <p:nvPr/>
        </p:nvSpPr>
        <p:spPr>
          <a:xfrm>
            <a:off x="454090" y="4872240"/>
            <a:ext cx="6096000" cy="1477328"/>
          </a:xfrm>
          <a:prstGeom prst="rect">
            <a:avLst/>
          </a:prstGeom>
        </p:spPr>
        <p:txBody>
          <a:bodyPr>
            <a:spAutoFit/>
          </a:bodyPr>
          <a:lstStyle/>
          <a:p>
            <a:pPr marL="285750" lvl="0" indent="-285750" defTabSz="914400" eaLnBrk="0" fontAlgn="base" hangingPunct="0">
              <a:spcBef>
                <a:spcPct val="0"/>
              </a:spcBef>
              <a:spcAft>
                <a:spcPct val="0"/>
              </a:spcAft>
              <a:buFont typeface="Arial" panose="020B0604020202020204" pitchFamily="34" charset="0"/>
              <a:buChar char="•"/>
            </a:pPr>
            <a:r>
              <a:rPr lang="en-US" altLang="en-US" b="1" dirty="0">
                <a:latin typeface="Arial" panose="020B0604020202020204" pitchFamily="34" charset="0"/>
                <a:cs typeface="Arial" panose="020B0604020202020204" pitchFamily="34" charset="0"/>
              </a:rPr>
              <a:t>Notice : the </a:t>
            </a:r>
            <a:r>
              <a:rPr lang="en-US" altLang="en-US" b="1" dirty="0">
                <a:latin typeface="Arial Unicode MS"/>
                <a:cs typeface="Arial" panose="020B0604020202020204" pitchFamily="34" charset="0"/>
              </a:rPr>
              <a:t>-SNAPSHOT</a:t>
            </a:r>
            <a:r>
              <a:rPr lang="en-US" altLang="en-US" b="1" dirty="0">
                <a:latin typeface="Arial" panose="020B0604020202020204" pitchFamily="34" charset="0"/>
                <a:cs typeface="Arial" panose="020B0604020202020204" pitchFamily="34" charset="0"/>
              </a:rPr>
              <a:t> appended to the version number.</a:t>
            </a:r>
            <a:endParaRPr lang="en-US" altLang="en-US" b="1" dirty="0"/>
          </a:p>
          <a:p>
            <a:pPr marL="285750" lvl="0" indent="-285750" defTabSz="914400" eaLnBrk="0" fontAlgn="base" hangingPunct="0">
              <a:spcBef>
                <a:spcPct val="0"/>
              </a:spcBef>
              <a:spcAft>
                <a:spcPct val="0"/>
              </a:spcAft>
              <a:buFont typeface="Arial" panose="020B0604020202020204" pitchFamily="34" charset="0"/>
              <a:buChar char="•"/>
            </a:pPr>
            <a:r>
              <a:rPr lang="en-US" altLang="en-US" b="1" dirty="0">
                <a:latin typeface="Arial" panose="020B0604020202020204" pitchFamily="34" charset="0"/>
                <a:cs typeface="Arial" panose="020B0604020202020204" pitchFamily="34" charset="0"/>
              </a:rPr>
              <a:t>Depending on a snapshot version is also done by appending the </a:t>
            </a:r>
            <a:r>
              <a:rPr lang="en-US" altLang="en-US" b="1" dirty="0">
                <a:latin typeface="Arial Unicode MS"/>
                <a:cs typeface="Arial" panose="020B0604020202020204" pitchFamily="34" charset="0"/>
              </a:rPr>
              <a:t>-SNAPSHOT</a:t>
            </a:r>
            <a:r>
              <a:rPr lang="en-US" altLang="en-US" b="1" dirty="0">
                <a:latin typeface="Arial" panose="020B0604020202020204" pitchFamily="34" charset="0"/>
                <a:cs typeface="Arial" panose="020B0604020202020204" pitchFamily="34" charset="0"/>
              </a:rPr>
              <a:t> after the version number when configuring dependencies.</a:t>
            </a:r>
            <a:endParaRPr lang="en-US" altLang="en-US" b="1" dirty="0">
              <a:latin typeface="Arial" panose="020B0604020202020204" pitchFamily="34" charset="0"/>
            </a:endParaRPr>
          </a:p>
        </p:txBody>
      </p:sp>
      <p:pic>
        <p:nvPicPr>
          <p:cNvPr id="7" name="Picture 6">
            <a:extLst>
              <a:ext uri="{FF2B5EF4-FFF2-40B4-BE49-F238E27FC236}">
                <a16:creationId xmlns:a16="http://schemas.microsoft.com/office/drawing/2014/main" id="{180143FA-6AF8-4F27-8108-577C0E131DC9}"/>
              </a:ext>
            </a:extLst>
          </p:cNvPr>
          <p:cNvPicPr>
            <a:picLocks noChangeAspect="1"/>
          </p:cNvPicPr>
          <p:nvPr/>
        </p:nvPicPr>
        <p:blipFill>
          <a:blip r:embed="rId2"/>
          <a:stretch>
            <a:fillRect/>
          </a:stretch>
        </p:blipFill>
        <p:spPr>
          <a:xfrm>
            <a:off x="6720567" y="4872240"/>
            <a:ext cx="5353245" cy="1238009"/>
          </a:xfrm>
          <a:prstGeom prst="rect">
            <a:avLst/>
          </a:prstGeom>
        </p:spPr>
      </p:pic>
    </p:spTree>
    <p:extLst>
      <p:ext uri="{BB962C8B-B14F-4D97-AF65-F5344CB8AC3E}">
        <p14:creationId xmlns:p14="http://schemas.microsoft.com/office/powerpoint/2010/main" val="20225751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176418E-FB75-478F-B321-0D40FB2AB6A9}"/>
              </a:ext>
            </a:extLst>
          </p:cNvPr>
          <p:cNvSpPr/>
          <p:nvPr/>
        </p:nvSpPr>
        <p:spPr>
          <a:xfrm>
            <a:off x="174172" y="227054"/>
            <a:ext cx="11657044" cy="954107"/>
          </a:xfrm>
          <a:prstGeom prst="rect">
            <a:avLst/>
          </a:prstGeom>
        </p:spPr>
        <p:txBody>
          <a:bodyPr wrap="square">
            <a:spAutoFit/>
          </a:bodyPr>
          <a:lstStyle/>
          <a:p>
            <a:pPr marL="342900" indent="-342900">
              <a:buFont typeface="Arial" panose="020B0604020202020204" pitchFamily="34" charset="0"/>
              <a:buChar char="•"/>
            </a:pPr>
            <a:r>
              <a:rPr lang="en-US" sz="2000" b="1" u="sng" dirty="0">
                <a:latin typeface="arial" panose="020B0604020202020204" pitchFamily="34" charset="0"/>
              </a:rPr>
              <a:t>Transitive Dependencies</a:t>
            </a:r>
          </a:p>
          <a:p>
            <a:r>
              <a:rPr lang="en-US" dirty="0">
                <a:solidFill>
                  <a:srgbClr val="000000"/>
                </a:solidFill>
                <a:latin typeface="arial" panose="020B0604020202020204" pitchFamily="34" charset="0"/>
              </a:rPr>
              <a:t>If your project depends on a dependency, say Dependency ABC, and Dependency ABC itself depends on another dependency, say Dependency XYZ, then your project has a </a:t>
            </a:r>
            <a:r>
              <a:rPr lang="en-US" i="1" dirty="0">
                <a:solidFill>
                  <a:srgbClr val="000000"/>
                </a:solidFill>
                <a:latin typeface="arial" panose="020B0604020202020204" pitchFamily="34" charset="0"/>
              </a:rPr>
              <a:t>transitive dependency</a:t>
            </a:r>
            <a:r>
              <a:rPr lang="en-US" dirty="0">
                <a:solidFill>
                  <a:srgbClr val="000000"/>
                </a:solidFill>
                <a:latin typeface="arial" panose="020B0604020202020204" pitchFamily="34" charset="0"/>
              </a:rPr>
              <a:t> on Dependency XYZ.</a:t>
            </a:r>
            <a:endParaRPr lang="en-US" b="0" i="0" dirty="0">
              <a:solidFill>
                <a:srgbClr val="000000"/>
              </a:solidFill>
              <a:effectLst/>
              <a:latin typeface="arial" panose="020B0604020202020204" pitchFamily="34" charset="0"/>
            </a:endParaRPr>
          </a:p>
        </p:txBody>
      </p:sp>
      <p:sp>
        <p:nvSpPr>
          <p:cNvPr id="3" name="Rectangle 2">
            <a:extLst>
              <a:ext uri="{FF2B5EF4-FFF2-40B4-BE49-F238E27FC236}">
                <a16:creationId xmlns:a16="http://schemas.microsoft.com/office/drawing/2014/main" id="{89A351DE-1631-4F31-9D0C-92416A594864}"/>
              </a:ext>
            </a:extLst>
          </p:cNvPr>
          <p:cNvSpPr/>
          <p:nvPr/>
        </p:nvSpPr>
        <p:spPr>
          <a:xfrm>
            <a:off x="174172" y="1270780"/>
            <a:ext cx="11657044" cy="1508105"/>
          </a:xfrm>
          <a:prstGeom prst="rect">
            <a:avLst/>
          </a:prstGeom>
        </p:spPr>
        <p:txBody>
          <a:bodyPr wrap="square">
            <a:spAutoFit/>
          </a:bodyPr>
          <a:lstStyle/>
          <a:p>
            <a:pPr marL="342900" indent="-342900">
              <a:buFont typeface="Arial" panose="020B0604020202020204" pitchFamily="34" charset="0"/>
              <a:buChar char="•"/>
            </a:pPr>
            <a:r>
              <a:rPr lang="en-US" sz="2000" b="1" u="sng" dirty="0">
                <a:latin typeface="arial" panose="020B0604020202020204" pitchFamily="34" charset="0"/>
              </a:rPr>
              <a:t>Exclude Dependency</a:t>
            </a:r>
          </a:p>
          <a:p>
            <a:r>
              <a:rPr lang="en-US" dirty="0">
                <a:solidFill>
                  <a:srgbClr val="000000"/>
                </a:solidFill>
                <a:latin typeface="arial" panose="020B0604020202020204" pitchFamily="34" charset="0"/>
              </a:rPr>
              <a:t>Sometimes the direct dependencies of your project may clash with the transitive dependencies of the direct dependencies. For instance, you may be using a JAX-RS implementation which internally uses an older version of the </a:t>
            </a:r>
            <a:r>
              <a:rPr lang="en-US" b="1" dirty="0">
                <a:solidFill>
                  <a:srgbClr val="333399"/>
                </a:solidFill>
                <a:latin typeface="arial" panose="020B0604020202020204" pitchFamily="34" charset="0"/>
                <a:hlinkClick r:id="rId2"/>
              </a:rPr>
              <a:t>Jackson JSON Toolkit</a:t>
            </a:r>
            <a:r>
              <a:rPr lang="en-US" dirty="0">
                <a:solidFill>
                  <a:srgbClr val="000000"/>
                </a:solidFill>
                <a:latin typeface="arial" panose="020B0604020202020204" pitchFamily="34" charset="0"/>
              </a:rPr>
              <a:t>. However, your application may be using a newer version of the Jackson JSON Toolkit. How do you know which of the two versions will be used?</a:t>
            </a:r>
            <a:endParaRPr lang="en-US" b="0" i="0" dirty="0">
              <a:solidFill>
                <a:srgbClr val="000000"/>
              </a:solidFill>
              <a:effectLst/>
              <a:latin typeface="arial" panose="020B0604020202020204" pitchFamily="34" charset="0"/>
            </a:endParaRPr>
          </a:p>
        </p:txBody>
      </p:sp>
      <p:sp>
        <p:nvSpPr>
          <p:cNvPr id="4" name="Rectangle 3">
            <a:extLst>
              <a:ext uri="{FF2B5EF4-FFF2-40B4-BE49-F238E27FC236}">
                <a16:creationId xmlns:a16="http://schemas.microsoft.com/office/drawing/2014/main" id="{3AB3791E-A32F-4733-B138-6A26C6FFD812}"/>
              </a:ext>
            </a:extLst>
          </p:cNvPr>
          <p:cNvSpPr/>
          <p:nvPr/>
        </p:nvSpPr>
        <p:spPr>
          <a:xfrm>
            <a:off x="174172" y="3151914"/>
            <a:ext cx="6096000" cy="2308324"/>
          </a:xfrm>
          <a:prstGeom prst="rect">
            <a:avLst/>
          </a:prstGeom>
        </p:spPr>
        <p:txBody>
          <a:bodyPr>
            <a:spAutoFit/>
          </a:bodyPr>
          <a:lstStyle/>
          <a:p>
            <a:pPr marL="285750" indent="-285750">
              <a:buFont typeface="Arial" panose="020B0604020202020204" pitchFamily="34" charset="0"/>
              <a:buChar char="•"/>
            </a:pPr>
            <a:r>
              <a:rPr lang="en-US" dirty="0">
                <a:solidFill>
                  <a:srgbClr val="000000"/>
                </a:solidFill>
                <a:latin typeface="arial" panose="020B0604020202020204" pitchFamily="34" charset="0"/>
              </a:rPr>
              <a:t>A solution is to specify for the JAX-RS dependency that its dependency on the older version of the Jackson JSON Toolkit should be excluded. This is also referred to as </a:t>
            </a:r>
            <a:r>
              <a:rPr lang="en-US" i="1" dirty="0">
                <a:solidFill>
                  <a:srgbClr val="000000"/>
                </a:solidFill>
                <a:latin typeface="arial" panose="020B0604020202020204" pitchFamily="34" charset="0"/>
              </a:rPr>
              <a:t>dependency exclusion</a:t>
            </a:r>
            <a:r>
              <a:rPr lang="en-US" dirty="0">
                <a:solidFill>
                  <a:srgbClr val="000000"/>
                </a:solidFill>
                <a:latin typeface="arial" panose="020B0604020202020204" pitchFamily="34" charset="0"/>
              </a:rPr>
              <a:t>.</a:t>
            </a:r>
          </a:p>
          <a:p>
            <a:pPr marL="285750" indent="-285750">
              <a:buFont typeface="Arial" panose="020B0604020202020204" pitchFamily="34" charset="0"/>
              <a:buChar char="•"/>
            </a:pPr>
            <a:endParaRPr lang="en-US" dirty="0">
              <a:solidFill>
                <a:srgbClr val="000000"/>
              </a:solidFill>
              <a:latin typeface="arial" panose="020B0604020202020204" pitchFamily="34" charset="0"/>
            </a:endParaRPr>
          </a:p>
          <a:p>
            <a:pPr marL="285750" indent="-285750">
              <a:buFont typeface="Arial" panose="020B0604020202020204" pitchFamily="34" charset="0"/>
              <a:buChar char="•"/>
            </a:pPr>
            <a:r>
              <a:rPr lang="en-US" dirty="0">
                <a:solidFill>
                  <a:srgbClr val="000000"/>
                </a:solidFill>
                <a:latin typeface="arial" panose="020B0604020202020204" pitchFamily="34" charset="0"/>
              </a:rPr>
              <a:t>You specify a dependency exclusion inside the declaration of the dependency which transitive dependency you want to exclude.</a:t>
            </a:r>
            <a:endParaRPr lang="en-US" b="0" i="0" dirty="0">
              <a:solidFill>
                <a:srgbClr val="000000"/>
              </a:solidFill>
              <a:effectLst/>
              <a:latin typeface="arial" panose="020B0604020202020204" pitchFamily="34" charset="0"/>
            </a:endParaRPr>
          </a:p>
        </p:txBody>
      </p:sp>
      <p:pic>
        <p:nvPicPr>
          <p:cNvPr id="5" name="Picture 4">
            <a:extLst>
              <a:ext uri="{FF2B5EF4-FFF2-40B4-BE49-F238E27FC236}">
                <a16:creationId xmlns:a16="http://schemas.microsoft.com/office/drawing/2014/main" id="{5FB520A5-30E6-4207-A081-FD45DE48CD95}"/>
              </a:ext>
            </a:extLst>
          </p:cNvPr>
          <p:cNvPicPr>
            <a:picLocks noChangeAspect="1"/>
          </p:cNvPicPr>
          <p:nvPr/>
        </p:nvPicPr>
        <p:blipFill>
          <a:blip r:embed="rId3"/>
          <a:stretch>
            <a:fillRect/>
          </a:stretch>
        </p:blipFill>
        <p:spPr>
          <a:xfrm>
            <a:off x="6625719" y="3247053"/>
            <a:ext cx="5392109" cy="2506047"/>
          </a:xfrm>
          <a:prstGeom prst="rect">
            <a:avLst/>
          </a:prstGeom>
        </p:spPr>
      </p:pic>
    </p:spTree>
    <p:extLst>
      <p:ext uri="{BB962C8B-B14F-4D97-AF65-F5344CB8AC3E}">
        <p14:creationId xmlns:p14="http://schemas.microsoft.com/office/powerpoint/2010/main" val="15170212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BE41DEC-3023-4A1E-92F2-B7FDACDBEA61}"/>
              </a:ext>
            </a:extLst>
          </p:cNvPr>
          <p:cNvSpPr/>
          <p:nvPr/>
        </p:nvSpPr>
        <p:spPr>
          <a:xfrm>
            <a:off x="1233359" y="3057067"/>
            <a:ext cx="9318867" cy="1569660"/>
          </a:xfrm>
          <a:prstGeom prst="rect">
            <a:avLst/>
          </a:prstGeom>
        </p:spPr>
        <p:txBody>
          <a:bodyPr wrap="square">
            <a:spAutoFit/>
          </a:bodyPr>
          <a:lstStyle/>
          <a:p>
            <a:pPr algn="just"/>
            <a:r>
              <a:rPr lang="en-US" sz="2400" i="1" dirty="0">
                <a:solidFill>
                  <a:srgbClr val="000000"/>
                </a:solidFill>
                <a:latin typeface="arial" panose="020B0604020202020204" pitchFamily="34" charset="0"/>
              </a:rPr>
              <a:t>Maven</a:t>
            </a:r>
            <a:r>
              <a:rPr lang="en-US" sz="2400" dirty="0">
                <a:solidFill>
                  <a:srgbClr val="000000"/>
                </a:solidFill>
                <a:latin typeface="arial" panose="020B0604020202020204" pitchFamily="34" charset="0"/>
              </a:rPr>
              <a:t> is a powerful build tool for Java software projects. Actually, you can build software projects using other languages too, but Maven is developed in Java, and is thus historically used more for Java projects.</a:t>
            </a:r>
            <a:endParaRPr lang="en-US" sz="2400" dirty="0"/>
          </a:p>
        </p:txBody>
      </p:sp>
      <p:sp>
        <p:nvSpPr>
          <p:cNvPr id="3" name="Title 2">
            <a:extLst>
              <a:ext uri="{FF2B5EF4-FFF2-40B4-BE49-F238E27FC236}">
                <a16:creationId xmlns:a16="http://schemas.microsoft.com/office/drawing/2014/main" id="{79C4854C-52C3-48DF-A256-2F1FFFE2FFB7}"/>
              </a:ext>
            </a:extLst>
          </p:cNvPr>
          <p:cNvSpPr>
            <a:spLocks noGrp="1"/>
          </p:cNvSpPr>
          <p:nvPr>
            <p:ph type="title"/>
          </p:nvPr>
        </p:nvSpPr>
        <p:spPr>
          <a:xfrm>
            <a:off x="3164798" y="1550000"/>
            <a:ext cx="8534400" cy="1507067"/>
          </a:xfrm>
        </p:spPr>
        <p:txBody>
          <a:bodyPr/>
          <a:lstStyle/>
          <a:p>
            <a:r>
              <a:rPr lang="en-US" dirty="0"/>
              <a:t>What is maven ? </a:t>
            </a:r>
          </a:p>
        </p:txBody>
      </p:sp>
      <p:pic>
        <p:nvPicPr>
          <p:cNvPr id="7" name="Picture 6" descr="A picture containing airplane&#10;&#10;Description automatically generated">
            <a:extLst>
              <a:ext uri="{FF2B5EF4-FFF2-40B4-BE49-F238E27FC236}">
                <a16:creationId xmlns:a16="http://schemas.microsoft.com/office/drawing/2014/main" id="{7727984B-8F00-4644-A808-C2232E295A0F}"/>
              </a:ext>
            </a:extLst>
          </p:cNvPr>
          <p:cNvPicPr>
            <a:picLocks noChangeAspect="1"/>
          </p:cNvPicPr>
          <p:nvPr/>
        </p:nvPicPr>
        <p:blipFill>
          <a:blip r:embed="rId2"/>
          <a:stretch>
            <a:fillRect/>
          </a:stretch>
        </p:blipFill>
        <p:spPr>
          <a:xfrm>
            <a:off x="-92017" y="-18661"/>
            <a:ext cx="5475779" cy="2144680"/>
          </a:xfrm>
          <a:prstGeom prst="rect">
            <a:avLst/>
          </a:prstGeom>
          <a:ln>
            <a:noFill/>
          </a:ln>
          <a:effectLst>
            <a:softEdge rad="112500"/>
          </a:effectLst>
        </p:spPr>
      </p:pic>
    </p:spTree>
    <p:extLst>
      <p:ext uri="{BB962C8B-B14F-4D97-AF65-F5344CB8AC3E}">
        <p14:creationId xmlns:p14="http://schemas.microsoft.com/office/powerpoint/2010/main" val="32989362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89971AA-B53C-491D-83E9-554679B1F171}"/>
              </a:ext>
            </a:extLst>
          </p:cNvPr>
          <p:cNvSpPr/>
          <p:nvPr/>
        </p:nvSpPr>
        <p:spPr>
          <a:xfrm>
            <a:off x="258147" y="130258"/>
            <a:ext cx="11759682" cy="1692771"/>
          </a:xfrm>
          <a:prstGeom prst="rect">
            <a:avLst/>
          </a:prstGeom>
        </p:spPr>
        <p:txBody>
          <a:bodyPr wrap="square">
            <a:spAutoFit/>
          </a:bodyPr>
          <a:lstStyle/>
          <a:p>
            <a:r>
              <a:rPr lang="en-US" sz="3200" b="1" u="sng" dirty="0">
                <a:latin typeface="arial" panose="020B0604020202020204" pitchFamily="34" charset="0"/>
              </a:rPr>
              <a:t>Maven Repositories</a:t>
            </a:r>
          </a:p>
          <a:p>
            <a:r>
              <a:rPr lang="en-US" dirty="0">
                <a:solidFill>
                  <a:srgbClr val="000000"/>
                </a:solidFill>
                <a:latin typeface="arial" panose="020B0604020202020204" pitchFamily="34" charset="0"/>
              </a:rPr>
              <a:t>		Maven repositories are directories of packaged JAR files with extra meta data. The meta data are POM files describing the projects each packaged JAR file belongs to, including what external dependencies each packaged JAR has. It is this meta data that enables Maven to download dependencies of your dependencies recursively, until the whole tree of dependencies is download and put into your local repository.</a:t>
            </a:r>
            <a:endParaRPr lang="en-US" b="0" i="0" dirty="0">
              <a:solidFill>
                <a:srgbClr val="000000"/>
              </a:solidFill>
              <a:effectLst/>
              <a:latin typeface="arial" panose="020B0604020202020204" pitchFamily="34" charset="0"/>
            </a:endParaRPr>
          </a:p>
        </p:txBody>
      </p:sp>
      <p:sp>
        <p:nvSpPr>
          <p:cNvPr id="3" name="Rectangle 2">
            <a:extLst>
              <a:ext uri="{FF2B5EF4-FFF2-40B4-BE49-F238E27FC236}">
                <a16:creationId xmlns:a16="http://schemas.microsoft.com/office/drawing/2014/main" id="{70389F97-7FDE-45FA-AA9F-61F50F0B2D37}"/>
              </a:ext>
            </a:extLst>
          </p:cNvPr>
          <p:cNvSpPr/>
          <p:nvPr/>
        </p:nvSpPr>
        <p:spPr>
          <a:xfrm>
            <a:off x="118188" y="1908024"/>
            <a:ext cx="5977812" cy="2308324"/>
          </a:xfrm>
          <a:prstGeom prst="rect">
            <a:avLst/>
          </a:prstGeom>
        </p:spPr>
        <p:txBody>
          <a:bodyPr wrap="square">
            <a:spAutoFit/>
          </a:bodyPr>
          <a:lstStyle/>
          <a:p>
            <a:pPr marL="285750" indent="-285750">
              <a:buFont typeface="Arial" panose="020B0604020202020204" pitchFamily="34" charset="0"/>
              <a:buChar char="•"/>
            </a:pPr>
            <a:r>
              <a:rPr lang="en-US" b="1" u="sng" dirty="0">
                <a:latin typeface="arial" panose="020B0604020202020204" pitchFamily="34" charset="0"/>
              </a:rPr>
              <a:t>Local Repository:</a:t>
            </a:r>
            <a:br>
              <a:rPr lang="en-US" dirty="0"/>
            </a:br>
            <a:r>
              <a:rPr lang="en-US" dirty="0">
                <a:solidFill>
                  <a:srgbClr val="000000"/>
                </a:solidFill>
                <a:latin typeface="arial" panose="020B0604020202020204" pitchFamily="34" charset="0"/>
              </a:rPr>
              <a:t>A local repository is a directory on the developer's computer. This repository will contain all the dependencies Maven downloads. The same Maven repository is typically used for several different projects. Thus Maven only needs to download the dependencies once, even if multiple projects depends on them (e.g. Junit).</a:t>
            </a:r>
            <a:endParaRPr lang="en-US" dirty="0"/>
          </a:p>
        </p:txBody>
      </p:sp>
      <p:pic>
        <p:nvPicPr>
          <p:cNvPr id="4" name="Picture 3">
            <a:extLst>
              <a:ext uri="{FF2B5EF4-FFF2-40B4-BE49-F238E27FC236}">
                <a16:creationId xmlns:a16="http://schemas.microsoft.com/office/drawing/2014/main" id="{A0D9CBFC-7FE9-47CD-9CF4-427636DD290E}"/>
              </a:ext>
            </a:extLst>
          </p:cNvPr>
          <p:cNvPicPr>
            <a:picLocks noChangeAspect="1"/>
          </p:cNvPicPr>
          <p:nvPr/>
        </p:nvPicPr>
        <p:blipFill>
          <a:blip r:embed="rId2"/>
          <a:stretch>
            <a:fillRect/>
          </a:stretch>
        </p:blipFill>
        <p:spPr>
          <a:xfrm>
            <a:off x="6409548" y="4587807"/>
            <a:ext cx="5437480" cy="1215834"/>
          </a:xfrm>
          <a:prstGeom prst="rect">
            <a:avLst/>
          </a:prstGeom>
        </p:spPr>
      </p:pic>
      <p:sp>
        <p:nvSpPr>
          <p:cNvPr id="5" name="Rectangle 4">
            <a:extLst>
              <a:ext uri="{FF2B5EF4-FFF2-40B4-BE49-F238E27FC236}">
                <a16:creationId xmlns:a16="http://schemas.microsoft.com/office/drawing/2014/main" id="{3CB97BB9-7F82-4231-82A6-C20D2EB16A77}"/>
              </a:ext>
            </a:extLst>
          </p:cNvPr>
          <p:cNvSpPr/>
          <p:nvPr/>
        </p:nvSpPr>
        <p:spPr>
          <a:xfrm>
            <a:off x="258147" y="4216348"/>
            <a:ext cx="6096000" cy="2308324"/>
          </a:xfrm>
          <a:prstGeom prst="rect">
            <a:avLst/>
          </a:prstGeom>
        </p:spPr>
        <p:txBody>
          <a:bodyPr>
            <a:spAutoFit/>
          </a:bodyPr>
          <a:lstStyle/>
          <a:p>
            <a:pPr marL="285750" indent="-285750">
              <a:buFont typeface="Arial" panose="020B0604020202020204" pitchFamily="34" charset="0"/>
              <a:buChar char="•"/>
            </a:pPr>
            <a:r>
              <a:rPr lang="en-US" b="1" u="sng" dirty="0">
                <a:latin typeface="arial" panose="020B0604020202020204" pitchFamily="34" charset="0"/>
              </a:rPr>
              <a:t>Central Repository:</a:t>
            </a:r>
            <a:br>
              <a:rPr lang="en-US" dirty="0">
                <a:solidFill>
                  <a:srgbClr val="000000"/>
                </a:solidFill>
                <a:latin typeface="arial" panose="020B0604020202020204" pitchFamily="34" charset="0"/>
              </a:rPr>
            </a:br>
            <a:endParaRPr lang="en-US" dirty="0">
              <a:solidFill>
                <a:srgbClr val="000000"/>
              </a:solidFill>
              <a:latin typeface="arial" panose="020B0604020202020204" pitchFamily="34" charset="0"/>
            </a:endParaRPr>
          </a:p>
          <a:p>
            <a:r>
              <a:rPr lang="en-US" dirty="0">
                <a:solidFill>
                  <a:srgbClr val="000000"/>
                </a:solidFill>
                <a:latin typeface="arial" panose="020B0604020202020204" pitchFamily="34" charset="0"/>
              </a:rPr>
              <a:t>The central Maven repository is a repository provided by the Maven community. By default Maven looks in this central repository for any dependencies needed but not found in your local repository. Maven then downloads these dependencies into your local repository. You need no special configuration to access the central repository.</a:t>
            </a:r>
            <a:endParaRPr lang="en-US" b="0" i="0" dirty="0">
              <a:solidFill>
                <a:srgbClr val="000000"/>
              </a:solidFill>
              <a:effectLst/>
              <a:latin typeface="arial" panose="020B0604020202020204" pitchFamily="34" charset="0"/>
            </a:endParaRPr>
          </a:p>
        </p:txBody>
      </p:sp>
      <p:sp>
        <p:nvSpPr>
          <p:cNvPr id="6" name="Rectangle 5">
            <a:extLst>
              <a:ext uri="{FF2B5EF4-FFF2-40B4-BE49-F238E27FC236}">
                <a16:creationId xmlns:a16="http://schemas.microsoft.com/office/drawing/2014/main" id="{322989AE-FDB2-4460-B724-A49C8C442485}"/>
              </a:ext>
            </a:extLst>
          </p:cNvPr>
          <p:cNvSpPr/>
          <p:nvPr/>
        </p:nvSpPr>
        <p:spPr>
          <a:xfrm>
            <a:off x="6409548" y="2248593"/>
            <a:ext cx="5231363" cy="2031325"/>
          </a:xfrm>
          <a:prstGeom prst="rect">
            <a:avLst/>
          </a:prstGeom>
        </p:spPr>
        <p:txBody>
          <a:bodyPr wrap="square">
            <a:spAutoFit/>
          </a:bodyPr>
          <a:lstStyle/>
          <a:p>
            <a:pPr marL="285750" indent="-285750">
              <a:buFont typeface="Arial" panose="020B0604020202020204" pitchFamily="34" charset="0"/>
              <a:buChar char="•"/>
            </a:pPr>
            <a:r>
              <a:rPr lang="en-US" b="1" u="sng" dirty="0">
                <a:latin typeface="arial" panose="020B0604020202020204" pitchFamily="34" charset="0"/>
              </a:rPr>
              <a:t>Remote Repository</a:t>
            </a:r>
          </a:p>
          <a:p>
            <a:br>
              <a:rPr lang="en-US" dirty="0"/>
            </a:br>
            <a:r>
              <a:rPr lang="en-US" dirty="0">
                <a:solidFill>
                  <a:srgbClr val="000000"/>
                </a:solidFill>
                <a:latin typeface="arial" panose="020B0604020202020204" pitchFamily="34" charset="0"/>
              </a:rPr>
              <a:t>A remote repository is a repository on a web server from which Maven can download dependencies, just like the central repository. A remote repository can be located anywhere on the internet, or inside a local network.</a:t>
            </a:r>
            <a:endParaRPr lang="en-US" dirty="0"/>
          </a:p>
        </p:txBody>
      </p:sp>
    </p:spTree>
    <p:extLst>
      <p:ext uri="{BB962C8B-B14F-4D97-AF65-F5344CB8AC3E}">
        <p14:creationId xmlns:p14="http://schemas.microsoft.com/office/powerpoint/2010/main" val="18924358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24C015C-B486-43A9-A670-AE249BF8F5A1}"/>
              </a:ext>
            </a:extLst>
          </p:cNvPr>
          <p:cNvSpPr/>
          <p:nvPr/>
        </p:nvSpPr>
        <p:spPr>
          <a:xfrm>
            <a:off x="172483" y="174563"/>
            <a:ext cx="5468164" cy="400110"/>
          </a:xfrm>
          <a:prstGeom prst="rect">
            <a:avLst/>
          </a:prstGeom>
        </p:spPr>
        <p:txBody>
          <a:bodyPr wrap="none">
            <a:spAutoFit/>
          </a:bodyPr>
          <a:lstStyle/>
          <a:p>
            <a:r>
              <a:rPr lang="en-US" sz="2000" b="1" u="sng" dirty="0">
                <a:latin typeface="arial" panose="020B0604020202020204" pitchFamily="34" charset="0"/>
              </a:rPr>
              <a:t>Maven Build Life Cycles, Phases and Goals</a:t>
            </a:r>
            <a:endParaRPr lang="en-US" sz="2000" b="1" i="0" u="sng" dirty="0">
              <a:effectLst/>
              <a:latin typeface="arial" panose="020B0604020202020204" pitchFamily="34" charset="0"/>
            </a:endParaRPr>
          </a:p>
        </p:txBody>
      </p:sp>
      <p:sp>
        <p:nvSpPr>
          <p:cNvPr id="5" name="Rectangle 4">
            <a:extLst>
              <a:ext uri="{FF2B5EF4-FFF2-40B4-BE49-F238E27FC236}">
                <a16:creationId xmlns:a16="http://schemas.microsoft.com/office/drawing/2014/main" id="{04B471F0-C142-461A-BDC9-AA846F283C4D}"/>
              </a:ext>
            </a:extLst>
          </p:cNvPr>
          <p:cNvSpPr/>
          <p:nvPr/>
        </p:nvSpPr>
        <p:spPr>
          <a:xfrm>
            <a:off x="539231" y="812139"/>
            <a:ext cx="10715625" cy="646331"/>
          </a:xfrm>
          <a:prstGeom prst="rect">
            <a:avLst/>
          </a:prstGeom>
        </p:spPr>
        <p:txBody>
          <a:bodyPr wrap="square">
            <a:spAutoFit/>
          </a:bodyPr>
          <a:lstStyle/>
          <a:p>
            <a:r>
              <a:rPr lang="en-US" dirty="0">
                <a:solidFill>
                  <a:srgbClr val="000000"/>
                </a:solidFill>
                <a:latin typeface="arial" panose="020B0604020202020204" pitchFamily="34" charset="0"/>
              </a:rPr>
              <a:t>When Maven builds a software project it follows a build life cycle. The build life cycle is divided into build phases, and the build phases are divided into build goals. </a:t>
            </a:r>
            <a:endParaRPr lang="en-US" dirty="0"/>
          </a:p>
        </p:txBody>
      </p:sp>
      <p:sp>
        <p:nvSpPr>
          <p:cNvPr id="7" name="Rectangle 6">
            <a:extLst>
              <a:ext uri="{FF2B5EF4-FFF2-40B4-BE49-F238E27FC236}">
                <a16:creationId xmlns:a16="http://schemas.microsoft.com/office/drawing/2014/main" id="{742479D1-B485-4FFD-A851-8D35B889BC7B}"/>
              </a:ext>
            </a:extLst>
          </p:cNvPr>
          <p:cNvSpPr/>
          <p:nvPr/>
        </p:nvSpPr>
        <p:spPr>
          <a:xfrm>
            <a:off x="381000" y="1787267"/>
            <a:ext cx="11430000" cy="4616648"/>
          </a:xfrm>
          <a:prstGeom prst="rect">
            <a:avLst/>
          </a:prstGeom>
        </p:spPr>
        <p:txBody>
          <a:bodyPr wrap="square">
            <a:spAutoFit/>
          </a:bodyPr>
          <a:lstStyle/>
          <a:p>
            <a:pPr lvl="0" defTabSz="914400" eaLnBrk="0" fontAlgn="base" hangingPunct="0">
              <a:spcBef>
                <a:spcPct val="0"/>
              </a:spcBef>
              <a:spcAft>
                <a:spcPct val="0"/>
              </a:spcAft>
            </a:pPr>
            <a:r>
              <a:rPr lang="en-US" altLang="en-US" sz="2400" b="1" u="sng" dirty="0">
                <a:latin typeface="Arial" panose="020B0604020202020204" pitchFamily="34" charset="0"/>
                <a:cs typeface="Arial" panose="020B0604020202020204" pitchFamily="34" charset="0"/>
              </a:rPr>
              <a:t>Build Life Cycles</a:t>
            </a:r>
          </a:p>
          <a:p>
            <a:pPr lvl="0" defTabSz="914400" eaLnBrk="0" fontAlgn="base" hangingPunct="0">
              <a:spcBef>
                <a:spcPct val="0"/>
              </a:spcBef>
              <a:spcAft>
                <a:spcPct val="0"/>
              </a:spcAft>
            </a:pPr>
            <a:br>
              <a:rPr lang="en-US" altLang="en-US" dirty="0">
                <a:solidFill>
                  <a:srgbClr val="000000"/>
                </a:solidFill>
                <a:latin typeface="Arial" panose="020B0604020202020204" pitchFamily="34" charset="0"/>
                <a:cs typeface="Arial" panose="020B0604020202020204" pitchFamily="34" charset="0"/>
              </a:rPr>
            </a:br>
            <a:r>
              <a:rPr lang="en-US" altLang="en-US" dirty="0">
                <a:solidFill>
                  <a:srgbClr val="000000"/>
                </a:solidFill>
                <a:latin typeface="Arial" panose="020B0604020202020204" pitchFamily="34" charset="0"/>
                <a:cs typeface="Arial" panose="020B0604020202020204" pitchFamily="34" charset="0"/>
              </a:rPr>
              <a:t>Maven has 3 built-in build life cycles. These are:</a:t>
            </a:r>
            <a:endParaRPr lang="en-US" altLang="en-US" dirty="0"/>
          </a:p>
          <a:p>
            <a:pPr lvl="1" defTabSz="914400" eaLnBrk="0" fontAlgn="base" hangingPunct="0">
              <a:spcBef>
                <a:spcPct val="0"/>
              </a:spcBef>
              <a:spcAft>
                <a:spcPct val="0"/>
              </a:spcAft>
              <a:buFontTx/>
              <a:buAutoNum type="arabicPeriod"/>
            </a:pPr>
            <a:r>
              <a:rPr lang="en-US" altLang="en-US" dirty="0">
                <a:solidFill>
                  <a:srgbClr val="000000"/>
                </a:solidFill>
                <a:latin typeface="Arial" panose="020B0604020202020204" pitchFamily="34" charset="0"/>
                <a:cs typeface="Arial" panose="020B0604020202020204" pitchFamily="34" charset="0"/>
              </a:rPr>
              <a:t> default</a:t>
            </a:r>
          </a:p>
          <a:p>
            <a:pPr lvl="1" defTabSz="914400" eaLnBrk="0" fontAlgn="base" hangingPunct="0">
              <a:spcBef>
                <a:spcPct val="0"/>
              </a:spcBef>
              <a:spcAft>
                <a:spcPct val="0"/>
              </a:spcAft>
              <a:buFontTx/>
              <a:buAutoNum type="arabicPeriod"/>
            </a:pPr>
            <a:r>
              <a:rPr lang="en-US" altLang="en-US" dirty="0">
                <a:solidFill>
                  <a:srgbClr val="000000"/>
                </a:solidFill>
                <a:latin typeface="Arial" panose="020B0604020202020204" pitchFamily="34" charset="0"/>
                <a:cs typeface="Arial" panose="020B0604020202020204" pitchFamily="34" charset="0"/>
              </a:rPr>
              <a:t> clean</a:t>
            </a:r>
          </a:p>
          <a:p>
            <a:pPr lvl="1" defTabSz="914400" eaLnBrk="0" fontAlgn="base" hangingPunct="0">
              <a:spcBef>
                <a:spcPct val="0"/>
              </a:spcBef>
              <a:spcAft>
                <a:spcPct val="0"/>
              </a:spcAft>
              <a:buFontTx/>
              <a:buAutoNum type="arabicPeriod"/>
            </a:pPr>
            <a:r>
              <a:rPr lang="en-US" altLang="en-US" dirty="0">
                <a:solidFill>
                  <a:srgbClr val="000000"/>
                </a:solidFill>
                <a:latin typeface="Arial" panose="020B0604020202020204" pitchFamily="34" charset="0"/>
                <a:cs typeface="Arial" panose="020B0604020202020204" pitchFamily="34" charset="0"/>
              </a:rPr>
              <a:t> Site</a:t>
            </a:r>
          </a:p>
          <a:p>
            <a:pPr lvl="1" defTabSz="914400" eaLnBrk="0" fontAlgn="base" hangingPunct="0">
              <a:spcBef>
                <a:spcPct val="0"/>
              </a:spcBef>
              <a:spcAft>
                <a:spcPct val="0"/>
              </a:spcAft>
            </a:pPr>
            <a:endParaRPr lang="en-US" altLang="en-US" dirty="0">
              <a:solidFill>
                <a:srgbClr val="000000"/>
              </a:solidFill>
              <a:latin typeface="Arial" panose="020B0604020202020204" pitchFamily="34" charset="0"/>
              <a:cs typeface="Arial" panose="020B0604020202020204" pitchFamily="34" charset="0"/>
            </a:endParaRPr>
          </a:p>
          <a:p>
            <a:pPr marL="285750" lvl="0" indent="-285750" defTabSz="914400" eaLnBrk="0" fontAlgn="base" hangingPunct="0">
              <a:spcBef>
                <a:spcPct val="0"/>
              </a:spcBef>
              <a:spcAft>
                <a:spcPct val="0"/>
              </a:spcAft>
              <a:buFont typeface="Arial" panose="020B0604020202020204" pitchFamily="34" charset="0"/>
              <a:buChar char="•"/>
            </a:pPr>
            <a:r>
              <a:rPr lang="en-US" altLang="en-US" dirty="0">
                <a:solidFill>
                  <a:srgbClr val="000000"/>
                </a:solidFill>
                <a:latin typeface="Arial" panose="020B0604020202020204" pitchFamily="34" charset="0"/>
                <a:cs typeface="Arial" panose="020B0604020202020204" pitchFamily="34" charset="0"/>
              </a:rPr>
              <a:t>Each of these build life cycles takes care of a different aspect of building a software project. Thus, each of these build life cycles are executed independently of each other. </a:t>
            </a:r>
          </a:p>
          <a:p>
            <a:pPr marL="285750" lvl="0" indent="-285750" defTabSz="914400" eaLnBrk="0" fontAlgn="base" hangingPunct="0">
              <a:spcBef>
                <a:spcPct val="0"/>
              </a:spcBef>
              <a:spcAft>
                <a:spcPct val="0"/>
              </a:spcAft>
              <a:buFont typeface="Arial" panose="020B0604020202020204" pitchFamily="34" charset="0"/>
              <a:buChar char="•"/>
            </a:pPr>
            <a:r>
              <a:rPr lang="en-US" altLang="en-US" dirty="0">
                <a:solidFill>
                  <a:srgbClr val="000000"/>
                </a:solidFill>
                <a:latin typeface="Arial" panose="020B0604020202020204" pitchFamily="34" charset="0"/>
                <a:cs typeface="Arial" panose="020B0604020202020204" pitchFamily="34" charset="0"/>
              </a:rPr>
              <a:t>You can get Maven to execute more than one build life cycle, but they will be executed in sequence, separately from each other, as if you had executed two separate Maven commands.</a:t>
            </a:r>
            <a:endParaRPr lang="en-US" altLang="en-US" dirty="0"/>
          </a:p>
          <a:p>
            <a:pPr marL="285750" lvl="0" indent="-285750" defTabSz="914400" eaLnBrk="0" fontAlgn="base" hangingPunct="0">
              <a:spcBef>
                <a:spcPct val="0"/>
              </a:spcBef>
              <a:spcAft>
                <a:spcPct val="0"/>
              </a:spcAft>
              <a:buFont typeface="Arial" panose="020B0604020202020204" pitchFamily="34" charset="0"/>
              <a:buChar char="•"/>
            </a:pPr>
            <a:r>
              <a:rPr lang="en-US" altLang="en-US" dirty="0">
                <a:solidFill>
                  <a:srgbClr val="000000"/>
                </a:solidFill>
                <a:latin typeface="Arial" panose="020B0604020202020204" pitchFamily="34" charset="0"/>
                <a:cs typeface="Arial" panose="020B0604020202020204" pitchFamily="34" charset="0"/>
              </a:rPr>
              <a:t>The </a:t>
            </a:r>
            <a:r>
              <a:rPr lang="en-US" altLang="en-US" dirty="0">
                <a:latin typeface="Arial Unicode MS"/>
                <a:cs typeface="Arial" panose="020B0604020202020204" pitchFamily="34" charset="0"/>
              </a:rPr>
              <a:t>default</a:t>
            </a:r>
            <a:r>
              <a:rPr lang="en-US" altLang="en-US" dirty="0">
                <a:latin typeface="Arial" panose="020B0604020202020204" pitchFamily="34" charset="0"/>
                <a:cs typeface="Arial" panose="020B0604020202020204" pitchFamily="34" charset="0"/>
              </a:rPr>
              <a:t> life cycle </a:t>
            </a:r>
            <a:r>
              <a:rPr lang="en-US" altLang="en-US" dirty="0">
                <a:solidFill>
                  <a:srgbClr val="000000"/>
                </a:solidFill>
                <a:latin typeface="Arial" panose="020B0604020202020204" pitchFamily="34" charset="0"/>
                <a:cs typeface="Arial" panose="020B0604020202020204" pitchFamily="34" charset="0"/>
              </a:rPr>
              <a:t>handles everything related to compiling and packaging your project. </a:t>
            </a:r>
          </a:p>
          <a:p>
            <a:pPr marL="285750" lvl="0" indent="-285750" defTabSz="914400" eaLnBrk="0" fontAlgn="base" hangingPunct="0">
              <a:spcBef>
                <a:spcPct val="0"/>
              </a:spcBef>
              <a:spcAft>
                <a:spcPct val="0"/>
              </a:spcAft>
              <a:buFont typeface="Arial" panose="020B0604020202020204" pitchFamily="34" charset="0"/>
              <a:buChar char="•"/>
            </a:pPr>
            <a:r>
              <a:rPr lang="en-US" altLang="en-US" dirty="0">
                <a:solidFill>
                  <a:srgbClr val="000000"/>
                </a:solidFill>
                <a:latin typeface="Arial" panose="020B0604020202020204" pitchFamily="34" charset="0"/>
                <a:cs typeface="Arial" panose="020B0604020202020204" pitchFamily="34" charset="0"/>
              </a:rPr>
              <a:t>The</a:t>
            </a:r>
            <a:r>
              <a:rPr lang="en-US" altLang="en-US" dirty="0">
                <a:latin typeface="Arial" panose="020B0604020202020204" pitchFamily="34" charset="0"/>
                <a:cs typeface="Arial" panose="020B0604020202020204" pitchFamily="34" charset="0"/>
              </a:rPr>
              <a:t> </a:t>
            </a:r>
            <a:r>
              <a:rPr lang="en-US" altLang="en-US" dirty="0">
                <a:latin typeface="Arial Unicode MS"/>
                <a:cs typeface="Arial" panose="020B0604020202020204" pitchFamily="34" charset="0"/>
              </a:rPr>
              <a:t>clean</a:t>
            </a:r>
            <a:r>
              <a:rPr lang="en-US" altLang="en-US" dirty="0">
                <a:latin typeface="Arial" panose="020B0604020202020204" pitchFamily="34" charset="0"/>
                <a:cs typeface="Arial" panose="020B0604020202020204" pitchFamily="34" charset="0"/>
              </a:rPr>
              <a:t> life cycle</a:t>
            </a:r>
            <a:r>
              <a:rPr lang="en-US" altLang="en-US" dirty="0">
                <a:solidFill>
                  <a:srgbClr val="000000"/>
                </a:solidFill>
                <a:latin typeface="Arial" panose="020B0604020202020204" pitchFamily="34" charset="0"/>
                <a:cs typeface="Arial" panose="020B0604020202020204" pitchFamily="34" charset="0"/>
              </a:rPr>
              <a:t> handles everything related to removing temporary files from the output directory, including generated source files, compiled classes, previous JAR files etc. </a:t>
            </a:r>
          </a:p>
          <a:p>
            <a:pPr marL="285750" lvl="0" indent="-285750" defTabSz="914400" eaLnBrk="0" fontAlgn="base" hangingPunct="0">
              <a:spcBef>
                <a:spcPct val="0"/>
              </a:spcBef>
              <a:spcAft>
                <a:spcPct val="0"/>
              </a:spcAft>
              <a:buFont typeface="Arial" panose="020B0604020202020204" pitchFamily="34" charset="0"/>
              <a:buChar char="•"/>
            </a:pPr>
            <a:r>
              <a:rPr lang="en-US" altLang="en-US" dirty="0">
                <a:solidFill>
                  <a:srgbClr val="000000"/>
                </a:solidFill>
                <a:latin typeface="Arial" panose="020B0604020202020204" pitchFamily="34" charset="0"/>
                <a:cs typeface="Arial" panose="020B0604020202020204" pitchFamily="34" charset="0"/>
              </a:rPr>
              <a:t>The </a:t>
            </a:r>
            <a:r>
              <a:rPr lang="en-US" altLang="en-US" dirty="0">
                <a:latin typeface="Arial Unicode MS"/>
                <a:cs typeface="Arial" panose="020B0604020202020204" pitchFamily="34" charset="0"/>
              </a:rPr>
              <a:t>site</a:t>
            </a:r>
            <a:r>
              <a:rPr lang="en-US" altLang="en-US" dirty="0">
                <a:latin typeface="Arial" panose="020B0604020202020204" pitchFamily="34" charset="0"/>
                <a:cs typeface="Arial" panose="020B0604020202020204" pitchFamily="34" charset="0"/>
              </a:rPr>
              <a:t> life cycle </a:t>
            </a:r>
            <a:r>
              <a:rPr lang="en-US" altLang="en-US" dirty="0">
                <a:solidFill>
                  <a:srgbClr val="000000"/>
                </a:solidFill>
                <a:latin typeface="Arial" panose="020B0604020202020204" pitchFamily="34" charset="0"/>
                <a:cs typeface="Arial" panose="020B0604020202020204" pitchFamily="34" charset="0"/>
              </a:rPr>
              <a:t>handles everything related to generating documentation for your project. In fact, </a:t>
            </a:r>
            <a:r>
              <a:rPr lang="en-US" altLang="en-US" dirty="0">
                <a:solidFill>
                  <a:srgbClr val="000000"/>
                </a:solidFill>
                <a:latin typeface="Arial Unicode MS"/>
                <a:cs typeface="Arial" panose="020B0604020202020204" pitchFamily="34" charset="0"/>
              </a:rPr>
              <a:t>site</a:t>
            </a:r>
            <a:r>
              <a:rPr lang="en-US" altLang="en-US" dirty="0">
                <a:solidFill>
                  <a:srgbClr val="000000"/>
                </a:solidFill>
                <a:latin typeface="Arial" panose="020B0604020202020204" pitchFamily="34" charset="0"/>
                <a:cs typeface="Arial" panose="020B0604020202020204" pitchFamily="34" charset="0"/>
              </a:rPr>
              <a:t> can generate a complete website with documentation for your project.</a:t>
            </a:r>
            <a:endParaRPr lang="en-US" altLang="en-US" dirty="0">
              <a:latin typeface="Arial" panose="020B0604020202020204" pitchFamily="34" charset="0"/>
            </a:endParaRPr>
          </a:p>
        </p:txBody>
      </p:sp>
    </p:spTree>
    <p:extLst>
      <p:ext uri="{BB962C8B-B14F-4D97-AF65-F5344CB8AC3E}">
        <p14:creationId xmlns:p14="http://schemas.microsoft.com/office/powerpoint/2010/main" val="17759153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079D361-51FA-4B40-A323-2986B17512A4}"/>
              </a:ext>
            </a:extLst>
          </p:cNvPr>
          <p:cNvPicPr>
            <a:picLocks noChangeAspect="1"/>
          </p:cNvPicPr>
          <p:nvPr/>
        </p:nvPicPr>
        <p:blipFill>
          <a:blip r:embed="rId2"/>
          <a:stretch>
            <a:fillRect/>
          </a:stretch>
        </p:blipFill>
        <p:spPr>
          <a:xfrm>
            <a:off x="727226" y="1762295"/>
            <a:ext cx="10504288" cy="3742766"/>
          </a:xfrm>
          <a:prstGeom prst="rect">
            <a:avLst/>
          </a:prstGeom>
        </p:spPr>
      </p:pic>
      <p:sp>
        <p:nvSpPr>
          <p:cNvPr id="3" name="Rectangle 2">
            <a:extLst>
              <a:ext uri="{FF2B5EF4-FFF2-40B4-BE49-F238E27FC236}">
                <a16:creationId xmlns:a16="http://schemas.microsoft.com/office/drawing/2014/main" id="{4913C6D2-9A6B-4428-BCC7-AC8D393DBAE9}"/>
              </a:ext>
            </a:extLst>
          </p:cNvPr>
          <p:cNvSpPr/>
          <p:nvPr/>
        </p:nvSpPr>
        <p:spPr>
          <a:xfrm>
            <a:off x="388776" y="230465"/>
            <a:ext cx="11162522" cy="1292662"/>
          </a:xfrm>
          <a:prstGeom prst="rect">
            <a:avLst/>
          </a:prstGeom>
        </p:spPr>
        <p:txBody>
          <a:bodyPr wrap="square">
            <a:spAutoFit/>
          </a:bodyPr>
          <a:lstStyle/>
          <a:p>
            <a:r>
              <a:rPr lang="en-US" sz="2400" b="1" u="sng" dirty="0">
                <a:latin typeface="arial" panose="020B0604020202020204" pitchFamily="34" charset="0"/>
              </a:rPr>
              <a:t>Build Phases</a:t>
            </a:r>
          </a:p>
          <a:p>
            <a:br>
              <a:rPr lang="en-US" dirty="0"/>
            </a:br>
            <a:r>
              <a:rPr lang="en-US" dirty="0">
                <a:solidFill>
                  <a:srgbClr val="000000"/>
                </a:solidFill>
                <a:latin typeface="arial" panose="020B0604020202020204" pitchFamily="34" charset="0"/>
              </a:rPr>
              <a:t>Each build life cycle is divided into a sequence of build phases, and the build phases are again subdivided into goals. Thus, the total build process is a sequence of build life cycle(s), build phases and goals.</a:t>
            </a:r>
            <a:endParaRPr lang="en-US" dirty="0"/>
          </a:p>
        </p:txBody>
      </p:sp>
    </p:spTree>
    <p:extLst>
      <p:ext uri="{BB962C8B-B14F-4D97-AF65-F5344CB8AC3E}">
        <p14:creationId xmlns:p14="http://schemas.microsoft.com/office/powerpoint/2010/main" val="33679224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9A2F916-9968-4978-8A9B-A350A6018CAD}"/>
              </a:ext>
            </a:extLst>
          </p:cNvPr>
          <p:cNvSpPr/>
          <p:nvPr/>
        </p:nvSpPr>
        <p:spPr>
          <a:xfrm>
            <a:off x="108856" y="88555"/>
            <a:ext cx="11927633" cy="1292662"/>
          </a:xfrm>
          <a:prstGeom prst="rect">
            <a:avLst/>
          </a:prstGeom>
        </p:spPr>
        <p:txBody>
          <a:bodyPr wrap="square">
            <a:spAutoFit/>
          </a:bodyPr>
          <a:lstStyle/>
          <a:p>
            <a:r>
              <a:rPr lang="en-US" sz="2400" b="1" dirty="0">
                <a:latin typeface="arial" panose="020B0604020202020204" pitchFamily="34" charset="0"/>
              </a:rPr>
              <a:t>Maven Build Profiles</a:t>
            </a:r>
          </a:p>
          <a:p>
            <a:pPr marL="285750" indent="-285750">
              <a:buFont typeface="Arial" panose="020B0604020202020204" pitchFamily="34" charset="0"/>
              <a:buChar char="•"/>
            </a:pPr>
            <a:r>
              <a:rPr lang="en-US" dirty="0">
                <a:solidFill>
                  <a:srgbClr val="000000"/>
                </a:solidFill>
                <a:latin typeface="arial" panose="020B0604020202020204" pitchFamily="34" charset="0"/>
              </a:rPr>
              <a:t>Maven build profiles enable you to build your project using different configurations. Instead of creating two separate POM files, you can just specify a profile with the different build configuration, and build your project with this build profile when needed.</a:t>
            </a:r>
            <a:endParaRPr lang="en-US" b="0" i="0" dirty="0">
              <a:solidFill>
                <a:srgbClr val="000000"/>
              </a:solidFill>
              <a:effectLst/>
              <a:latin typeface="arial" panose="020B0604020202020204" pitchFamily="34" charset="0"/>
            </a:endParaRPr>
          </a:p>
        </p:txBody>
      </p:sp>
      <p:sp>
        <p:nvSpPr>
          <p:cNvPr id="4" name="Rectangle 3">
            <a:extLst>
              <a:ext uri="{FF2B5EF4-FFF2-40B4-BE49-F238E27FC236}">
                <a16:creationId xmlns:a16="http://schemas.microsoft.com/office/drawing/2014/main" id="{EFECB3B7-917E-4226-B06A-3F55EC8D3BC0}"/>
              </a:ext>
            </a:extLst>
          </p:cNvPr>
          <p:cNvSpPr/>
          <p:nvPr/>
        </p:nvSpPr>
        <p:spPr>
          <a:xfrm>
            <a:off x="108856" y="1500549"/>
            <a:ext cx="11927632" cy="923330"/>
          </a:xfrm>
          <a:prstGeom prst="rect">
            <a:avLst/>
          </a:prstGeom>
        </p:spPr>
        <p:txBody>
          <a:bodyPr wrap="square">
            <a:spAutoFit/>
          </a:bodyPr>
          <a:lstStyle/>
          <a:p>
            <a:pPr marL="285750" lvl="0" indent="-285750" defTabSz="914400" eaLnBrk="0" fontAlgn="base" hangingPunct="0">
              <a:spcBef>
                <a:spcPct val="0"/>
              </a:spcBef>
              <a:spcAft>
                <a:spcPct val="0"/>
              </a:spcAft>
              <a:buFont typeface="Arial" panose="020B0604020202020204" pitchFamily="34" charset="0"/>
              <a:buChar char="•"/>
            </a:pPr>
            <a:r>
              <a:rPr lang="en-US" altLang="en-US" dirty="0">
                <a:solidFill>
                  <a:srgbClr val="000000"/>
                </a:solidFill>
                <a:latin typeface="Arial" panose="020B0604020202020204" pitchFamily="34" charset="0"/>
                <a:cs typeface="Arial" panose="020B0604020202020204" pitchFamily="34" charset="0"/>
              </a:rPr>
              <a:t>Maven build profiles are specified inside the POM file, inside the </a:t>
            </a:r>
            <a:r>
              <a:rPr lang="en-US" altLang="en-US" dirty="0">
                <a:solidFill>
                  <a:srgbClr val="000000"/>
                </a:solidFill>
                <a:latin typeface="Arial Unicode MS"/>
              </a:rPr>
              <a:t>profiles</a:t>
            </a:r>
            <a:r>
              <a:rPr lang="en-US" altLang="en-US" dirty="0">
                <a:solidFill>
                  <a:srgbClr val="000000"/>
                </a:solidFill>
                <a:latin typeface="Arial" panose="020B0604020202020204" pitchFamily="34" charset="0"/>
                <a:cs typeface="Arial" panose="020B0604020202020204" pitchFamily="34" charset="0"/>
              </a:rPr>
              <a:t> element. Each build profile is nested inside a </a:t>
            </a:r>
            <a:r>
              <a:rPr lang="en-US" altLang="en-US" dirty="0">
                <a:solidFill>
                  <a:srgbClr val="000000"/>
                </a:solidFill>
                <a:latin typeface="Arial Unicode MS"/>
              </a:rPr>
              <a:t>profile</a:t>
            </a:r>
            <a:r>
              <a:rPr lang="en-US" altLang="en-US" dirty="0">
                <a:solidFill>
                  <a:srgbClr val="000000"/>
                </a:solidFill>
                <a:latin typeface="Arial" panose="020B0604020202020204" pitchFamily="34" charset="0"/>
                <a:cs typeface="Arial" panose="020B0604020202020204" pitchFamily="34" charset="0"/>
              </a:rPr>
              <a:t> element. </a:t>
            </a:r>
            <a:r>
              <a:rPr lang="en-US" altLang="en-US" dirty="0"/>
              <a:t> </a:t>
            </a:r>
          </a:p>
          <a:p>
            <a:pPr marL="285750" lvl="0" indent="-285750" defTabSz="914400" eaLnBrk="0" fontAlgn="base" hangingPunct="0">
              <a:spcBef>
                <a:spcPct val="0"/>
              </a:spcBef>
              <a:spcAft>
                <a:spcPct val="0"/>
              </a:spcAft>
              <a:buFont typeface="Arial" panose="020B0604020202020204" pitchFamily="34" charset="0"/>
              <a:buChar char="•"/>
            </a:pPr>
            <a:endParaRPr lang="en-US" altLang="en-US" dirty="0">
              <a:latin typeface="Arial" panose="020B0604020202020204" pitchFamily="34" charset="0"/>
            </a:endParaRPr>
          </a:p>
        </p:txBody>
      </p:sp>
      <p:pic>
        <p:nvPicPr>
          <p:cNvPr id="5" name="Picture 4">
            <a:extLst>
              <a:ext uri="{FF2B5EF4-FFF2-40B4-BE49-F238E27FC236}">
                <a16:creationId xmlns:a16="http://schemas.microsoft.com/office/drawing/2014/main" id="{1BA0C94E-88C5-4E1D-9075-53FB024F9D04}"/>
              </a:ext>
            </a:extLst>
          </p:cNvPr>
          <p:cNvPicPr>
            <a:picLocks noChangeAspect="1"/>
          </p:cNvPicPr>
          <p:nvPr/>
        </p:nvPicPr>
        <p:blipFill>
          <a:blip r:embed="rId2"/>
          <a:stretch>
            <a:fillRect/>
          </a:stretch>
        </p:blipFill>
        <p:spPr>
          <a:xfrm>
            <a:off x="7128586" y="3163079"/>
            <a:ext cx="4683969" cy="3503081"/>
          </a:xfrm>
          <a:prstGeom prst="rect">
            <a:avLst/>
          </a:prstGeom>
        </p:spPr>
      </p:pic>
      <p:sp>
        <p:nvSpPr>
          <p:cNvPr id="10" name="Rectangle 9">
            <a:extLst>
              <a:ext uri="{FF2B5EF4-FFF2-40B4-BE49-F238E27FC236}">
                <a16:creationId xmlns:a16="http://schemas.microsoft.com/office/drawing/2014/main" id="{F07296FC-B0F6-4C31-B917-979B2ACF8FE9}"/>
              </a:ext>
            </a:extLst>
          </p:cNvPr>
          <p:cNvSpPr/>
          <p:nvPr/>
        </p:nvSpPr>
        <p:spPr>
          <a:xfrm>
            <a:off x="379445" y="2243927"/>
            <a:ext cx="11498424" cy="923330"/>
          </a:xfrm>
          <a:prstGeom prst="rect">
            <a:avLst/>
          </a:prstGeom>
        </p:spPr>
        <p:txBody>
          <a:bodyPr wrap="square">
            <a:spAutoFit/>
          </a:bodyPr>
          <a:lstStyle/>
          <a:p>
            <a:pPr lvl="0" defTabSz="914400" eaLnBrk="0" fontAlgn="base" hangingPunct="0">
              <a:spcBef>
                <a:spcPct val="0"/>
              </a:spcBef>
              <a:spcAft>
                <a:spcPct val="0"/>
              </a:spcAft>
            </a:pPr>
            <a:r>
              <a:rPr lang="en-US" altLang="en-US" dirty="0">
                <a:solidFill>
                  <a:srgbClr val="000000"/>
                </a:solidFill>
                <a:latin typeface="Arial" panose="020B0604020202020204" pitchFamily="34" charset="0"/>
                <a:cs typeface="Arial" panose="020B0604020202020204" pitchFamily="34" charset="0"/>
              </a:rPr>
              <a:t>A build profile describes what changes should be made to the POM file when executing under that build profile. </a:t>
            </a:r>
          </a:p>
          <a:p>
            <a:pPr lvl="0" defTabSz="914400" eaLnBrk="0" fontAlgn="base" hangingPunct="0">
              <a:spcBef>
                <a:spcPct val="0"/>
              </a:spcBef>
              <a:spcAft>
                <a:spcPct val="0"/>
              </a:spcAft>
            </a:pPr>
            <a:r>
              <a:rPr lang="en-US" altLang="en-US" dirty="0">
                <a:solidFill>
                  <a:srgbClr val="000000"/>
                </a:solidFill>
                <a:latin typeface="Arial" panose="020B0604020202020204" pitchFamily="34" charset="0"/>
                <a:cs typeface="Arial" panose="020B0604020202020204" pitchFamily="34" charset="0"/>
              </a:rPr>
              <a:t>This could be changing the applications configuration file to use etc. The elements inside the </a:t>
            </a:r>
            <a:r>
              <a:rPr lang="en-US" altLang="en-US" dirty="0">
                <a:solidFill>
                  <a:srgbClr val="000000"/>
                </a:solidFill>
                <a:latin typeface="Arial Unicode MS"/>
              </a:rPr>
              <a:t>profile</a:t>
            </a:r>
            <a:r>
              <a:rPr lang="en-US" altLang="en-US" dirty="0">
                <a:solidFill>
                  <a:srgbClr val="000000"/>
                </a:solidFill>
                <a:latin typeface="Arial" panose="020B0604020202020204" pitchFamily="34" charset="0"/>
                <a:cs typeface="Arial" panose="020B0604020202020204" pitchFamily="34" charset="0"/>
              </a:rPr>
              <a:t> element will override the values of the elements with the same name further up in the POM.</a:t>
            </a:r>
            <a:r>
              <a:rPr lang="en-US" altLang="en-US" dirty="0"/>
              <a:t> </a:t>
            </a:r>
            <a:endParaRPr lang="en-US" altLang="en-US" dirty="0">
              <a:latin typeface="Arial" panose="020B0604020202020204" pitchFamily="34" charset="0"/>
            </a:endParaRPr>
          </a:p>
        </p:txBody>
      </p:sp>
      <p:sp>
        <p:nvSpPr>
          <p:cNvPr id="12" name="Rectangle 11">
            <a:extLst>
              <a:ext uri="{FF2B5EF4-FFF2-40B4-BE49-F238E27FC236}">
                <a16:creationId xmlns:a16="http://schemas.microsoft.com/office/drawing/2014/main" id="{941DE2A1-919F-4BD1-B16F-E16EBCA37D24}"/>
              </a:ext>
            </a:extLst>
          </p:cNvPr>
          <p:cNvSpPr/>
          <p:nvPr/>
        </p:nvSpPr>
        <p:spPr>
          <a:xfrm>
            <a:off x="379445" y="3690744"/>
            <a:ext cx="6484774" cy="2031325"/>
          </a:xfrm>
          <a:prstGeom prst="rect">
            <a:avLst/>
          </a:prstGeom>
        </p:spPr>
        <p:txBody>
          <a:bodyPr wrap="square">
            <a:spAutoFit/>
          </a:bodyPr>
          <a:lstStyle/>
          <a:p>
            <a:pPr marL="285750" lvl="0" indent="-285750" defTabSz="914400" eaLnBrk="0" fontAlgn="base" hangingPunct="0">
              <a:spcBef>
                <a:spcPct val="0"/>
              </a:spcBef>
              <a:spcAft>
                <a:spcPct val="0"/>
              </a:spcAft>
              <a:buFont typeface="Arial" panose="020B0604020202020204" pitchFamily="34" charset="0"/>
              <a:buChar char="•"/>
            </a:pPr>
            <a:r>
              <a:rPr lang="en-US" altLang="en-US" dirty="0">
                <a:latin typeface="Arial" panose="020B0604020202020204" pitchFamily="34" charset="0"/>
                <a:cs typeface="Arial" panose="020B0604020202020204" pitchFamily="34" charset="0"/>
              </a:rPr>
              <a:t>Inside the </a:t>
            </a:r>
            <a:r>
              <a:rPr lang="en-US" altLang="en-US" dirty="0">
                <a:latin typeface="Arial Unicode MS"/>
              </a:rPr>
              <a:t>profile</a:t>
            </a:r>
            <a:r>
              <a:rPr lang="en-US" altLang="en-US" dirty="0">
                <a:latin typeface="Arial" panose="020B0604020202020204" pitchFamily="34" charset="0"/>
                <a:cs typeface="Arial" panose="020B0604020202020204" pitchFamily="34" charset="0"/>
              </a:rPr>
              <a:t> element you can see a </a:t>
            </a:r>
            <a:r>
              <a:rPr lang="en-US" altLang="en-US" dirty="0">
                <a:latin typeface="Arial Unicode MS"/>
              </a:rPr>
              <a:t>activation</a:t>
            </a:r>
            <a:r>
              <a:rPr lang="en-US" altLang="en-US" dirty="0">
                <a:latin typeface="Arial" panose="020B0604020202020204" pitchFamily="34" charset="0"/>
                <a:cs typeface="Arial" panose="020B0604020202020204" pitchFamily="34" charset="0"/>
              </a:rPr>
              <a:t> element. </a:t>
            </a:r>
          </a:p>
          <a:p>
            <a:pPr marL="285750" lvl="0" indent="-285750" defTabSz="914400" eaLnBrk="0" fontAlgn="base" hangingPunct="0">
              <a:spcBef>
                <a:spcPct val="0"/>
              </a:spcBef>
              <a:spcAft>
                <a:spcPct val="0"/>
              </a:spcAft>
              <a:buFont typeface="Arial" panose="020B0604020202020204" pitchFamily="34" charset="0"/>
              <a:buChar char="•"/>
            </a:pPr>
            <a:r>
              <a:rPr lang="en-US" altLang="en-US" dirty="0">
                <a:latin typeface="Arial" panose="020B0604020202020204" pitchFamily="34" charset="0"/>
                <a:cs typeface="Arial" panose="020B0604020202020204" pitchFamily="34" charset="0"/>
              </a:rPr>
              <a:t>This element describes the condition that triggers this build profile to be used. One way to choose what profile is being executed is in the </a:t>
            </a:r>
            <a:r>
              <a:rPr lang="en-US" altLang="en-US" dirty="0">
                <a:latin typeface="Arial Unicode MS"/>
              </a:rPr>
              <a:t>settings.xml</a:t>
            </a:r>
            <a:r>
              <a:rPr lang="en-US" altLang="en-US" dirty="0">
                <a:latin typeface="Arial" panose="020B0604020202020204" pitchFamily="34" charset="0"/>
                <a:cs typeface="Arial" panose="020B0604020202020204" pitchFamily="34" charset="0"/>
              </a:rPr>
              <a:t> file. There you can set the active profile. </a:t>
            </a:r>
          </a:p>
          <a:p>
            <a:pPr marL="285750" lvl="0" indent="-285750" defTabSz="914400" eaLnBrk="0" fontAlgn="base" hangingPunct="0">
              <a:spcBef>
                <a:spcPct val="0"/>
              </a:spcBef>
              <a:spcAft>
                <a:spcPct val="0"/>
              </a:spcAft>
              <a:buFont typeface="Arial" panose="020B0604020202020204" pitchFamily="34" charset="0"/>
              <a:buChar char="•"/>
            </a:pPr>
            <a:r>
              <a:rPr lang="en-US" altLang="en-US" dirty="0">
                <a:latin typeface="Arial" panose="020B0604020202020204" pitchFamily="34" charset="0"/>
                <a:cs typeface="Arial" panose="020B0604020202020204" pitchFamily="34" charset="0"/>
              </a:rPr>
              <a:t>Another way is to add </a:t>
            </a:r>
            <a:r>
              <a:rPr lang="en-US" altLang="en-US" dirty="0">
                <a:latin typeface="Arial Unicode MS"/>
              </a:rPr>
              <a:t>-P profile-name</a:t>
            </a:r>
            <a:r>
              <a:rPr lang="en-US" altLang="en-US" dirty="0">
                <a:latin typeface="Arial" panose="020B0604020202020204" pitchFamily="34" charset="0"/>
                <a:cs typeface="Arial" panose="020B0604020202020204" pitchFamily="34" charset="0"/>
              </a:rPr>
              <a:t> to the Maven command line. </a:t>
            </a:r>
            <a:endParaRPr lang="en-US" altLang="en-US" dirty="0">
              <a:latin typeface="Arial" panose="020B0604020202020204" pitchFamily="34" charset="0"/>
            </a:endParaRPr>
          </a:p>
        </p:txBody>
      </p:sp>
    </p:spTree>
    <p:extLst>
      <p:ext uri="{BB962C8B-B14F-4D97-AF65-F5344CB8AC3E}">
        <p14:creationId xmlns:p14="http://schemas.microsoft.com/office/powerpoint/2010/main" val="37542040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DAFEA48-AA57-4AEA-A2E8-B34C2B4D4B7D}"/>
              </a:ext>
            </a:extLst>
          </p:cNvPr>
          <p:cNvSpPr/>
          <p:nvPr/>
        </p:nvSpPr>
        <p:spPr>
          <a:xfrm>
            <a:off x="132239" y="165232"/>
            <a:ext cx="2904962" cy="461665"/>
          </a:xfrm>
          <a:prstGeom prst="rect">
            <a:avLst/>
          </a:prstGeom>
        </p:spPr>
        <p:txBody>
          <a:bodyPr wrap="none">
            <a:spAutoFit/>
          </a:bodyPr>
          <a:lstStyle/>
          <a:p>
            <a:r>
              <a:rPr lang="en-US" sz="2400" b="1" u="sng" dirty="0">
                <a:latin typeface="arial" panose="020B0604020202020204" pitchFamily="34" charset="0"/>
              </a:rPr>
              <a:t>Maven Commands</a:t>
            </a:r>
            <a:endParaRPr lang="en-US" sz="2400" b="1" i="0" u="sng" dirty="0">
              <a:effectLst/>
              <a:latin typeface="arial" panose="020B0604020202020204" pitchFamily="34" charset="0"/>
            </a:endParaRPr>
          </a:p>
        </p:txBody>
      </p:sp>
      <p:sp>
        <p:nvSpPr>
          <p:cNvPr id="3" name="Rectangle 2">
            <a:extLst>
              <a:ext uri="{FF2B5EF4-FFF2-40B4-BE49-F238E27FC236}">
                <a16:creationId xmlns:a16="http://schemas.microsoft.com/office/drawing/2014/main" id="{82FBAD4E-0252-4343-8613-05B3077DD808}"/>
              </a:ext>
            </a:extLst>
          </p:cNvPr>
          <p:cNvSpPr/>
          <p:nvPr/>
        </p:nvSpPr>
        <p:spPr>
          <a:xfrm>
            <a:off x="132239" y="681335"/>
            <a:ext cx="10952528" cy="646331"/>
          </a:xfrm>
          <a:prstGeom prst="rect">
            <a:avLst/>
          </a:prstGeom>
        </p:spPr>
        <p:txBody>
          <a:bodyPr wrap="square">
            <a:spAutoFit/>
          </a:bodyPr>
          <a:lstStyle/>
          <a:p>
            <a:r>
              <a:rPr lang="en-US" dirty="0">
                <a:solidFill>
                  <a:srgbClr val="000000"/>
                </a:solidFill>
                <a:latin typeface="arial" panose="020B0604020202020204" pitchFamily="34" charset="0"/>
              </a:rPr>
              <a:t>Maven contains a wide set of commands which you can execute. Maven commands are a mix of build life cycles, build phases and build goals,</a:t>
            </a:r>
            <a:endParaRPr lang="en-US" dirty="0"/>
          </a:p>
        </p:txBody>
      </p:sp>
      <p:sp>
        <p:nvSpPr>
          <p:cNvPr id="6" name="Rectangle 5">
            <a:extLst>
              <a:ext uri="{FF2B5EF4-FFF2-40B4-BE49-F238E27FC236}">
                <a16:creationId xmlns:a16="http://schemas.microsoft.com/office/drawing/2014/main" id="{9022E5CD-600A-46F3-A3B8-BE7AA2335B38}"/>
              </a:ext>
            </a:extLst>
          </p:cNvPr>
          <p:cNvSpPr/>
          <p:nvPr/>
        </p:nvSpPr>
        <p:spPr>
          <a:xfrm>
            <a:off x="752668" y="1951672"/>
            <a:ext cx="9725610" cy="1785104"/>
          </a:xfrm>
          <a:prstGeom prst="rect">
            <a:avLst/>
          </a:prstGeom>
        </p:spPr>
        <p:txBody>
          <a:bodyPr wrap="square">
            <a:spAutoFit/>
          </a:bodyPr>
          <a:lstStyle/>
          <a:p>
            <a:pPr lvl="0" defTabSz="914400" eaLnBrk="0" fontAlgn="base" hangingPunct="0">
              <a:spcBef>
                <a:spcPct val="0"/>
              </a:spcBef>
              <a:spcAft>
                <a:spcPct val="0"/>
              </a:spcAft>
            </a:pPr>
            <a:r>
              <a:rPr lang="en-US" altLang="en-US" sz="2000" b="1" u="sng" dirty="0">
                <a:latin typeface="Arial" panose="020B0604020202020204" pitchFamily="34" charset="0"/>
                <a:cs typeface="Arial" panose="020B0604020202020204" pitchFamily="34" charset="0"/>
              </a:rPr>
              <a:t>Maven Command Structure</a:t>
            </a:r>
          </a:p>
          <a:p>
            <a:pPr lvl="0" defTabSz="914400" eaLnBrk="0" fontAlgn="base" hangingPunct="0">
              <a:spcBef>
                <a:spcPct val="0"/>
              </a:spcBef>
              <a:spcAft>
                <a:spcPct val="0"/>
              </a:spcAft>
            </a:pPr>
            <a:endParaRPr lang="en-US" altLang="en-US" b="1" dirty="0">
              <a:solidFill>
                <a:srgbClr val="000000"/>
              </a:solidFill>
              <a:latin typeface="Arial" panose="020B0604020202020204" pitchFamily="34" charset="0"/>
              <a:cs typeface="Arial" panose="020B0604020202020204" pitchFamily="34" charset="0"/>
            </a:endParaRPr>
          </a:p>
          <a:p>
            <a:pPr lvl="1" defTabSz="914400" eaLnBrk="0" fontAlgn="base" hangingPunct="0">
              <a:spcBef>
                <a:spcPct val="0"/>
              </a:spcBef>
              <a:spcAft>
                <a:spcPct val="0"/>
              </a:spcAft>
            </a:pPr>
            <a:r>
              <a:rPr lang="en-US" altLang="en-US" dirty="0">
                <a:solidFill>
                  <a:srgbClr val="000000"/>
                </a:solidFill>
                <a:latin typeface="Arial" panose="020B0604020202020204" pitchFamily="34" charset="0"/>
                <a:cs typeface="Arial" panose="020B0604020202020204" pitchFamily="34" charset="0"/>
              </a:rPr>
              <a:t>A Maven command consists of two elements:</a:t>
            </a:r>
            <a:endParaRPr lang="en-US" altLang="en-US" dirty="0"/>
          </a:p>
          <a:p>
            <a:pPr lvl="2" defTabSz="914400" eaLnBrk="0" fontAlgn="base" hangingPunct="0">
              <a:spcBef>
                <a:spcPct val="0"/>
              </a:spcBef>
              <a:spcAft>
                <a:spcPct val="0"/>
              </a:spcAft>
              <a:buFontTx/>
              <a:buChar char="•"/>
            </a:pPr>
            <a:r>
              <a:rPr lang="en-US" altLang="en-US" dirty="0">
                <a:solidFill>
                  <a:srgbClr val="000000"/>
                </a:solidFill>
                <a:latin typeface="Arial Unicode MS"/>
                <a:cs typeface="Arial" panose="020B0604020202020204" pitchFamily="34" charset="0"/>
              </a:rPr>
              <a:t>  </a:t>
            </a:r>
            <a:r>
              <a:rPr lang="en-US" altLang="en-US" dirty="0" err="1">
                <a:solidFill>
                  <a:srgbClr val="000000"/>
                </a:solidFill>
                <a:latin typeface="Arial Unicode MS"/>
                <a:cs typeface="Arial" panose="020B0604020202020204" pitchFamily="34" charset="0"/>
              </a:rPr>
              <a:t>mvn</a:t>
            </a:r>
            <a:endParaRPr lang="en-US" altLang="en-US" dirty="0">
              <a:solidFill>
                <a:srgbClr val="000000"/>
              </a:solidFill>
              <a:latin typeface="Arial" panose="020B0604020202020204" pitchFamily="34" charset="0"/>
              <a:cs typeface="Arial" panose="020B0604020202020204" pitchFamily="34" charset="0"/>
            </a:endParaRPr>
          </a:p>
          <a:p>
            <a:pPr lvl="2" defTabSz="914400" eaLnBrk="0" fontAlgn="base" hangingPunct="0">
              <a:spcBef>
                <a:spcPct val="0"/>
              </a:spcBef>
              <a:spcAft>
                <a:spcPct val="0"/>
              </a:spcAft>
              <a:buFontTx/>
              <a:buChar char="•"/>
            </a:pPr>
            <a:r>
              <a:rPr lang="en-US" altLang="en-US" dirty="0">
                <a:solidFill>
                  <a:srgbClr val="000000"/>
                </a:solidFill>
                <a:latin typeface="Arial" panose="020B0604020202020204" pitchFamily="34" charset="0"/>
                <a:cs typeface="Arial" panose="020B0604020202020204" pitchFamily="34" charset="0"/>
              </a:rPr>
              <a:t>  One or more build life cycles, build phases or build goals</a:t>
            </a:r>
          </a:p>
          <a:p>
            <a:pPr lvl="0" defTabSz="914400" eaLnBrk="0" fontAlgn="base" hangingPunct="0">
              <a:spcBef>
                <a:spcPct val="0"/>
              </a:spcBef>
              <a:spcAft>
                <a:spcPct val="0"/>
              </a:spcAft>
            </a:pPr>
            <a:endParaRPr lang="en-US" altLang="en-US" dirty="0">
              <a:latin typeface="Arial" panose="020B0604020202020204" pitchFamily="34" charset="0"/>
            </a:endParaRPr>
          </a:p>
        </p:txBody>
      </p:sp>
      <p:pic>
        <p:nvPicPr>
          <p:cNvPr id="7" name="Picture 6">
            <a:extLst>
              <a:ext uri="{FF2B5EF4-FFF2-40B4-BE49-F238E27FC236}">
                <a16:creationId xmlns:a16="http://schemas.microsoft.com/office/drawing/2014/main" id="{F1D9FBB7-FC5B-487D-9120-703BFD037D9A}"/>
              </a:ext>
            </a:extLst>
          </p:cNvPr>
          <p:cNvPicPr>
            <a:picLocks noChangeAspect="1"/>
          </p:cNvPicPr>
          <p:nvPr/>
        </p:nvPicPr>
        <p:blipFill>
          <a:blip r:embed="rId2"/>
          <a:stretch>
            <a:fillRect/>
          </a:stretch>
        </p:blipFill>
        <p:spPr>
          <a:xfrm>
            <a:off x="1475208" y="4049675"/>
            <a:ext cx="10225380" cy="2280308"/>
          </a:xfrm>
          <a:prstGeom prst="rect">
            <a:avLst/>
          </a:prstGeom>
        </p:spPr>
      </p:pic>
    </p:spTree>
    <p:extLst>
      <p:ext uri="{BB962C8B-B14F-4D97-AF65-F5344CB8AC3E}">
        <p14:creationId xmlns:p14="http://schemas.microsoft.com/office/powerpoint/2010/main" val="39141984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FEB90296-CFE0-401D-9CA3-32966EC4F0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08C9B4EE-7611-4ED9-B356-7BDD377C39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4A4F266A-F2F7-47CD-8BBC-E3777E982F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20D69C80-8919-4A32-B897-F2A21F9405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F427B072-CC5B-481B-9719-8CD4C54444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17" name="Rectangle 16">
            <a:extLst>
              <a:ext uri="{FF2B5EF4-FFF2-40B4-BE49-F238E27FC236}">
                <a16:creationId xmlns:a16="http://schemas.microsoft.com/office/drawing/2014/main" id="{4609862E-48F9-45AC-8D44-67A0268A7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C97986E7-0E3C-4F64-886E-935DDCB83A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773033" y="1420238"/>
            <a:ext cx="4415786" cy="4751961"/>
            <a:chOff x="9206969" y="2963333"/>
            <a:chExt cx="2981858" cy="3208867"/>
          </a:xfrm>
        </p:grpSpPr>
        <p:cxnSp>
          <p:nvCxnSpPr>
            <p:cNvPr id="20" name="Straight Connector 19">
              <a:extLst>
                <a:ext uri="{FF2B5EF4-FFF2-40B4-BE49-F238E27FC236}">
                  <a16:creationId xmlns:a16="http://schemas.microsoft.com/office/drawing/2014/main" id="{B903D17F-F79E-40E5-9563-A1CFFCC06A2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CA5D5775-627F-4588-82B3-905EDF23138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7D7F2A20-5DE4-4BC0-91EA-5FFE33A4D3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3D536BA0-56C7-429C-B41E-B5724F0CD4C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1F15726F-71BE-4007-B9B6-0A1AA0D520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2" name="Title 1">
            <a:extLst>
              <a:ext uri="{FF2B5EF4-FFF2-40B4-BE49-F238E27FC236}">
                <a16:creationId xmlns:a16="http://schemas.microsoft.com/office/drawing/2014/main" id="{1E65AE20-DD84-49D4-A65E-799AF76ACB70}"/>
              </a:ext>
            </a:extLst>
          </p:cNvPr>
          <p:cNvSpPr>
            <a:spLocks noGrp="1"/>
          </p:cNvSpPr>
          <p:nvPr>
            <p:ph type="title"/>
          </p:nvPr>
        </p:nvSpPr>
        <p:spPr>
          <a:xfrm>
            <a:off x="684211" y="685799"/>
            <a:ext cx="8420877" cy="2971801"/>
          </a:xfrm>
        </p:spPr>
        <p:txBody>
          <a:bodyPr vert="horz" lIns="91440" tIns="45720" rIns="91440" bIns="45720" rtlCol="0" anchor="b">
            <a:normAutofit/>
          </a:bodyPr>
          <a:lstStyle/>
          <a:p>
            <a:r>
              <a:rPr lang="en-US" sz="4800" dirty="0"/>
              <a:t>Thank you !</a:t>
            </a:r>
          </a:p>
        </p:txBody>
      </p:sp>
    </p:spTree>
    <p:extLst>
      <p:ext uri="{BB962C8B-B14F-4D97-AF65-F5344CB8AC3E}">
        <p14:creationId xmlns:p14="http://schemas.microsoft.com/office/powerpoint/2010/main" val="15030532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B82E359-0305-4371-B0E3-4299BE7B6F50}"/>
              </a:ext>
            </a:extLst>
          </p:cNvPr>
          <p:cNvSpPr/>
          <p:nvPr/>
        </p:nvSpPr>
        <p:spPr>
          <a:xfrm>
            <a:off x="138568" y="950779"/>
            <a:ext cx="8604215" cy="3693319"/>
          </a:xfrm>
          <a:prstGeom prst="rect">
            <a:avLst/>
          </a:prstGeom>
        </p:spPr>
        <p:txBody>
          <a:bodyPr wrap="square">
            <a:spAutoFit/>
          </a:bodyPr>
          <a:lstStyle/>
          <a:p>
            <a:r>
              <a:rPr lang="en-US" dirty="0">
                <a:solidFill>
                  <a:srgbClr val="000000"/>
                </a:solidFill>
                <a:latin typeface="arial" panose="020B0604020202020204" pitchFamily="34" charset="0"/>
              </a:rPr>
              <a:t>A build tool is a tool that automates everything related to building the software project. </a:t>
            </a:r>
          </a:p>
          <a:p>
            <a:endParaRPr lang="en-US" dirty="0">
              <a:solidFill>
                <a:srgbClr val="000000"/>
              </a:solidFill>
              <a:latin typeface="arial" panose="020B0604020202020204" pitchFamily="34" charset="0"/>
            </a:endParaRPr>
          </a:p>
          <a:p>
            <a:r>
              <a:rPr lang="en-US" dirty="0">
                <a:solidFill>
                  <a:srgbClr val="000000"/>
                </a:solidFill>
                <a:latin typeface="arial" panose="020B0604020202020204" pitchFamily="34" charset="0"/>
              </a:rPr>
              <a:t>Activities of Building a Software Project :</a:t>
            </a:r>
          </a:p>
          <a:p>
            <a:pPr lvl="1">
              <a:buFont typeface="Arial" panose="020B0604020202020204" pitchFamily="34" charset="0"/>
              <a:buChar char="•"/>
            </a:pPr>
            <a:r>
              <a:rPr lang="en-US" dirty="0">
                <a:solidFill>
                  <a:srgbClr val="000000"/>
                </a:solidFill>
                <a:latin typeface="arial" panose="020B0604020202020204" pitchFamily="34" charset="0"/>
              </a:rPr>
              <a:t> Generating source code (if auto-generated code is used in the project).  </a:t>
            </a:r>
          </a:p>
          <a:p>
            <a:pPr lvl="1">
              <a:buFont typeface="Arial" panose="020B0604020202020204" pitchFamily="34" charset="0"/>
              <a:buChar char="•"/>
            </a:pPr>
            <a:r>
              <a:rPr lang="en-US" dirty="0">
                <a:solidFill>
                  <a:srgbClr val="000000"/>
                </a:solidFill>
                <a:latin typeface="arial" panose="020B0604020202020204" pitchFamily="34" charset="0"/>
              </a:rPr>
              <a:t> Generating documentation from the source code.</a:t>
            </a:r>
          </a:p>
          <a:p>
            <a:pPr lvl="1">
              <a:buFont typeface="Arial" panose="020B0604020202020204" pitchFamily="34" charset="0"/>
              <a:buChar char="•"/>
            </a:pPr>
            <a:r>
              <a:rPr lang="en-US" dirty="0">
                <a:solidFill>
                  <a:srgbClr val="000000"/>
                </a:solidFill>
                <a:latin typeface="arial" panose="020B0604020202020204" pitchFamily="34" charset="0"/>
              </a:rPr>
              <a:t> Compiling source code.</a:t>
            </a:r>
          </a:p>
          <a:p>
            <a:pPr lvl="1">
              <a:buFont typeface="Arial" panose="020B0604020202020204" pitchFamily="34" charset="0"/>
              <a:buChar char="•"/>
            </a:pPr>
            <a:r>
              <a:rPr lang="en-US" dirty="0">
                <a:solidFill>
                  <a:srgbClr val="000000"/>
                </a:solidFill>
                <a:latin typeface="arial" panose="020B0604020202020204" pitchFamily="34" charset="0"/>
              </a:rPr>
              <a:t> Packaging compiled code into JAR files or ZIP files.</a:t>
            </a:r>
          </a:p>
          <a:p>
            <a:pPr lvl="1">
              <a:buFont typeface="Arial" panose="020B0604020202020204" pitchFamily="34" charset="0"/>
              <a:buChar char="•"/>
            </a:pPr>
            <a:r>
              <a:rPr lang="en-US" dirty="0">
                <a:solidFill>
                  <a:srgbClr val="000000"/>
                </a:solidFill>
                <a:latin typeface="arial" panose="020B0604020202020204" pitchFamily="34" charset="0"/>
              </a:rPr>
              <a:t> Installing the packaged code on a server, in a repository or somewhere else.</a:t>
            </a:r>
          </a:p>
          <a:p>
            <a:pPr lvl="1">
              <a:buFont typeface="Arial" panose="020B0604020202020204" pitchFamily="34" charset="0"/>
              <a:buChar char="•"/>
            </a:pPr>
            <a:endParaRPr lang="en-US" dirty="0">
              <a:solidFill>
                <a:srgbClr val="000000"/>
              </a:solidFill>
              <a:latin typeface="arial" panose="020B0604020202020204" pitchFamily="34" charset="0"/>
            </a:endParaRPr>
          </a:p>
          <a:p>
            <a:r>
              <a:rPr lang="en-US" dirty="0">
                <a:solidFill>
                  <a:srgbClr val="000000"/>
                </a:solidFill>
                <a:latin typeface="arial" panose="020B0604020202020204" pitchFamily="34" charset="0"/>
              </a:rPr>
              <a:t>Any given software project may have more activities than these needed to build the finished software. Such activities can normally be plugged into a build tool, so these activities can be automated too.</a:t>
            </a:r>
            <a:endParaRPr lang="en-US" b="0" i="0" dirty="0">
              <a:solidFill>
                <a:srgbClr val="000000"/>
              </a:solidFill>
              <a:effectLst/>
              <a:latin typeface="arial" panose="020B0604020202020204" pitchFamily="34" charset="0"/>
            </a:endParaRPr>
          </a:p>
        </p:txBody>
      </p:sp>
      <p:sp>
        <p:nvSpPr>
          <p:cNvPr id="4" name="Title 2">
            <a:extLst>
              <a:ext uri="{FF2B5EF4-FFF2-40B4-BE49-F238E27FC236}">
                <a16:creationId xmlns:a16="http://schemas.microsoft.com/office/drawing/2014/main" id="{FFBB408B-C14E-45A2-8A31-9842AF4F7FAB}"/>
              </a:ext>
            </a:extLst>
          </p:cNvPr>
          <p:cNvSpPr txBox="1">
            <a:spLocks/>
          </p:cNvSpPr>
          <p:nvPr/>
        </p:nvSpPr>
        <p:spPr>
          <a:xfrm>
            <a:off x="138569" y="-201726"/>
            <a:ext cx="8534400" cy="15070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What is build tool ?</a:t>
            </a:r>
          </a:p>
        </p:txBody>
      </p:sp>
      <p:sp>
        <p:nvSpPr>
          <p:cNvPr id="5" name="Rectangle 4">
            <a:extLst>
              <a:ext uri="{FF2B5EF4-FFF2-40B4-BE49-F238E27FC236}">
                <a16:creationId xmlns:a16="http://schemas.microsoft.com/office/drawing/2014/main" id="{E9392910-D601-4BC0-ADD6-769E05E43063}"/>
              </a:ext>
            </a:extLst>
          </p:cNvPr>
          <p:cNvSpPr/>
          <p:nvPr/>
        </p:nvSpPr>
        <p:spPr>
          <a:xfrm>
            <a:off x="939281" y="5168557"/>
            <a:ext cx="7803501" cy="1200329"/>
          </a:xfrm>
          <a:prstGeom prst="rect">
            <a:avLst/>
          </a:prstGeom>
        </p:spPr>
        <p:txBody>
          <a:bodyPr wrap="square">
            <a:spAutoFit/>
          </a:bodyPr>
          <a:lstStyle/>
          <a:p>
            <a:r>
              <a:rPr lang="en-US" dirty="0">
                <a:solidFill>
                  <a:srgbClr val="000000"/>
                </a:solidFill>
                <a:latin typeface="arial" panose="020B0604020202020204" pitchFamily="34" charset="0"/>
              </a:rPr>
              <a:t>The advantage of automating the build process is that you minimize the risk of humans making errors while building the software manually. Additionally, an automated build tool is typically faster than a human performing the same steps manually.</a:t>
            </a:r>
            <a:endParaRPr lang="en-US" dirty="0"/>
          </a:p>
        </p:txBody>
      </p:sp>
      <p:sp>
        <p:nvSpPr>
          <p:cNvPr id="6" name="Rectangle 5">
            <a:extLst>
              <a:ext uri="{FF2B5EF4-FFF2-40B4-BE49-F238E27FC236}">
                <a16:creationId xmlns:a16="http://schemas.microsoft.com/office/drawing/2014/main" id="{3C100395-615D-474F-BE76-B6D770228988}"/>
              </a:ext>
            </a:extLst>
          </p:cNvPr>
          <p:cNvSpPr/>
          <p:nvPr/>
        </p:nvSpPr>
        <p:spPr>
          <a:xfrm>
            <a:off x="138568" y="4799225"/>
            <a:ext cx="4697120" cy="369332"/>
          </a:xfrm>
          <a:prstGeom prst="rect">
            <a:avLst/>
          </a:prstGeom>
        </p:spPr>
        <p:txBody>
          <a:bodyPr wrap="none">
            <a:spAutoFit/>
          </a:bodyPr>
          <a:lstStyle/>
          <a:p>
            <a:r>
              <a:rPr lang="en-US" dirty="0"/>
              <a:t>Why we automating the build process ? </a:t>
            </a:r>
          </a:p>
        </p:txBody>
      </p:sp>
    </p:spTree>
    <p:extLst>
      <p:ext uri="{BB962C8B-B14F-4D97-AF65-F5344CB8AC3E}">
        <p14:creationId xmlns:p14="http://schemas.microsoft.com/office/powerpoint/2010/main" val="39007519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B5375AB-E1F2-4301-9388-995162B08ECE}"/>
              </a:ext>
            </a:extLst>
          </p:cNvPr>
          <p:cNvSpPr/>
          <p:nvPr/>
        </p:nvSpPr>
        <p:spPr>
          <a:xfrm>
            <a:off x="419877" y="301700"/>
            <a:ext cx="6904653" cy="1538883"/>
          </a:xfrm>
          <a:prstGeom prst="rect">
            <a:avLst/>
          </a:prstGeom>
        </p:spPr>
        <p:txBody>
          <a:bodyPr wrap="square">
            <a:spAutoFit/>
          </a:bodyPr>
          <a:lstStyle/>
          <a:p>
            <a:pPr marL="342900" indent="-342900">
              <a:buFont typeface="Wingdings" panose="05000000000000000000" pitchFamily="2" charset="2"/>
              <a:buChar char="v"/>
            </a:pPr>
            <a:r>
              <a:rPr lang="en-US" sz="2000" b="1" u="sng" dirty="0">
                <a:latin typeface="arial" panose="020B0604020202020204" pitchFamily="34" charset="0"/>
              </a:rPr>
              <a:t>Maven Directory Structure</a:t>
            </a:r>
          </a:p>
          <a:p>
            <a:endParaRPr lang="en-US" sz="2000" b="1" u="sng" dirty="0">
              <a:latin typeface="arial" panose="020B0604020202020204" pitchFamily="34" charset="0"/>
            </a:endParaRPr>
          </a:p>
          <a:p>
            <a:r>
              <a:rPr lang="en-US" dirty="0">
                <a:solidFill>
                  <a:srgbClr val="000000"/>
                </a:solidFill>
                <a:latin typeface="arial" panose="020B0604020202020204" pitchFamily="34" charset="0"/>
              </a:rPr>
              <a:t>	Maven has a standard directory structure. If you follow that directory structure for your project, you do not need to specify the directories of your source code, test code etc. in your POM file.</a:t>
            </a:r>
            <a:endParaRPr lang="en-US" b="0" i="0" dirty="0">
              <a:solidFill>
                <a:srgbClr val="000000"/>
              </a:solidFill>
              <a:effectLst/>
              <a:latin typeface="arial" panose="020B0604020202020204" pitchFamily="34" charset="0"/>
            </a:endParaRPr>
          </a:p>
        </p:txBody>
      </p:sp>
      <p:pic>
        <p:nvPicPr>
          <p:cNvPr id="4" name="Picture 3">
            <a:extLst>
              <a:ext uri="{FF2B5EF4-FFF2-40B4-BE49-F238E27FC236}">
                <a16:creationId xmlns:a16="http://schemas.microsoft.com/office/drawing/2014/main" id="{8174C904-02B7-4250-B620-052A82E6B74C}"/>
              </a:ext>
            </a:extLst>
          </p:cNvPr>
          <p:cNvPicPr>
            <a:picLocks noChangeAspect="1"/>
          </p:cNvPicPr>
          <p:nvPr/>
        </p:nvPicPr>
        <p:blipFill>
          <a:blip r:embed="rId2"/>
          <a:stretch>
            <a:fillRect/>
          </a:stretch>
        </p:blipFill>
        <p:spPr>
          <a:xfrm>
            <a:off x="7483151" y="97762"/>
            <a:ext cx="3866858" cy="1885203"/>
          </a:xfrm>
          <a:prstGeom prst="rect">
            <a:avLst/>
          </a:prstGeom>
        </p:spPr>
      </p:pic>
      <p:sp>
        <p:nvSpPr>
          <p:cNvPr id="6" name="Rectangle 5">
            <a:extLst>
              <a:ext uri="{FF2B5EF4-FFF2-40B4-BE49-F238E27FC236}">
                <a16:creationId xmlns:a16="http://schemas.microsoft.com/office/drawing/2014/main" id="{E65FC81F-7E1D-4ABB-9E6B-749528C08258}"/>
              </a:ext>
            </a:extLst>
          </p:cNvPr>
          <p:cNvSpPr/>
          <p:nvPr/>
        </p:nvSpPr>
        <p:spPr>
          <a:xfrm>
            <a:off x="146178" y="2031985"/>
            <a:ext cx="10266784" cy="4524315"/>
          </a:xfrm>
          <a:prstGeom prst="rect">
            <a:avLst/>
          </a:prstGeom>
        </p:spPr>
        <p:txBody>
          <a:bodyPr wrap="square">
            <a:spAutoFit/>
          </a:bodyPr>
          <a:lstStyle/>
          <a:p>
            <a:pPr marL="285750" lvl="0" indent="-285750" defTabSz="914400" eaLnBrk="0" fontAlgn="base" hangingPunct="0">
              <a:spcBef>
                <a:spcPct val="0"/>
              </a:spcBef>
              <a:spcAft>
                <a:spcPct val="0"/>
              </a:spcAft>
              <a:buFont typeface="Arial" panose="020B0604020202020204" pitchFamily="34" charset="0"/>
              <a:buChar char="•"/>
            </a:pPr>
            <a:r>
              <a:rPr lang="en-US" altLang="en-US" dirty="0">
                <a:solidFill>
                  <a:schemeClr val="bg1"/>
                </a:solidFill>
                <a:latin typeface="Arial" panose="020B0604020202020204" pitchFamily="34" charset="0"/>
                <a:cs typeface="Arial" panose="020B0604020202020204" pitchFamily="34" charset="0"/>
              </a:rPr>
              <a:t>The </a:t>
            </a:r>
            <a:r>
              <a:rPr lang="en-US" altLang="en-US" b="1" u="sng" dirty="0" err="1">
                <a:latin typeface="Arial Unicode MS"/>
                <a:cs typeface="Arial" panose="020B0604020202020204" pitchFamily="34" charset="0"/>
              </a:rPr>
              <a:t>src</a:t>
            </a:r>
            <a:r>
              <a:rPr lang="en-US" altLang="en-US" b="1" u="sng" dirty="0">
                <a:latin typeface="Arial" panose="020B0604020202020204" pitchFamily="34" charset="0"/>
                <a:cs typeface="Arial" panose="020B0604020202020204" pitchFamily="34" charset="0"/>
              </a:rPr>
              <a:t> directory</a:t>
            </a:r>
            <a:r>
              <a:rPr lang="en-US" altLang="en-US" dirty="0">
                <a:solidFill>
                  <a:schemeClr val="bg1"/>
                </a:solidFill>
                <a:latin typeface="Arial" panose="020B0604020202020204" pitchFamily="34" charset="0"/>
                <a:cs typeface="Arial" panose="020B0604020202020204" pitchFamily="34" charset="0"/>
              </a:rPr>
              <a:t> is the root directory of your source code and test code. The </a:t>
            </a:r>
            <a:r>
              <a:rPr lang="en-US" altLang="en-US" dirty="0">
                <a:solidFill>
                  <a:schemeClr val="bg1"/>
                </a:solidFill>
                <a:latin typeface="Arial Unicode MS"/>
                <a:cs typeface="Arial" panose="020B0604020202020204" pitchFamily="34" charset="0"/>
              </a:rPr>
              <a:t>main</a:t>
            </a:r>
            <a:r>
              <a:rPr lang="en-US" altLang="en-US" dirty="0">
                <a:solidFill>
                  <a:schemeClr val="bg1"/>
                </a:solidFill>
                <a:latin typeface="Arial" panose="020B0604020202020204" pitchFamily="34" charset="0"/>
                <a:cs typeface="Arial" panose="020B0604020202020204" pitchFamily="34" charset="0"/>
              </a:rPr>
              <a:t> directory is the root directory for source code related to the application itself (not test code). </a:t>
            </a:r>
          </a:p>
          <a:p>
            <a:pPr marL="285750" lvl="0" indent="-285750" defTabSz="914400" eaLnBrk="0" fontAlgn="base" hangingPunct="0">
              <a:spcBef>
                <a:spcPct val="0"/>
              </a:spcBef>
              <a:spcAft>
                <a:spcPct val="0"/>
              </a:spcAft>
              <a:buFont typeface="Arial" panose="020B0604020202020204" pitchFamily="34" charset="0"/>
              <a:buChar char="•"/>
            </a:pPr>
            <a:r>
              <a:rPr lang="en-US" altLang="en-US" dirty="0">
                <a:solidFill>
                  <a:schemeClr val="bg1"/>
                </a:solidFill>
                <a:latin typeface="Arial" panose="020B0604020202020204" pitchFamily="34" charset="0"/>
                <a:cs typeface="Arial" panose="020B0604020202020204" pitchFamily="34" charset="0"/>
              </a:rPr>
              <a:t>The </a:t>
            </a:r>
            <a:r>
              <a:rPr lang="en-US" altLang="en-US" dirty="0">
                <a:solidFill>
                  <a:schemeClr val="bg1"/>
                </a:solidFill>
                <a:latin typeface="Arial Unicode MS"/>
                <a:cs typeface="Arial" panose="020B0604020202020204" pitchFamily="34" charset="0"/>
              </a:rPr>
              <a:t>test</a:t>
            </a:r>
            <a:r>
              <a:rPr lang="en-US" altLang="en-US" dirty="0">
                <a:solidFill>
                  <a:schemeClr val="bg1"/>
                </a:solidFill>
                <a:latin typeface="Arial" panose="020B0604020202020204" pitchFamily="34" charset="0"/>
                <a:cs typeface="Arial" panose="020B0604020202020204" pitchFamily="34" charset="0"/>
              </a:rPr>
              <a:t> directory contains the test source code. The </a:t>
            </a:r>
            <a:r>
              <a:rPr lang="en-US" altLang="en-US" dirty="0">
                <a:solidFill>
                  <a:schemeClr val="bg1"/>
                </a:solidFill>
                <a:latin typeface="Arial Unicode MS"/>
                <a:cs typeface="Arial" panose="020B0604020202020204" pitchFamily="34" charset="0"/>
              </a:rPr>
              <a:t>java</a:t>
            </a:r>
            <a:r>
              <a:rPr lang="en-US" altLang="en-US" dirty="0">
                <a:solidFill>
                  <a:schemeClr val="bg1"/>
                </a:solidFill>
                <a:latin typeface="Arial" panose="020B0604020202020204" pitchFamily="34" charset="0"/>
                <a:cs typeface="Arial" panose="020B0604020202020204" pitchFamily="34" charset="0"/>
              </a:rPr>
              <a:t> directories under </a:t>
            </a:r>
            <a:r>
              <a:rPr lang="en-US" altLang="en-US" dirty="0">
                <a:solidFill>
                  <a:schemeClr val="bg1"/>
                </a:solidFill>
                <a:latin typeface="Arial Unicode MS"/>
                <a:cs typeface="Arial" panose="020B0604020202020204" pitchFamily="34" charset="0"/>
              </a:rPr>
              <a:t>main</a:t>
            </a:r>
            <a:r>
              <a:rPr lang="en-US" altLang="en-US" dirty="0">
                <a:solidFill>
                  <a:schemeClr val="bg1"/>
                </a:solidFill>
                <a:latin typeface="Arial" panose="020B0604020202020204" pitchFamily="34" charset="0"/>
                <a:cs typeface="Arial" panose="020B0604020202020204" pitchFamily="34" charset="0"/>
              </a:rPr>
              <a:t> and </a:t>
            </a:r>
            <a:r>
              <a:rPr lang="en-US" altLang="en-US" dirty="0">
                <a:solidFill>
                  <a:schemeClr val="bg1"/>
                </a:solidFill>
                <a:latin typeface="Arial Unicode MS"/>
                <a:cs typeface="Arial" panose="020B0604020202020204" pitchFamily="34" charset="0"/>
              </a:rPr>
              <a:t>test</a:t>
            </a:r>
            <a:r>
              <a:rPr lang="en-US" altLang="en-US" dirty="0">
                <a:solidFill>
                  <a:schemeClr val="bg1"/>
                </a:solidFill>
                <a:latin typeface="Arial" panose="020B0604020202020204" pitchFamily="34" charset="0"/>
                <a:cs typeface="Arial" panose="020B0604020202020204" pitchFamily="34" charset="0"/>
              </a:rPr>
              <a:t> contains the Java code for the application itself (under </a:t>
            </a:r>
            <a:r>
              <a:rPr lang="en-US" altLang="en-US" dirty="0">
                <a:solidFill>
                  <a:schemeClr val="bg1"/>
                </a:solidFill>
                <a:latin typeface="Arial Unicode MS"/>
                <a:cs typeface="Arial" panose="020B0604020202020204" pitchFamily="34" charset="0"/>
              </a:rPr>
              <a:t>main</a:t>
            </a:r>
            <a:r>
              <a:rPr lang="en-US" altLang="en-US" dirty="0">
                <a:solidFill>
                  <a:schemeClr val="bg1"/>
                </a:solidFill>
                <a:latin typeface="Arial" panose="020B0604020202020204" pitchFamily="34" charset="0"/>
                <a:cs typeface="Arial" panose="020B0604020202020204" pitchFamily="34" charset="0"/>
              </a:rPr>
              <a:t>) and the Java code for the tests (under test).</a:t>
            </a:r>
          </a:p>
          <a:p>
            <a:pPr marL="285750" lvl="0" indent="-285750" defTabSz="914400" eaLnBrk="0" fontAlgn="base" hangingPunct="0">
              <a:spcBef>
                <a:spcPct val="0"/>
              </a:spcBef>
              <a:spcAft>
                <a:spcPct val="0"/>
              </a:spcAft>
              <a:buFont typeface="Arial" panose="020B0604020202020204" pitchFamily="34" charset="0"/>
              <a:buChar char="•"/>
            </a:pPr>
            <a:endParaRPr lang="en-US" altLang="en-US" dirty="0">
              <a:solidFill>
                <a:schemeClr val="bg1"/>
              </a:solidFill>
            </a:endParaRPr>
          </a:p>
          <a:p>
            <a:pPr marL="285750" lvl="0" indent="-285750" defTabSz="914400" eaLnBrk="0" fontAlgn="base" hangingPunct="0">
              <a:spcBef>
                <a:spcPct val="0"/>
              </a:spcBef>
              <a:spcAft>
                <a:spcPct val="0"/>
              </a:spcAft>
              <a:buFont typeface="Arial" panose="020B0604020202020204" pitchFamily="34" charset="0"/>
              <a:buChar char="•"/>
            </a:pPr>
            <a:r>
              <a:rPr lang="en-US" altLang="en-US" dirty="0">
                <a:solidFill>
                  <a:schemeClr val="bg1"/>
                </a:solidFill>
                <a:latin typeface="Arial" panose="020B0604020202020204" pitchFamily="34" charset="0"/>
                <a:cs typeface="Arial" panose="020B0604020202020204" pitchFamily="34" charset="0"/>
              </a:rPr>
              <a:t>The</a:t>
            </a:r>
            <a:r>
              <a:rPr lang="en-US" altLang="en-US" b="1" u="sng" dirty="0">
                <a:latin typeface="Arial" panose="020B0604020202020204" pitchFamily="34" charset="0"/>
                <a:cs typeface="Arial" panose="020B0604020202020204" pitchFamily="34" charset="0"/>
              </a:rPr>
              <a:t> </a:t>
            </a:r>
            <a:r>
              <a:rPr lang="en-US" altLang="en-US" b="1" u="sng" dirty="0">
                <a:latin typeface="Arial Unicode MS"/>
                <a:cs typeface="Arial" panose="020B0604020202020204" pitchFamily="34" charset="0"/>
              </a:rPr>
              <a:t>resources</a:t>
            </a:r>
            <a:r>
              <a:rPr lang="en-US" altLang="en-US" b="1" u="sng" dirty="0">
                <a:latin typeface="Arial" panose="020B0604020202020204" pitchFamily="34" charset="0"/>
                <a:cs typeface="Arial" panose="020B0604020202020204" pitchFamily="34" charset="0"/>
              </a:rPr>
              <a:t> directory </a:t>
            </a:r>
            <a:r>
              <a:rPr lang="en-US" altLang="en-US" dirty="0">
                <a:solidFill>
                  <a:schemeClr val="bg1"/>
                </a:solidFill>
                <a:latin typeface="Arial" panose="020B0604020202020204" pitchFamily="34" charset="0"/>
                <a:cs typeface="Arial" panose="020B0604020202020204" pitchFamily="34" charset="0"/>
              </a:rPr>
              <a:t>contains other resources needed by your project. This could be property files used for internationalization of an application, or something else.</a:t>
            </a:r>
          </a:p>
          <a:p>
            <a:pPr lvl="0" defTabSz="914400" eaLnBrk="0" fontAlgn="base" hangingPunct="0">
              <a:spcBef>
                <a:spcPct val="0"/>
              </a:spcBef>
              <a:spcAft>
                <a:spcPct val="0"/>
              </a:spcAft>
            </a:pPr>
            <a:endParaRPr lang="en-US" altLang="en-US" dirty="0">
              <a:solidFill>
                <a:schemeClr val="bg1"/>
              </a:solidFill>
            </a:endParaRPr>
          </a:p>
          <a:p>
            <a:pPr marL="285750" lvl="0" indent="-285750" defTabSz="914400" eaLnBrk="0" fontAlgn="base" hangingPunct="0">
              <a:spcBef>
                <a:spcPct val="0"/>
              </a:spcBef>
              <a:spcAft>
                <a:spcPct val="0"/>
              </a:spcAft>
              <a:buFont typeface="Arial" panose="020B0604020202020204" pitchFamily="34" charset="0"/>
              <a:buChar char="•"/>
            </a:pPr>
            <a:r>
              <a:rPr lang="en-US" altLang="en-US" dirty="0">
                <a:solidFill>
                  <a:schemeClr val="bg1"/>
                </a:solidFill>
                <a:latin typeface="Arial" panose="020B0604020202020204" pitchFamily="34" charset="0"/>
                <a:cs typeface="Arial" panose="020B0604020202020204" pitchFamily="34" charset="0"/>
              </a:rPr>
              <a:t>The </a:t>
            </a:r>
            <a:r>
              <a:rPr lang="en-US" altLang="en-US" b="1" u="sng" dirty="0" err="1">
                <a:latin typeface="Arial Unicode MS"/>
                <a:cs typeface="Arial" panose="020B0604020202020204" pitchFamily="34" charset="0"/>
              </a:rPr>
              <a:t>webapp</a:t>
            </a:r>
            <a:r>
              <a:rPr lang="en-US" altLang="en-US" b="1" u="sng" dirty="0">
                <a:latin typeface="Arial" panose="020B0604020202020204" pitchFamily="34" charset="0"/>
                <a:cs typeface="Arial" panose="020B0604020202020204" pitchFamily="34" charset="0"/>
              </a:rPr>
              <a:t> directory </a:t>
            </a:r>
            <a:r>
              <a:rPr lang="en-US" altLang="en-US" dirty="0">
                <a:solidFill>
                  <a:schemeClr val="bg1"/>
                </a:solidFill>
                <a:latin typeface="Arial" panose="020B0604020202020204" pitchFamily="34" charset="0"/>
                <a:cs typeface="Arial" panose="020B0604020202020204" pitchFamily="34" charset="0"/>
              </a:rPr>
              <a:t>contains your Java web application, if your project is a web application. The </a:t>
            </a:r>
            <a:r>
              <a:rPr lang="en-US" altLang="en-US" b="1" u="sng" dirty="0" err="1">
                <a:latin typeface="Arial Unicode MS"/>
                <a:cs typeface="Arial" panose="020B0604020202020204" pitchFamily="34" charset="0"/>
              </a:rPr>
              <a:t>webapp</a:t>
            </a:r>
            <a:r>
              <a:rPr lang="en-US" altLang="en-US" b="1" u="sng" dirty="0">
                <a:latin typeface="Arial" panose="020B0604020202020204" pitchFamily="34" charset="0"/>
                <a:cs typeface="Arial" panose="020B0604020202020204" pitchFamily="34" charset="0"/>
              </a:rPr>
              <a:t> directory </a:t>
            </a:r>
            <a:r>
              <a:rPr lang="en-US" altLang="en-US" dirty="0">
                <a:solidFill>
                  <a:schemeClr val="bg1"/>
                </a:solidFill>
                <a:latin typeface="Arial" panose="020B0604020202020204" pitchFamily="34" charset="0"/>
                <a:cs typeface="Arial" panose="020B0604020202020204" pitchFamily="34" charset="0"/>
              </a:rPr>
              <a:t>will then be the root directory of the web application. Thus the </a:t>
            </a:r>
            <a:r>
              <a:rPr lang="en-US" altLang="en-US" b="1" u="sng" dirty="0" err="1">
                <a:latin typeface="Arial Unicode MS"/>
                <a:cs typeface="Arial" panose="020B0604020202020204" pitchFamily="34" charset="0"/>
              </a:rPr>
              <a:t>webapp</a:t>
            </a:r>
            <a:r>
              <a:rPr lang="en-US" altLang="en-US" b="1" u="sng" dirty="0">
                <a:latin typeface="Arial" panose="020B0604020202020204" pitchFamily="34" charset="0"/>
                <a:cs typeface="Arial" panose="020B0604020202020204" pitchFamily="34" charset="0"/>
              </a:rPr>
              <a:t> directory </a:t>
            </a:r>
            <a:r>
              <a:rPr lang="en-US" altLang="en-US" dirty="0">
                <a:solidFill>
                  <a:schemeClr val="bg1"/>
                </a:solidFill>
                <a:latin typeface="Arial" panose="020B0604020202020204" pitchFamily="34" charset="0"/>
                <a:cs typeface="Arial" panose="020B0604020202020204" pitchFamily="34" charset="0"/>
              </a:rPr>
              <a:t>contains the </a:t>
            </a:r>
            <a:r>
              <a:rPr lang="en-US" altLang="en-US" dirty="0">
                <a:solidFill>
                  <a:schemeClr val="bg1"/>
                </a:solidFill>
                <a:latin typeface="Arial Unicode MS"/>
                <a:cs typeface="Arial" panose="020B0604020202020204" pitchFamily="34" charset="0"/>
              </a:rPr>
              <a:t>WEB-INF</a:t>
            </a:r>
            <a:r>
              <a:rPr lang="en-US" altLang="en-US" dirty="0">
                <a:solidFill>
                  <a:schemeClr val="bg1"/>
                </a:solidFill>
                <a:latin typeface="Arial" panose="020B0604020202020204" pitchFamily="34" charset="0"/>
                <a:cs typeface="Arial" panose="020B0604020202020204" pitchFamily="34" charset="0"/>
              </a:rPr>
              <a:t> directory etc.</a:t>
            </a:r>
          </a:p>
          <a:p>
            <a:pPr lvl="0" defTabSz="914400" eaLnBrk="0" fontAlgn="base" hangingPunct="0">
              <a:spcBef>
                <a:spcPct val="0"/>
              </a:spcBef>
              <a:spcAft>
                <a:spcPct val="0"/>
              </a:spcAft>
            </a:pPr>
            <a:endParaRPr lang="en-US" altLang="en-US" dirty="0">
              <a:solidFill>
                <a:schemeClr val="bg1"/>
              </a:solidFill>
            </a:endParaRPr>
          </a:p>
          <a:p>
            <a:pPr marL="285750" lvl="0" indent="-285750" defTabSz="914400" eaLnBrk="0" fontAlgn="base" hangingPunct="0">
              <a:spcBef>
                <a:spcPct val="0"/>
              </a:spcBef>
              <a:spcAft>
                <a:spcPct val="0"/>
              </a:spcAft>
              <a:buFont typeface="Arial" panose="020B0604020202020204" pitchFamily="34" charset="0"/>
              <a:buChar char="•"/>
            </a:pPr>
            <a:r>
              <a:rPr lang="en-US" altLang="en-US" dirty="0">
                <a:solidFill>
                  <a:schemeClr val="bg1"/>
                </a:solidFill>
                <a:latin typeface="Arial" panose="020B0604020202020204" pitchFamily="34" charset="0"/>
                <a:cs typeface="Arial" panose="020B0604020202020204" pitchFamily="34" charset="0"/>
              </a:rPr>
              <a:t>The </a:t>
            </a:r>
            <a:r>
              <a:rPr lang="en-US" altLang="en-US" b="1" u="sng" dirty="0">
                <a:latin typeface="Arial Unicode MS"/>
                <a:cs typeface="Arial" panose="020B0604020202020204" pitchFamily="34" charset="0"/>
              </a:rPr>
              <a:t>target</a:t>
            </a:r>
            <a:r>
              <a:rPr lang="en-US" altLang="en-US" b="1" u="sng" dirty="0">
                <a:latin typeface="Arial" panose="020B0604020202020204" pitchFamily="34" charset="0"/>
                <a:cs typeface="Arial" panose="020B0604020202020204" pitchFamily="34" charset="0"/>
              </a:rPr>
              <a:t> directory </a:t>
            </a:r>
            <a:r>
              <a:rPr lang="en-US" altLang="en-US" dirty="0">
                <a:solidFill>
                  <a:schemeClr val="bg1"/>
                </a:solidFill>
                <a:latin typeface="Arial" panose="020B0604020202020204" pitchFamily="34" charset="0"/>
                <a:cs typeface="Arial" panose="020B0604020202020204" pitchFamily="34" charset="0"/>
              </a:rPr>
              <a:t>is created by Maven. It contains all the compiled classes, JAR files etc. produced by Maven. When executing the </a:t>
            </a:r>
            <a:r>
              <a:rPr lang="en-US" altLang="en-US" dirty="0">
                <a:solidFill>
                  <a:schemeClr val="bg1"/>
                </a:solidFill>
                <a:latin typeface="Arial Unicode MS"/>
                <a:cs typeface="Arial" panose="020B0604020202020204" pitchFamily="34" charset="0"/>
              </a:rPr>
              <a:t>clean</a:t>
            </a:r>
            <a:r>
              <a:rPr lang="en-US" altLang="en-US" dirty="0">
                <a:solidFill>
                  <a:schemeClr val="bg1"/>
                </a:solidFill>
                <a:latin typeface="Arial" panose="020B0604020202020204" pitchFamily="34" charset="0"/>
                <a:cs typeface="Arial" panose="020B0604020202020204" pitchFamily="34" charset="0"/>
              </a:rPr>
              <a:t> build phase, it is the </a:t>
            </a:r>
            <a:r>
              <a:rPr lang="en-US" altLang="en-US" dirty="0">
                <a:solidFill>
                  <a:schemeClr val="bg1"/>
                </a:solidFill>
                <a:latin typeface="Arial Unicode MS"/>
                <a:cs typeface="Arial" panose="020B0604020202020204" pitchFamily="34" charset="0"/>
              </a:rPr>
              <a:t>target</a:t>
            </a:r>
            <a:r>
              <a:rPr lang="en-US" altLang="en-US" dirty="0">
                <a:solidFill>
                  <a:schemeClr val="bg1"/>
                </a:solidFill>
                <a:latin typeface="Arial" panose="020B0604020202020204" pitchFamily="34" charset="0"/>
                <a:cs typeface="Arial" panose="020B0604020202020204" pitchFamily="34" charset="0"/>
              </a:rPr>
              <a:t> directory which is cleaned.</a:t>
            </a:r>
            <a:endParaRPr lang="en-US" altLang="en-US" dirty="0">
              <a:solidFill>
                <a:schemeClr val="bg1"/>
              </a:solidFill>
              <a:latin typeface="Arial" panose="020B0604020202020204" pitchFamily="34" charset="0"/>
            </a:endParaRPr>
          </a:p>
        </p:txBody>
      </p:sp>
    </p:spTree>
    <p:extLst>
      <p:ext uri="{BB962C8B-B14F-4D97-AF65-F5344CB8AC3E}">
        <p14:creationId xmlns:p14="http://schemas.microsoft.com/office/powerpoint/2010/main" val="42692665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grpSp>
        <p:nvGrpSpPr>
          <p:cNvPr id="38" name="Group 29">
            <a:extLst>
              <a:ext uri="{FF2B5EF4-FFF2-40B4-BE49-F238E27FC236}">
                <a16:creationId xmlns:a16="http://schemas.microsoft.com/office/drawing/2014/main" id="{8F1EF17D-1B70-428C-8A8A-A2C5B390E1E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31" name="Straight Connector 30">
              <a:extLst>
                <a:ext uri="{FF2B5EF4-FFF2-40B4-BE49-F238E27FC236}">
                  <a16:creationId xmlns:a16="http://schemas.microsoft.com/office/drawing/2014/main" id="{12FAEDF3-CEC8-4BF6-8EA7-4079C47183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 name="Straight Connector 31">
              <a:extLst>
                <a:ext uri="{FF2B5EF4-FFF2-40B4-BE49-F238E27FC236}">
                  <a16:creationId xmlns:a16="http://schemas.microsoft.com/office/drawing/2014/main" id="{398DB8F4-CD77-4FCC-8544-ADE8B478C15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22202DFE-039D-48E4-8536-FA30F24894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81F05E26-510E-4164-83C7-28E4FE9D7E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E632161A-50D4-4D96-887A-98FC920931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useBgFill="1">
        <p:nvSpPr>
          <p:cNvPr id="37" name="Rectangle 36">
            <a:extLst>
              <a:ext uri="{FF2B5EF4-FFF2-40B4-BE49-F238E27FC236}">
                <a16:creationId xmlns:a16="http://schemas.microsoft.com/office/drawing/2014/main" id="{E09CCB3F-DBCE-4964-9E34-8C5DE80EF4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2BD4F5D4-F314-4514-96D6-D6FB99493B62}"/>
              </a:ext>
            </a:extLst>
          </p:cNvPr>
          <p:cNvSpPr txBox="1">
            <a:spLocks/>
          </p:cNvSpPr>
          <p:nvPr/>
        </p:nvSpPr>
        <p:spPr>
          <a:xfrm>
            <a:off x="7532710" y="620722"/>
            <a:ext cx="3518748" cy="1142462"/>
          </a:xfrm>
          <a:prstGeom prst="rect">
            <a:avLst/>
          </a:prstGeom>
        </p:spPr>
        <p:txBody>
          <a:bodyPr vert="horz" lIns="91440" tIns="45720" rIns="91440" bIns="45720" rtlCol="0" anchor="b">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Aft>
                <a:spcPts val="600"/>
              </a:spcAft>
            </a:pPr>
            <a:r>
              <a:rPr lang="en-US" sz="2800" b="1" dirty="0"/>
              <a:t>Maven Overview - Core Concepts</a:t>
            </a:r>
          </a:p>
          <a:p>
            <a:pPr>
              <a:spcAft>
                <a:spcPts val="600"/>
              </a:spcAft>
            </a:pPr>
            <a:endParaRPr lang="en-US" sz="2800" dirty="0"/>
          </a:p>
        </p:txBody>
      </p:sp>
      <p:sp>
        <p:nvSpPr>
          <p:cNvPr id="39" name="Snip Diagonal Corner Rectangle 24">
            <a:extLst>
              <a:ext uri="{FF2B5EF4-FFF2-40B4-BE49-F238E27FC236}">
                <a16:creationId xmlns:a16="http://schemas.microsoft.com/office/drawing/2014/main" id="{1DFF944F-74BA-483A-82C0-64E3AAF4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2990" y="620722"/>
            <a:ext cx="6575496" cy="5286838"/>
          </a:xfrm>
          <a:prstGeom prst="snip2DiagRect">
            <a:avLst>
              <a:gd name="adj1" fmla="val 10787"/>
              <a:gd name="adj2" fmla="val 0"/>
            </a:avLst>
          </a:prstGeom>
          <a:solidFill>
            <a:schemeClr val="tx1"/>
          </a:solidFill>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3295A7EA-6C34-4A9F-AB33-511E5005AB3A}"/>
              </a:ext>
            </a:extLst>
          </p:cNvPr>
          <p:cNvPicPr>
            <a:picLocks noChangeAspect="1"/>
          </p:cNvPicPr>
          <p:nvPr/>
        </p:nvPicPr>
        <p:blipFill rotWithShape="1">
          <a:blip r:embed="rId2"/>
          <a:srcRect l="4041" r="2706" b="-2"/>
          <a:stretch/>
        </p:blipFill>
        <p:spPr>
          <a:xfrm>
            <a:off x="837214" y="712320"/>
            <a:ext cx="6245352" cy="4956048"/>
          </a:xfrm>
          <a:custGeom>
            <a:avLst/>
            <a:gdLst/>
            <a:ahLst/>
            <a:cxnLst/>
            <a:rect l="l" t="t" r="r" b="b"/>
            <a:pathLst>
              <a:path w="6245352" h="4956048">
                <a:moveTo>
                  <a:pt x="534609" y="0"/>
                </a:moveTo>
                <a:lnTo>
                  <a:pt x="6245352" y="0"/>
                </a:lnTo>
                <a:lnTo>
                  <a:pt x="6245352" y="4421439"/>
                </a:lnTo>
                <a:lnTo>
                  <a:pt x="5710743" y="4956048"/>
                </a:lnTo>
                <a:lnTo>
                  <a:pt x="0" y="4956048"/>
                </a:lnTo>
                <a:lnTo>
                  <a:pt x="0" y="534609"/>
                </a:lnTo>
                <a:close/>
              </a:path>
            </a:pathLst>
          </a:custGeom>
        </p:spPr>
      </p:pic>
      <p:sp>
        <p:nvSpPr>
          <p:cNvPr id="2" name="Rectangle 1">
            <a:extLst>
              <a:ext uri="{FF2B5EF4-FFF2-40B4-BE49-F238E27FC236}">
                <a16:creationId xmlns:a16="http://schemas.microsoft.com/office/drawing/2014/main" id="{8695EEF0-F3FF-4FA4-A6DD-C8B820C3BC24}"/>
              </a:ext>
            </a:extLst>
          </p:cNvPr>
          <p:cNvSpPr/>
          <p:nvPr/>
        </p:nvSpPr>
        <p:spPr>
          <a:xfrm>
            <a:off x="7339297" y="1377183"/>
            <a:ext cx="4503780" cy="4085111"/>
          </a:xfrm>
          <a:prstGeom prst="rect">
            <a:avLst/>
          </a:prstGeom>
        </p:spPr>
        <p:txBody>
          <a:bodyPr vert="horz" lIns="91440" tIns="45720" rIns="91440" bIns="45720" rtlCol="0" anchor="t">
            <a:normAutofit/>
          </a:bodyPr>
          <a:lstStyle/>
          <a:p>
            <a:pPr marL="285750" indent="-285750">
              <a:spcBef>
                <a:spcPct val="20000"/>
              </a:spcBef>
              <a:spcAft>
                <a:spcPts val="600"/>
              </a:spcAft>
              <a:buClr>
                <a:schemeClr val="tx1"/>
              </a:buClr>
              <a:buSzPct val="80000"/>
              <a:buFont typeface="Wingdings 3" panose="05040102010807070707" pitchFamily="18" charset="2"/>
              <a:buChar char=""/>
            </a:pPr>
            <a:r>
              <a:rPr lang="en-US" sz="1600" b="1" dirty="0">
                <a:solidFill>
                  <a:schemeClr val="bg1"/>
                </a:solidFill>
              </a:rPr>
              <a:t>Maven is centered around the concept of POM files (Project Object Model). </a:t>
            </a:r>
          </a:p>
          <a:p>
            <a:pPr marL="285750" indent="-285750">
              <a:spcBef>
                <a:spcPct val="20000"/>
              </a:spcBef>
              <a:spcAft>
                <a:spcPts val="600"/>
              </a:spcAft>
              <a:buClr>
                <a:schemeClr val="tx1"/>
              </a:buClr>
              <a:buSzPct val="80000"/>
              <a:buFont typeface="Wingdings 3" panose="05040102010807070707" pitchFamily="18" charset="2"/>
              <a:buChar char=""/>
            </a:pPr>
            <a:r>
              <a:rPr lang="en-US" sz="1600" b="1" dirty="0">
                <a:solidFill>
                  <a:schemeClr val="bg1"/>
                </a:solidFill>
              </a:rPr>
              <a:t>A POM file is an XML representation of project resources like source code, test code, dependencies (external JARs used) etc. The POM contains references to all of these resources. </a:t>
            </a:r>
          </a:p>
          <a:p>
            <a:pPr>
              <a:spcBef>
                <a:spcPct val="20000"/>
              </a:spcBef>
              <a:spcAft>
                <a:spcPts val="600"/>
              </a:spcAft>
              <a:buClr>
                <a:schemeClr val="tx1"/>
              </a:buClr>
              <a:buSzPct val="80000"/>
              <a:buFont typeface="Wingdings 3" panose="05040102010807070707" pitchFamily="18" charset="2"/>
              <a:buChar char=""/>
            </a:pPr>
            <a:endParaRPr lang="en-US" sz="1600" b="1" dirty="0">
              <a:solidFill>
                <a:schemeClr val="bg1"/>
              </a:solidFill>
            </a:endParaRPr>
          </a:p>
          <a:p>
            <a:pPr marL="285750" indent="-285750">
              <a:spcBef>
                <a:spcPct val="20000"/>
              </a:spcBef>
              <a:spcAft>
                <a:spcPts val="600"/>
              </a:spcAft>
              <a:buClr>
                <a:schemeClr val="tx1"/>
              </a:buClr>
              <a:buSzPct val="80000"/>
              <a:buFont typeface="Wingdings 3" panose="05040102010807070707" pitchFamily="18" charset="2"/>
              <a:buChar char=""/>
            </a:pPr>
            <a:r>
              <a:rPr lang="en-US" sz="1600" b="1" dirty="0">
                <a:solidFill>
                  <a:schemeClr val="bg1"/>
                </a:solidFill>
              </a:rPr>
              <a:t>The POM file should be located in the root directory of the project it belongs to.</a:t>
            </a:r>
          </a:p>
        </p:txBody>
      </p:sp>
      <p:grpSp>
        <p:nvGrpSpPr>
          <p:cNvPr id="41" name="Group 40">
            <a:extLst>
              <a:ext uri="{FF2B5EF4-FFF2-40B4-BE49-F238E27FC236}">
                <a16:creationId xmlns:a16="http://schemas.microsoft.com/office/drawing/2014/main" id="{A9733A91-F958-4629-801A-3F6F1E09AD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42" name="Straight Connector 41">
              <a:extLst>
                <a:ext uri="{FF2B5EF4-FFF2-40B4-BE49-F238E27FC236}">
                  <a16:creationId xmlns:a16="http://schemas.microsoft.com/office/drawing/2014/main" id="{F3812972-C68B-4C59-B3A7-4AF61E935D4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 name="Straight Connector 42">
              <a:extLst>
                <a:ext uri="{FF2B5EF4-FFF2-40B4-BE49-F238E27FC236}">
                  <a16:creationId xmlns:a16="http://schemas.microsoft.com/office/drawing/2014/main" id="{CB3F3B7C-7909-4486-AA08-5C6B625C3A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 name="Straight Connector 43">
              <a:extLst>
                <a:ext uri="{FF2B5EF4-FFF2-40B4-BE49-F238E27FC236}">
                  <a16:creationId xmlns:a16="http://schemas.microsoft.com/office/drawing/2014/main" id="{00BD7DA8-741F-4296-9363-05EF9154111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 name="Straight Connector 44">
              <a:extLst>
                <a:ext uri="{FF2B5EF4-FFF2-40B4-BE49-F238E27FC236}">
                  <a16:creationId xmlns:a16="http://schemas.microsoft.com/office/drawing/2014/main" id="{62068EFC-20FC-456F-839F-4BCFFCAA819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 name="Straight Connector 45">
              <a:extLst>
                <a:ext uri="{FF2B5EF4-FFF2-40B4-BE49-F238E27FC236}">
                  <a16:creationId xmlns:a16="http://schemas.microsoft.com/office/drawing/2014/main" id="{3251C60F-B911-433E-BF75-3BBEFD0538C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8386529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3D77A6A5-A581-44B9-B5E9-9D5F87CA7774}"/>
              </a:ext>
            </a:extLst>
          </p:cNvPr>
          <p:cNvSpPr txBox="1">
            <a:spLocks/>
          </p:cNvSpPr>
          <p:nvPr/>
        </p:nvSpPr>
        <p:spPr>
          <a:xfrm>
            <a:off x="110577" y="-229717"/>
            <a:ext cx="7232616" cy="1424036"/>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b="1" dirty="0"/>
              <a:t>Overview of Maven core concepts.</a:t>
            </a:r>
            <a:endParaRPr lang="en-US" sz="2800" dirty="0"/>
          </a:p>
        </p:txBody>
      </p:sp>
      <p:sp>
        <p:nvSpPr>
          <p:cNvPr id="3" name="Rectangle 2">
            <a:extLst>
              <a:ext uri="{FF2B5EF4-FFF2-40B4-BE49-F238E27FC236}">
                <a16:creationId xmlns:a16="http://schemas.microsoft.com/office/drawing/2014/main" id="{DE440889-D4FC-458D-8827-E36E259AE9CC}"/>
              </a:ext>
            </a:extLst>
          </p:cNvPr>
          <p:cNvSpPr/>
          <p:nvPr/>
        </p:nvSpPr>
        <p:spPr>
          <a:xfrm>
            <a:off x="124407" y="854611"/>
            <a:ext cx="11943184" cy="1200329"/>
          </a:xfrm>
          <a:prstGeom prst="rect">
            <a:avLst/>
          </a:prstGeom>
        </p:spPr>
        <p:txBody>
          <a:bodyPr wrap="square">
            <a:spAutoFit/>
          </a:bodyPr>
          <a:lstStyle/>
          <a:p>
            <a:r>
              <a:rPr lang="en-US" b="1" u="sng" dirty="0">
                <a:latin typeface="arial" panose="020B0604020202020204" pitchFamily="34" charset="0"/>
              </a:rPr>
              <a:t>POM Files</a:t>
            </a:r>
          </a:p>
          <a:p>
            <a:br>
              <a:rPr lang="en-US" dirty="0"/>
            </a:br>
            <a:r>
              <a:rPr lang="en-US" dirty="0">
                <a:solidFill>
                  <a:srgbClr val="000000"/>
                </a:solidFill>
                <a:latin typeface="arial" panose="020B0604020202020204" pitchFamily="34" charset="0"/>
              </a:rPr>
              <a:t>When you execute a Maven command you give Maven a POM file to execute the commands on. Maven will then execute the command on the resources described in the POM.</a:t>
            </a:r>
            <a:endParaRPr lang="en-US" dirty="0"/>
          </a:p>
        </p:txBody>
      </p:sp>
      <p:sp>
        <p:nvSpPr>
          <p:cNvPr id="4" name="Rectangle 3">
            <a:extLst>
              <a:ext uri="{FF2B5EF4-FFF2-40B4-BE49-F238E27FC236}">
                <a16:creationId xmlns:a16="http://schemas.microsoft.com/office/drawing/2014/main" id="{2AD1447D-2D99-48B1-9B4E-F23915FBCAFE}"/>
              </a:ext>
            </a:extLst>
          </p:cNvPr>
          <p:cNvSpPr/>
          <p:nvPr/>
        </p:nvSpPr>
        <p:spPr>
          <a:xfrm>
            <a:off x="110578" y="2599035"/>
            <a:ext cx="10358370" cy="2862322"/>
          </a:xfrm>
          <a:prstGeom prst="rect">
            <a:avLst/>
          </a:prstGeom>
        </p:spPr>
        <p:txBody>
          <a:bodyPr wrap="square">
            <a:spAutoFit/>
          </a:bodyPr>
          <a:lstStyle/>
          <a:p>
            <a:r>
              <a:rPr lang="en-US" b="1" u="sng" dirty="0">
                <a:latin typeface="arial" panose="020B0604020202020204" pitchFamily="34" charset="0"/>
              </a:rPr>
              <a:t>Build Life Cycles, Phases and Goals</a:t>
            </a:r>
          </a:p>
          <a:p>
            <a:br>
              <a:rPr lang="en-US" dirty="0"/>
            </a:br>
            <a:r>
              <a:rPr lang="en-US" dirty="0">
                <a:solidFill>
                  <a:schemeClr val="bg1"/>
                </a:solidFill>
              </a:rPr>
              <a:t>* </a:t>
            </a:r>
            <a:r>
              <a:rPr lang="en-US" dirty="0">
                <a:solidFill>
                  <a:srgbClr val="000000"/>
                </a:solidFill>
                <a:latin typeface="arial" panose="020B0604020202020204" pitchFamily="34" charset="0"/>
              </a:rPr>
              <a:t>The build process in Maven is split up into build life cycles, phases and goals. </a:t>
            </a:r>
          </a:p>
          <a:p>
            <a:pPr marL="285750" indent="-285750">
              <a:buFont typeface="Arial" panose="020B0604020202020204" pitchFamily="34" charset="0"/>
              <a:buChar char="•"/>
            </a:pPr>
            <a:r>
              <a:rPr lang="en-US" dirty="0">
                <a:solidFill>
                  <a:srgbClr val="000000"/>
                </a:solidFill>
                <a:latin typeface="arial" panose="020B0604020202020204" pitchFamily="34" charset="0"/>
              </a:rPr>
              <a:t>A build life cycle consists of a sequence of build phases, and each build phase consists of a sequence of goals.  When you run Maven you pass a command to Maven. </a:t>
            </a:r>
          </a:p>
          <a:p>
            <a:endParaRPr lang="en-US" dirty="0">
              <a:solidFill>
                <a:srgbClr val="000000"/>
              </a:solidFill>
              <a:latin typeface="arial" panose="020B0604020202020204" pitchFamily="34" charset="0"/>
            </a:endParaRPr>
          </a:p>
          <a:p>
            <a:pPr marL="285750" indent="-285750">
              <a:buFont typeface="Arial" panose="020B0604020202020204" pitchFamily="34" charset="0"/>
              <a:buChar char="•"/>
            </a:pPr>
            <a:r>
              <a:rPr lang="en-US" dirty="0">
                <a:solidFill>
                  <a:srgbClr val="000000"/>
                </a:solidFill>
                <a:latin typeface="arial" panose="020B0604020202020204" pitchFamily="34" charset="0"/>
              </a:rPr>
              <a:t>This command is the name of a build life cycle, phase or goal. If a life cycle is requested executed, all build phases in that life cycle are executed. </a:t>
            </a:r>
          </a:p>
          <a:p>
            <a:pPr marL="742950" lvl="1" indent="-285750">
              <a:buFont typeface="Arial" panose="020B0604020202020204" pitchFamily="34" charset="0"/>
              <a:buChar char="•"/>
            </a:pPr>
            <a:r>
              <a:rPr lang="en-US" dirty="0">
                <a:latin typeface="arial" panose="020B0604020202020204" pitchFamily="34" charset="0"/>
              </a:rPr>
              <a:t>If a build phase is requested executed, all build phases before it in the pre-defined sequence of build phases are executed too.</a:t>
            </a:r>
            <a:endParaRPr lang="en-US" dirty="0"/>
          </a:p>
        </p:txBody>
      </p:sp>
    </p:spTree>
    <p:extLst>
      <p:ext uri="{BB962C8B-B14F-4D97-AF65-F5344CB8AC3E}">
        <p14:creationId xmlns:p14="http://schemas.microsoft.com/office/powerpoint/2010/main" val="279420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C83CC38-4328-4C0B-9DD4-C08CF8295413}"/>
              </a:ext>
            </a:extLst>
          </p:cNvPr>
          <p:cNvSpPr/>
          <p:nvPr/>
        </p:nvSpPr>
        <p:spPr>
          <a:xfrm>
            <a:off x="202164" y="248636"/>
            <a:ext cx="11414448" cy="1754326"/>
          </a:xfrm>
          <a:prstGeom prst="rect">
            <a:avLst/>
          </a:prstGeom>
        </p:spPr>
        <p:txBody>
          <a:bodyPr wrap="square">
            <a:spAutoFit/>
          </a:bodyPr>
          <a:lstStyle/>
          <a:p>
            <a:r>
              <a:rPr lang="en-US" b="1" u="sng" dirty="0">
                <a:latin typeface="arial" panose="020B0604020202020204" pitchFamily="34" charset="0"/>
              </a:rPr>
              <a:t>Build Plugins</a:t>
            </a:r>
            <a:br>
              <a:rPr lang="en-US" dirty="0"/>
            </a:br>
            <a:endParaRPr lang="en-US" dirty="0"/>
          </a:p>
          <a:p>
            <a:r>
              <a:rPr lang="en-US" dirty="0">
                <a:solidFill>
                  <a:srgbClr val="000000"/>
                </a:solidFill>
                <a:latin typeface="arial" panose="020B0604020202020204" pitchFamily="34" charset="0"/>
              </a:rPr>
              <a:t>Build plugins are used to insert extra goals into a build phase. If you need to perform a set of actions for your project which are not covered by the standard Maven build phases and goals, you can add a plugin to the POM file. Maven has some standard plugins you can use, and you can also implement your own in Java if you need to.</a:t>
            </a:r>
            <a:endParaRPr lang="en-US" dirty="0"/>
          </a:p>
        </p:txBody>
      </p:sp>
      <p:sp>
        <p:nvSpPr>
          <p:cNvPr id="3" name="Rectangle 2">
            <a:extLst>
              <a:ext uri="{FF2B5EF4-FFF2-40B4-BE49-F238E27FC236}">
                <a16:creationId xmlns:a16="http://schemas.microsoft.com/office/drawing/2014/main" id="{62AB7EF4-F672-4C6E-8A40-B89103E04030}"/>
              </a:ext>
            </a:extLst>
          </p:cNvPr>
          <p:cNvSpPr/>
          <p:nvPr/>
        </p:nvSpPr>
        <p:spPr>
          <a:xfrm>
            <a:off x="202164" y="2136338"/>
            <a:ext cx="11414448" cy="2031325"/>
          </a:xfrm>
          <a:prstGeom prst="rect">
            <a:avLst/>
          </a:prstGeom>
        </p:spPr>
        <p:txBody>
          <a:bodyPr wrap="square">
            <a:spAutoFit/>
          </a:bodyPr>
          <a:lstStyle/>
          <a:p>
            <a:r>
              <a:rPr lang="en-US" b="1" u="sng" dirty="0">
                <a:latin typeface="arial" panose="020B0604020202020204" pitchFamily="34" charset="0"/>
              </a:rPr>
              <a:t>Build Profiles</a:t>
            </a:r>
          </a:p>
          <a:p>
            <a:br>
              <a:rPr lang="en-US" dirty="0"/>
            </a:br>
            <a:r>
              <a:rPr lang="en-US" dirty="0">
                <a:solidFill>
                  <a:srgbClr val="000000"/>
                </a:solidFill>
                <a:latin typeface="arial" panose="020B0604020202020204" pitchFamily="34" charset="0"/>
              </a:rPr>
              <a:t>Build profiles are used if you need to build your project in different ways. </a:t>
            </a:r>
          </a:p>
          <a:p>
            <a:pPr marL="285750" indent="-285750">
              <a:buFont typeface="Arial" panose="020B0604020202020204" pitchFamily="34" charset="0"/>
              <a:buChar char="•"/>
            </a:pPr>
            <a:r>
              <a:rPr lang="en-US" dirty="0">
                <a:solidFill>
                  <a:srgbClr val="000000"/>
                </a:solidFill>
                <a:latin typeface="arial" panose="020B0604020202020204" pitchFamily="34" charset="0"/>
              </a:rPr>
              <a:t>For instance, you may need to build your project for your local computer, for development and test. And you may need to build it for deployment on your production environment. </a:t>
            </a:r>
          </a:p>
          <a:p>
            <a:pPr marL="285750" indent="-285750">
              <a:buFont typeface="Arial" panose="020B0604020202020204" pitchFamily="34" charset="0"/>
              <a:buChar char="•"/>
            </a:pPr>
            <a:r>
              <a:rPr lang="en-US" dirty="0">
                <a:solidFill>
                  <a:srgbClr val="000000"/>
                </a:solidFill>
                <a:latin typeface="arial" panose="020B0604020202020204" pitchFamily="34" charset="0"/>
              </a:rPr>
              <a:t>These two builds may be different. To enable different builds you can add different build profiles to your POM files. When executing Maven you can tell which build profile to use.</a:t>
            </a:r>
            <a:endParaRPr lang="en-US" dirty="0"/>
          </a:p>
        </p:txBody>
      </p:sp>
    </p:spTree>
    <p:extLst>
      <p:ext uri="{BB962C8B-B14F-4D97-AF65-F5344CB8AC3E}">
        <p14:creationId xmlns:p14="http://schemas.microsoft.com/office/powerpoint/2010/main" val="31308431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CB6E52D-BB69-4126-B98F-A596C0BCBC0C}"/>
              </a:ext>
            </a:extLst>
          </p:cNvPr>
          <p:cNvSpPr/>
          <p:nvPr/>
        </p:nvSpPr>
        <p:spPr>
          <a:xfrm>
            <a:off x="426098" y="643239"/>
            <a:ext cx="11574936" cy="923330"/>
          </a:xfrm>
          <a:prstGeom prst="rect">
            <a:avLst/>
          </a:prstGeom>
        </p:spPr>
        <p:txBody>
          <a:bodyPr wrap="square">
            <a:spAutoFit/>
          </a:bodyPr>
          <a:lstStyle/>
          <a:p>
            <a:pPr algn="just"/>
            <a:r>
              <a:rPr lang="en-US" dirty="0">
                <a:solidFill>
                  <a:srgbClr val="000000"/>
                </a:solidFill>
                <a:latin typeface="arial" panose="020B0604020202020204" pitchFamily="34" charset="0"/>
              </a:rPr>
              <a:t>A Maven POM file (Project Object Model) is an XML file that describe the resources of the project. This includes the directories where the source code, test source etc. is located in, what external dependencies (JAR files) your projects has etc.</a:t>
            </a:r>
            <a:endParaRPr lang="en-US" dirty="0"/>
          </a:p>
        </p:txBody>
      </p:sp>
      <p:sp>
        <p:nvSpPr>
          <p:cNvPr id="7" name="Rectangle 6">
            <a:extLst>
              <a:ext uri="{FF2B5EF4-FFF2-40B4-BE49-F238E27FC236}">
                <a16:creationId xmlns:a16="http://schemas.microsoft.com/office/drawing/2014/main" id="{FDD30817-8268-4FA4-B91C-517E1E5085CF}"/>
              </a:ext>
            </a:extLst>
          </p:cNvPr>
          <p:cNvSpPr/>
          <p:nvPr/>
        </p:nvSpPr>
        <p:spPr>
          <a:xfrm>
            <a:off x="426098" y="1566569"/>
            <a:ext cx="11574936" cy="1015663"/>
          </a:xfrm>
          <a:prstGeom prst="rect">
            <a:avLst/>
          </a:prstGeom>
        </p:spPr>
        <p:txBody>
          <a:bodyPr wrap="square">
            <a:spAutoFit/>
          </a:bodyPr>
          <a:lstStyle/>
          <a:p>
            <a:pPr marL="285750" indent="-285750" algn="just">
              <a:buFont typeface="Courier New" panose="02070309020205020404" pitchFamily="49" charset="0"/>
              <a:buChar char="o"/>
            </a:pPr>
            <a:r>
              <a:rPr lang="en-US" sz="2000" dirty="0">
                <a:solidFill>
                  <a:srgbClr val="000000"/>
                </a:solidFill>
                <a:latin typeface="arial" panose="020B0604020202020204" pitchFamily="34" charset="0"/>
              </a:rPr>
              <a:t>The POM file describes</a:t>
            </a:r>
            <a:r>
              <a:rPr lang="en-US" sz="2000" dirty="0">
                <a:latin typeface="arial" panose="020B0604020202020204" pitchFamily="34" charset="0"/>
              </a:rPr>
              <a:t> </a:t>
            </a:r>
            <a:r>
              <a:rPr lang="en-US" sz="2000" i="1" dirty="0">
                <a:latin typeface="arial" panose="020B0604020202020204" pitchFamily="34" charset="0"/>
              </a:rPr>
              <a:t>what</a:t>
            </a:r>
            <a:r>
              <a:rPr lang="en-US" sz="2000" dirty="0">
                <a:latin typeface="arial" panose="020B0604020202020204" pitchFamily="34" charset="0"/>
              </a:rPr>
              <a:t> to build, but most often not </a:t>
            </a:r>
            <a:r>
              <a:rPr lang="en-US" sz="2000" i="1" dirty="0">
                <a:latin typeface="arial" panose="020B0604020202020204" pitchFamily="34" charset="0"/>
              </a:rPr>
              <a:t>how</a:t>
            </a:r>
            <a:r>
              <a:rPr lang="en-US" sz="2000" dirty="0">
                <a:latin typeface="arial" panose="020B0604020202020204" pitchFamily="34" charset="0"/>
              </a:rPr>
              <a:t> to build it. </a:t>
            </a:r>
          </a:p>
          <a:p>
            <a:pPr marL="285750" indent="-285750" algn="just">
              <a:buFont typeface="Courier New" panose="02070309020205020404" pitchFamily="49" charset="0"/>
              <a:buChar char="o"/>
            </a:pPr>
            <a:r>
              <a:rPr lang="en-US" sz="2000" dirty="0">
                <a:latin typeface="arial" panose="020B0604020202020204" pitchFamily="34" charset="0"/>
              </a:rPr>
              <a:t>How to build it is up to the Maven build phases and goals</a:t>
            </a:r>
            <a:r>
              <a:rPr lang="en-US" sz="2000" dirty="0">
                <a:solidFill>
                  <a:srgbClr val="000000"/>
                </a:solidFill>
                <a:latin typeface="arial" panose="020B0604020202020204" pitchFamily="34" charset="0"/>
              </a:rPr>
              <a:t>. </a:t>
            </a:r>
          </a:p>
          <a:p>
            <a:pPr marL="285750" indent="-285750" algn="just">
              <a:buFont typeface="Courier New" panose="02070309020205020404" pitchFamily="49" charset="0"/>
              <a:buChar char="o"/>
            </a:pPr>
            <a:r>
              <a:rPr lang="en-US" sz="2000" dirty="0">
                <a:solidFill>
                  <a:srgbClr val="000000"/>
                </a:solidFill>
                <a:latin typeface="arial" panose="020B0604020202020204" pitchFamily="34" charset="0"/>
              </a:rPr>
              <a:t>You can insert custom actions (goals) into the Maven build phase if you need to, though.</a:t>
            </a:r>
            <a:endParaRPr lang="en-US" sz="2000" dirty="0"/>
          </a:p>
        </p:txBody>
      </p:sp>
      <p:sp>
        <p:nvSpPr>
          <p:cNvPr id="10" name="Rectangle 9">
            <a:extLst>
              <a:ext uri="{FF2B5EF4-FFF2-40B4-BE49-F238E27FC236}">
                <a16:creationId xmlns:a16="http://schemas.microsoft.com/office/drawing/2014/main" id="{8FE6446A-DFF5-4DF7-B959-125663EBE94A}"/>
              </a:ext>
            </a:extLst>
          </p:cNvPr>
          <p:cNvSpPr/>
          <p:nvPr/>
        </p:nvSpPr>
        <p:spPr>
          <a:xfrm>
            <a:off x="190966" y="181574"/>
            <a:ext cx="3065418" cy="461665"/>
          </a:xfrm>
          <a:prstGeom prst="rect">
            <a:avLst/>
          </a:prstGeom>
        </p:spPr>
        <p:txBody>
          <a:bodyPr wrap="square">
            <a:spAutoFit/>
          </a:bodyPr>
          <a:lstStyle/>
          <a:p>
            <a:r>
              <a:rPr lang="en-US" sz="2400" b="1" dirty="0"/>
              <a:t>Maven POM Files</a:t>
            </a:r>
          </a:p>
        </p:txBody>
      </p:sp>
      <p:sp>
        <p:nvSpPr>
          <p:cNvPr id="13" name="Rectangle 12">
            <a:extLst>
              <a:ext uri="{FF2B5EF4-FFF2-40B4-BE49-F238E27FC236}">
                <a16:creationId xmlns:a16="http://schemas.microsoft.com/office/drawing/2014/main" id="{C6594F83-FCA4-4B4E-B0AC-4ADEA1C3A956}"/>
              </a:ext>
            </a:extLst>
          </p:cNvPr>
          <p:cNvSpPr/>
          <p:nvPr/>
        </p:nvSpPr>
        <p:spPr>
          <a:xfrm>
            <a:off x="190966" y="2934466"/>
            <a:ext cx="11810068" cy="1477328"/>
          </a:xfrm>
          <a:prstGeom prst="rect">
            <a:avLst/>
          </a:prstGeom>
        </p:spPr>
        <p:txBody>
          <a:bodyPr wrap="square">
            <a:spAutoFit/>
          </a:bodyPr>
          <a:lstStyle/>
          <a:p>
            <a:pPr marL="285750" lvl="0" indent="-285750" defTabSz="914400" eaLnBrk="0" fontAlgn="base" hangingPunct="0">
              <a:spcBef>
                <a:spcPct val="0"/>
              </a:spcBef>
              <a:spcAft>
                <a:spcPct val="0"/>
              </a:spcAft>
              <a:buFont typeface="Arial" panose="020B0604020202020204" pitchFamily="34" charset="0"/>
              <a:buChar char="•"/>
            </a:pPr>
            <a:r>
              <a:rPr lang="en-US" altLang="en-US" dirty="0">
                <a:solidFill>
                  <a:srgbClr val="000000"/>
                </a:solidFill>
                <a:latin typeface="Arial" panose="020B0604020202020204" pitchFamily="34" charset="0"/>
                <a:cs typeface="Arial" panose="020B0604020202020204" pitchFamily="34" charset="0"/>
              </a:rPr>
              <a:t>Each project has a POM file. The POM file is named pom.xml and should be located in the root directory of your project. </a:t>
            </a:r>
          </a:p>
          <a:p>
            <a:pPr marL="285750" lvl="0" indent="-285750" defTabSz="914400" eaLnBrk="0" fontAlgn="base" hangingPunct="0">
              <a:spcBef>
                <a:spcPct val="0"/>
              </a:spcBef>
              <a:spcAft>
                <a:spcPct val="0"/>
              </a:spcAft>
              <a:buFont typeface="Arial" panose="020B0604020202020204" pitchFamily="34" charset="0"/>
              <a:buChar char="•"/>
            </a:pPr>
            <a:r>
              <a:rPr lang="en-US" altLang="en-US" dirty="0">
                <a:solidFill>
                  <a:srgbClr val="000000"/>
                </a:solidFill>
                <a:latin typeface="Arial" panose="020B0604020202020204" pitchFamily="34" charset="0"/>
                <a:cs typeface="Arial" panose="020B0604020202020204" pitchFamily="34" charset="0"/>
              </a:rPr>
              <a:t>A project divided into subprojects will typically have one POM file for the parent project, and one POM file for each subproject. </a:t>
            </a:r>
            <a:r>
              <a:rPr lang="en-US" altLang="en-US" dirty="0">
                <a:latin typeface="Arial" panose="020B0604020202020204" pitchFamily="34" charset="0"/>
                <a:cs typeface="Arial" panose="020B0604020202020204" pitchFamily="34" charset="0"/>
              </a:rPr>
              <a:t> </a:t>
            </a:r>
            <a:endParaRPr lang="en-US" altLang="en-US" dirty="0">
              <a:solidFill>
                <a:schemeClr val="bg1"/>
              </a:solidFill>
              <a:latin typeface="Arial" panose="020B0604020202020204" pitchFamily="34" charset="0"/>
              <a:cs typeface="Arial" panose="020B0604020202020204" pitchFamily="34" charset="0"/>
            </a:endParaRPr>
          </a:p>
          <a:p>
            <a:pPr marL="285750" lvl="0" indent="-285750" defTabSz="914400">
              <a:buFont typeface="Arial" panose="020B0604020202020204" pitchFamily="34" charset="0"/>
              <a:buChar char="•"/>
            </a:pPr>
            <a:r>
              <a:rPr lang="en-US" dirty="0">
                <a:solidFill>
                  <a:schemeClr val="bg1"/>
                </a:solidFill>
                <a:latin typeface="Arial" panose="020B0604020202020204" pitchFamily="34" charset="0"/>
                <a:cs typeface="Arial" panose="020B0604020202020204" pitchFamily="34" charset="0"/>
              </a:rPr>
              <a:t>This structure allows both the total project to be built in one step, or any of the subprojects to be built separately</a:t>
            </a:r>
            <a:endParaRPr lang="en-US" altLang="en-US" dirty="0">
              <a:solidFill>
                <a:schemeClr val="bg1"/>
              </a:solidFill>
              <a:latin typeface="Arial" panose="020B0604020202020204" pitchFamily="34" charset="0"/>
              <a:cs typeface="Arial" panose="020B0604020202020204" pitchFamily="34" charset="0"/>
            </a:endParaRPr>
          </a:p>
        </p:txBody>
      </p:sp>
      <p:pic>
        <p:nvPicPr>
          <p:cNvPr id="15" name="Picture 14">
            <a:extLst>
              <a:ext uri="{FF2B5EF4-FFF2-40B4-BE49-F238E27FC236}">
                <a16:creationId xmlns:a16="http://schemas.microsoft.com/office/drawing/2014/main" id="{B4C93851-2D7C-4F8F-ADA6-69FDDF90DB56}"/>
              </a:ext>
            </a:extLst>
          </p:cNvPr>
          <p:cNvPicPr>
            <a:picLocks noChangeAspect="1"/>
          </p:cNvPicPr>
          <p:nvPr/>
        </p:nvPicPr>
        <p:blipFill>
          <a:blip r:embed="rId2"/>
          <a:stretch>
            <a:fillRect/>
          </a:stretch>
        </p:blipFill>
        <p:spPr>
          <a:xfrm>
            <a:off x="3059080" y="4638076"/>
            <a:ext cx="5924550" cy="2038350"/>
          </a:xfrm>
          <a:prstGeom prst="rect">
            <a:avLst/>
          </a:prstGeom>
        </p:spPr>
      </p:pic>
    </p:spTree>
    <p:extLst>
      <p:ext uri="{BB962C8B-B14F-4D97-AF65-F5344CB8AC3E}">
        <p14:creationId xmlns:p14="http://schemas.microsoft.com/office/powerpoint/2010/main" val="26670921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2F3B67F-5DAC-4CC8-BC99-80611915C4FC}"/>
              </a:ext>
            </a:extLst>
          </p:cNvPr>
          <p:cNvSpPr/>
          <p:nvPr/>
        </p:nvSpPr>
        <p:spPr>
          <a:xfrm>
            <a:off x="178836" y="281578"/>
            <a:ext cx="11834327" cy="923330"/>
          </a:xfrm>
          <a:prstGeom prst="rect">
            <a:avLst/>
          </a:prstGeom>
        </p:spPr>
        <p:txBody>
          <a:bodyPr wrap="square">
            <a:spAutoFit/>
          </a:bodyPr>
          <a:lstStyle/>
          <a:p>
            <a:pPr lvl="0" defTabSz="914400" eaLnBrk="0" fontAlgn="base" hangingPunct="0">
              <a:spcBef>
                <a:spcPct val="0"/>
              </a:spcBef>
              <a:spcAft>
                <a:spcPct val="0"/>
              </a:spcAft>
            </a:pPr>
            <a:r>
              <a:rPr lang="en-US" altLang="en-US" b="1" u="sng" dirty="0" err="1">
                <a:latin typeface="Arial" panose="020B0604020202020204" pitchFamily="34" charset="0"/>
                <a:cs typeface="Arial" panose="020B0604020202020204" pitchFamily="34" charset="0"/>
              </a:rPr>
              <a:t>modelVersion</a:t>
            </a:r>
            <a:endParaRPr lang="en-US" altLang="en-US" b="1" u="sng" dirty="0">
              <a:latin typeface="Arial" panose="020B0604020202020204" pitchFamily="34" charset="0"/>
              <a:cs typeface="Arial" panose="020B0604020202020204" pitchFamily="34" charset="0"/>
            </a:endParaRPr>
          </a:p>
          <a:p>
            <a:pPr lvl="0" defTabSz="914400" eaLnBrk="0" fontAlgn="base" hangingPunct="0">
              <a:spcBef>
                <a:spcPct val="0"/>
              </a:spcBef>
              <a:spcAft>
                <a:spcPct val="0"/>
              </a:spcAft>
            </a:pPr>
            <a:r>
              <a:rPr lang="en-US" altLang="en-US" dirty="0">
                <a:solidFill>
                  <a:srgbClr val="000000"/>
                </a:solidFill>
                <a:latin typeface="Arial" panose="020B0604020202020204" pitchFamily="34" charset="0"/>
                <a:cs typeface="Arial" panose="020B0604020202020204" pitchFamily="34" charset="0"/>
              </a:rPr>
              <a:t>The </a:t>
            </a:r>
            <a:r>
              <a:rPr lang="en-US" altLang="en-US" dirty="0" err="1">
                <a:solidFill>
                  <a:srgbClr val="000000"/>
                </a:solidFill>
                <a:latin typeface="Arial" panose="020B0604020202020204" pitchFamily="34" charset="0"/>
                <a:cs typeface="Arial" panose="020B0604020202020204" pitchFamily="34" charset="0"/>
              </a:rPr>
              <a:t>modelVersion</a:t>
            </a:r>
            <a:r>
              <a:rPr lang="en-US" altLang="en-US" dirty="0">
                <a:solidFill>
                  <a:srgbClr val="000000"/>
                </a:solidFill>
                <a:latin typeface="Arial" panose="020B0604020202020204" pitchFamily="34" charset="0"/>
                <a:cs typeface="Arial" panose="020B0604020202020204" pitchFamily="34" charset="0"/>
              </a:rPr>
              <a:t> element sets what version of the POM model you are using. Use the one matching the Maven version you are using. Version 4.0.0 matches Maven version 2 and 3.</a:t>
            </a:r>
            <a:r>
              <a:rPr lang="en-US" altLang="en-US" dirty="0">
                <a:latin typeface="Arial" panose="020B0604020202020204" pitchFamily="34" charset="0"/>
                <a:cs typeface="Arial" panose="020B0604020202020204" pitchFamily="34" charset="0"/>
              </a:rPr>
              <a:t> </a:t>
            </a:r>
          </a:p>
        </p:txBody>
      </p:sp>
      <p:sp>
        <p:nvSpPr>
          <p:cNvPr id="9" name="Rectangle 8">
            <a:extLst>
              <a:ext uri="{FF2B5EF4-FFF2-40B4-BE49-F238E27FC236}">
                <a16:creationId xmlns:a16="http://schemas.microsoft.com/office/drawing/2014/main" id="{C7B72426-EE57-4B5B-8318-13316315E111}"/>
              </a:ext>
            </a:extLst>
          </p:cNvPr>
          <p:cNvSpPr/>
          <p:nvPr/>
        </p:nvSpPr>
        <p:spPr>
          <a:xfrm>
            <a:off x="178836" y="1204908"/>
            <a:ext cx="11722360" cy="2308324"/>
          </a:xfrm>
          <a:prstGeom prst="rect">
            <a:avLst/>
          </a:prstGeom>
        </p:spPr>
        <p:txBody>
          <a:bodyPr wrap="square">
            <a:spAutoFit/>
          </a:bodyPr>
          <a:lstStyle/>
          <a:p>
            <a:pPr lvl="0" defTabSz="914400" eaLnBrk="0" fontAlgn="base" hangingPunct="0">
              <a:spcBef>
                <a:spcPct val="0"/>
              </a:spcBef>
              <a:spcAft>
                <a:spcPct val="0"/>
              </a:spcAft>
            </a:pPr>
            <a:r>
              <a:rPr lang="en-US" altLang="en-US" b="1" u="sng" dirty="0" err="1">
                <a:latin typeface="Arial Unicode MS"/>
              </a:rPr>
              <a:t>groupId</a:t>
            </a:r>
            <a:r>
              <a:rPr lang="en-US" altLang="en-US" b="1" u="sng" dirty="0">
                <a:latin typeface="Arial" panose="020B0604020202020204" pitchFamily="34" charset="0"/>
                <a:cs typeface="Arial" panose="020B0604020202020204" pitchFamily="34" charset="0"/>
              </a:rPr>
              <a:t> </a:t>
            </a:r>
          </a:p>
          <a:p>
            <a:pPr lvl="0" defTabSz="914400" eaLnBrk="0" fontAlgn="base" hangingPunct="0">
              <a:spcBef>
                <a:spcPct val="0"/>
              </a:spcBef>
              <a:spcAft>
                <a:spcPct val="0"/>
              </a:spcAft>
            </a:pPr>
            <a:endParaRPr lang="en-US" altLang="en-US" b="1" u="sng" dirty="0">
              <a:latin typeface="Arial" panose="020B0604020202020204" pitchFamily="34" charset="0"/>
              <a:cs typeface="Arial" panose="020B0604020202020204" pitchFamily="34" charset="0"/>
            </a:endParaRPr>
          </a:p>
          <a:p>
            <a:pPr lvl="0" defTabSz="914400" eaLnBrk="0" fontAlgn="base" hangingPunct="0">
              <a:spcBef>
                <a:spcPct val="0"/>
              </a:spcBef>
              <a:spcAft>
                <a:spcPct val="0"/>
              </a:spcAft>
            </a:pPr>
            <a:r>
              <a:rPr lang="en-US" altLang="en-US" dirty="0">
                <a:solidFill>
                  <a:srgbClr val="000000"/>
                </a:solidFill>
                <a:latin typeface="Arial" panose="020B0604020202020204" pitchFamily="34" charset="0"/>
                <a:cs typeface="Arial" panose="020B0604020202020204" pitchFamily="34" charset="0"/>
              </a:rPr>
              <a:t>The </a:t>
            </a:r>
            <a:r>
              <a:rPr lang="en-US" altLang="en-US" dirty="0" err="1">
                <a:solidFill>
                  <a:srgbClr val="000000"/>
                </a:solidFill>
                <a:latin typeface="Arial Unicode MS"/>
              </a:rPr>
              <a:t>groupId</a:t>
            </a:r>
            <a:r>
              <a:rPr lang="en-US" altLang="en-US" dirty="0">
                <a:solidFill>
                  <a:srgbClr val="000000"/>
                </a:solidFill>
                <a:latin typeface="Arial" panose="020B0604020202020204" pitchFamily="34" charset="0"/>
                <a:cs typeface="Arial" panose="020B0604020202020204" pitchFamily="34" charset="0"/>
              </a:rPr>
              <a:t> element is a unique ID for an organization, or a project (an open source project, for instance). Most often you will use a group ID which is similar to the root Java package name of the project. For instance, for my Java project I may choose the group ID </a:t>
            </a:r>
            <a:r>
              <a:rPr lang="en-US" altLang="en-US" u="sng" dirty="0" err="1">
                <a:latin typeface="Arial Unicode MS"/>
              </a:rPr>
              <a:t>com.virtusa</a:t>
            </a:r>
            <a:r>
              <a:rPr lang="en-US" altLang="en-US" dirty="0">
                <a:solidFill>
                  <a:srgbClr val="000000"/>
                </a:solidFill>
                <a:latin typeface="Arial" panose="020B0604020202020204" pitchFamily="34" charset="0"/>
                <a:cs typeface="Arial" panose="020B0604020202020204" pitchFamily="34" charset="0"/>
              </a:rPr>
              <a:t>. </a:t>
            </a:r>
          </a:p>
          <a:p>
            <a:pPr lvl="0" defTabSz="914400" eaLnBrk="0" fontAlgn="base" hangingPunct="0">
              <a:spcBef>
                <a:spcPct val="0"/>
              </a:spcBef>
              <a:spcAft>
                <a:spcPct val="0"/>
              </a:spcAft>
            </a:pPr>
            <a:r>
              <a:rPr lang="en-US" altLang="en-US" dirty="0">
                <a:solidFill>
                  <a:srgbClr val="000000"/>
                </a:solidFill>
                <a:latin typeface="Arial" panose="020B0604020202020204" pitchFamily="34" charset="0"/>
                <a:cs typeface="Arial" panose="020B0604020202020204" pitchFamily="34" charset="0"/>
              </a:rPr>
              <a:t>If the project was an open source project with many independent contributors, perhaps it would make more sense to use a group ID related to the project than an a group ID related to my company. Thus, </a:t>
            </a:r>
            <a:r>
              <a:rPr lang="en-US" altLang="en-US" u="sng" dirty="0" err="1">
                <a:latin typeface="Arial Unicode MS"/>
              </a:rPr>
              <a:t>com.speedcloudplatform</a:t>
            </a:r>
            <a:r>
              <a:rPr lang="en-US" altLang="en-US" u="sng" dirty="0">
                <a:latin typeface="Arial" panose="020B0604020202020204" pitchFamily="34" charset="0"/>
                <a:cs typeface="Arial" panose="020B0604020202020204" pitchFamily="34" charset="0"/>
              </a:rPr>
              <a:t> </a:t>
            </a:r>
            <a:r>
              <a:rPr lang="en-US" altLang="en-US" dirty="0">
                <a:solidFill>
                  <a:srgbClr val="000000"/>
                </a:solidFill>
                <a:latin typeface="Arial" panose="020B0604020202020204" pitchFamily="34" charset="0"/>
                <a:cs typeface="Arial" panose="020B0604020202020204" pitchFamily="34" charset="0"/>
              </a:rPr>
              <a:t>could be used.</a:t>
            </a:r>
            <a:r>
              <a:rPr lang="en-US" altLang="en-US" dirty="0"/>
              <a:t> </a:t>
            </a:r>
            <a:endParaRPr lang="en-US" altLang="en-US" dirty="0">
              <a:latin typeface="Arial" panose="020B0604020202020204" pitchFamily="34" charset="0"/>
            </a:endParaRPr>
          </a:p>
        </p:txBody>
      </p:sp>
      <p:sp>
        <p:nvSpPr>
          <p:cNvPr id="12" name="Rectangle 11">
            <a:extLst>
              <a:ext uri="{FF2B5EF4-FFF2-40B4-BE49-F238E27FC236}">
                <a16:creationId xmlns:a16="http://schemas.microsoft.com/office/drawing/2014/main" id="{B8C4B13F-715D-40B8-8CB8-98543869E0F5}"/>
              </a:ext>
            </a:extLst>
          </p:cNvPr>
          <p:cNvSpPr/>
          <p:nvPr/>
        </p:nvSpPr>
        <p:spPr>
          <a:xfrm>
            <a:off x="178836" y="3718765"/>
            <a:ext cx="9409924" cy="2862322"/>
          </a:xfrm>
          <a:prstGeom prst="rect">
            <a:avLst/>
          </a:prstGeom>
        </p:spPr>
        <p:txBody>
          <a:bodyPr wrap="square">
            <a:spAutoFit/>
          </a:bodyPr>
          <a:lstStyle/>
          <a:p>
            <a:pPr marL="285750" lvl="0" indent="-285750" defTabSz="914400" eaLnBrk="0" fontAlgn="base" hangingPunct="0">
              <a:spcBef>
                <a:spcPct val="0"/>
              </a:spcBef>
              <a:spcAft>
                <a:spcPct val="0"/>
              </a:spcAft>
              <a:buFont typeface="Arial" panose="020B0604020202020204" pitchFamily="34" charset="0"/>
              <a:buChar char="•"/>
            </a:pPr>
            <a:r>
              <a:rPr lang="en-US" altLang="en-US" dirty="0">
                <a:latin typeface="Arial" panose="020B0604020202020204" pitchFamily="34" charset="0"/>
                <a:cs typeface="Arial" panose="020B0604020202020204" pitchFamily="34" charset="0"/>
              </a:rPr>
              <a:t>The group ID does not have to be a Java package name, and does not need to use the . notation (dot notation) for separating words in the ID.</a:t>
            </a:r>
          </a:p>
          <a:p>
            <a:pPr lvl="0" defTabSz="914400" eaLnBrk="0" fontAlgn="base" hangingPunct="0">
              <a:spcBef>
                <a:spcPct val="0"/>
              </a:spcBef>
              <a:spcAft>
                <a:spcPct val="0"/>
              </a:spcAft>
            </a:pPr>
            <a:endParaRPr lang="en-US" altLang="en-US" dirty="0">
              <a:latin typeface="Arial" panose="020B0604020202020204" pitchFamily="34" charset="0"/>
              <a:cs typeface="Arial" panose="020B0604020202020204" pitchFamily="34" charset="0"/>
            </a:endParaRPr>
          </a:p>
          <a:p>
            <a:pPr marL="285750" lvl="0" indent="-285750" defTabSz="914400" eaLnBrk="0" fontAlgn="base" hangingPunct="0">
              <a:spcBef>
                <a:spcPct val="0"/>
              </a:spcBef>
              <a:spcAft>
                <a:spcPct val="0"/>
              </a:spcAft>
              <a:buFont typeface="Arial" panose="020B0604020202020204" pitchFamily="34" charset="0"/>
              <a:buChar char="•"/>
            </a:pPr>
            <a:r>
              <a:rPr lang="en-US" altLang="en-US" dirty="0">
                <a:latin typeface="Arial" panose="020B0604020202020204" pitchFamily="34" charset="0"/>
                <a:cs typeface="Arial" panose="020B0604020202020204" pitchFamily="34" charset="0"/>
              </a:rPr>
              <a:t>But, if you do, the project will be located in the Maven repository under a directory structure matching the group ID. Each . is replaced with a directory separator, and each word thus represents a directory. The group ID</a:t>
            </a:r>
            <a:r>
              <a:rPr lang="en-US" altLang="en-US" b="1" u="sng" dirty="0">
                <a:latin typeface="Arial" panose="020B0604020202020204" pitchFamily="34" charset="0"/>
                <a:cs typeface="Arial" panose="020B0604020202020204" pitchFamily="34" charset="0"/>
              </a:rPr>
              <a:t> </a:t>
            </a:r>
            <a:r>
              <a:rPr lang="en-US" altLang="en-US" b="1" u="sng" dirty="0" err="1">
                <a:latin typeface="Arial Unicode MS"/>
              </a:rPr>
              <a:t>com.jenkov</a:t>
            </a:r>
            <a:r>
              <a:rPr lang="en-US" altLang="en-US" b="1" u="sng" dirty="0">
                <a:latin typeface="Arial" panose="020B0604020202020204" pitchFamily="34" charset="0"/>
                <a:cs typeface="Arial" panose="020B0604020202020204" pitchFamily="34" charset="0"/>
              </a:rPr>
              <a:t> </a:t>
            </a:r>
            <a:r>
              <a:rPr lang="en-US" altLang="en-US" dirty="0">
                <a:latin typeface="Arial" panose="020B0604020202020204" pitchFamily="34" charset="0"/>
                <a:cs typeface="Arial" panose="020B0604020202020204" pitchFamily="34" charset="0"/>
              </a:rPr>
              <a:t>would then be located in a directory called </a:t>
            </a:r>
            <a:r>
              <a:rPr lang="en-US" altLang="en-US" b="1" u="sng" dirty="0">
                <a:latin typeface="Arial Unicode MS"/>
              </a:rPr>
              <a:t>MAVEN_REPO/com/</a:t>
            </a:r>
            <a:r>
              <a:rPr lang="en-US" altLang="en-US" b="1" u="sng" dirty="0" err="1">
                <a:latin typeface="Arial Unicode MS"/>
              </a:rPr>
              <a:t>virtusa</a:t>
            </a:r>
            <a:r>
              <a:rPr lang="en-US" altLang="en-US" b="1" u="sng" dirty="0">
                <a:latin typeface="Arial" panose="020B0604020202020204" pitchFamily="34" charset="0"/>
                <a:cs typeface="Arial" panose="020B0604020202020204" pitchFamily="34" charset="0"/>
              </a:rPr>
              <a:t>. </a:t>
            </a:r>
          </a:p>
          <a:p>
            <a:pPr lvl="0" defTabSz="914400" eaLnBrk="0" fontAlgn="base" hangingPunct="0">
              <a:spcBef>
                <a:spcPct val="0"/>
              </a:spcBef>
              <a:spcAft>
                <a:spcPct val="0"/>
              </a:spcAft>
            </a:pPr>
            <a:endParaRPr lang="en-US" altLang="en-US" dirty="0">
              <a:latin typeface="Arial" panose="020B0604020202020204" pitchFamily="34" charset="0"/>
              <a:cs typeface="Arial" panose="020B0604020202020204" pitchFamily="34" charset="0"/>
            </a:endParaRPr>
          </a:p>
          <a:p>
            <a:pPr marL="285750" lvl="0" indent="-285750" defTabSz="914400" eaLnBrk="0" fontAlgn="base" hangingPunct="0">
              <a:spcBef>
                <a:spcPct val="0"/>
              </a:spcBef>
              <a:spcAft>
                <a:spcPct val="0"/>
              </a:spcAft>
              <a:buFont typeface="Arial" panose="020B0604020202020204" pitchFamily="34" charset="0"/>
              <a:buChar char="•"/>
            </a:pPr>
            <a:r>
              <a:rPr lang="en-US" altLang="en-US" dirty="0">
                <a:latin typeface="Arial" panose="020B0604020202020204" pitchFamily="34" charset="0"/>
                <a:cs typeface="Arial" panose="020B0604020202020204" pitchFamily="34" charset="0"/>
              </a:rPr>
              <a:t>The </a:t>
            </a:r>
            <a:r>
              <a:rPr lang="en-US" altLang="en-US" dirty="0">
                <a:latin typeface="Arial Unicode MS"/>
              </a:rPr>
              <a:t>MAVEN_REPO</a:t>
            </a:r>
            <a:r>
              <a:rPr lang="en-US" altLang="en-US" dirty="0">
                <a:latin typeface="Arial" panose="020B0604020202020204" pitchFamily="34" charset="0"/>
                <a:cs typeface="Arial" panose="020B0604020202020204" pitchFamily="34" charset="0"/>
              </a:rPr>
              <a:t> part of the directory name will be replaced with the directory path of the Maven repository.</a:t>
            </a:r>
            <a:r>
              <a:rPr lang="en-US" altLang="en-US" dirty="0"/>
              <a:t> </a:t>
            </a:r>
            <a:endParaRPr lang="en-US" altLang="en-US" dirty="0">
              <a:latin typeface="Arial" panose="020B0604020202020204" pitchFamily="34" charset="0"/>
            </a:endParaRPr>
          </a:p>
        </p:txBody>
      </p:sp>
    </p:spTree>
    <p:extLst>
      <p:ext uri="{BB962C8B-B14F-4D97-AF65-F5344CB8AC3E}">
        <p14:creationId xmlns:p14="http://schemas.microsoft.com/office/powerpoint/2010/main" val="514465975"/>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otalTime>10</TotalTime>
  <Words>3506</Words>
  <Application>Microsoft Office PowerPoint</Application>
  <PresentationFormat>Widescreen</PresentationFormat>
  <Paragraphs>185</Paragraphs>
  <Slides>25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Arial</vt:lpstr>
      <vt:lpstr>Arial Unicode MS</vt:lpstr>
      <vt:lpstr>Century Gothic</vt:lpstr>
      <vt:lpstr>Courier New</vt:lpstr>
      <vt:lpstr>Wingdings</vt:lpstr>
      <vt:lpstr>Wingdings 3</vt:lpstr>
      <vt:lpstr>Slice</vt:lpstr>
      <vt:lpstr>Apache Maven</vt:lpstr>
      <vt:lpstr>What is maven ?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Apache Maven</dc:title>
  <dc:creator>Gayan Samuditha</dc:creator>
  <cp:lastModifiedBy>Gayan Samuditha</cp:lastModifiedBy>
  <cp:revision>2</cp:revision>
  <dcterms:created xsi:type="dcterms:W3CDTF">2020-02-20T01:44:27Z</dcterms:created>
  <dcterms:modified xsi:type="dcterms:W3CDTF">2020-02-20T01:54:55Z</dcterms:modified>
</cp:coreProperties>
</file>