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1" r:id="rId6"/>
    <p:sldId id="292" r:id="rId7"/>
    <p:sldId id="282" r:id="rId8"/>
    <p:sldId id="276" r:id="rId9"/>
    <p:sldId id="272" r:id="rId10"/>
    <p:sldId id="279" r:id="rId11"/>
    <p:sldId id="293" r:id="rId12"/>
    <p:sldId id="294" r:id="rId13"/>
    <p:sldId id="296" r:id="rId14"/>
    <p:sldId id="295" r:id="rId15"/>
    <p:sldId id="283" r:id="rId16"/>
    <p:sldId id="268" r:id="rId17"/>
  </p:sldIdLst>
  <p:sldSz cx="9144000" cy="5143500" type="screen16x9"/>
  <p:notesSz cx="6858000" cy="9144000"/>
  <p:embeddedFontLst>
    <p:embeddedFont>
      <p:font typeface="Wingdings 2" panose="05020102010507070707"/>
      <p:regular r:id="rId21"/>
    </p:embeddedFont>
    <p:embeddedFont>
      <p:font typeface="Franklin Gothic Book" panose="020B0503020102020204"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94"/>
      </p:cViewPr>
      <p:guideLst>
        <p:guide orient="horz" pos="1654"/>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446a75df34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46a75df3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44689213cc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4689213cc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6"/>
        <p:cNvGrpSpPr/>
        <p:nvPr/>
      </p:nvGrpSpPr>
      <p:grpSpPr>
        <a:xfrm>
          <a:off x="0" y="0"/>
          <a:ext cx="0" cy="0"/>
          <a:chOff x="0" y="0"/>
          <a:chExt cx="0" cy="0"/>
        </a:xfrm>
      </p:grpSpPr>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9"/>
        <p:cNvGrpSpPr/>
        <p:nvPr/>
      </p:nvGrpSpPr>
      <p:grpSpPr>
        <a:xfrm>
          <a:off x="0" y="0"/>
          <a:ext cx="0" cy="0"/>
          <a:chOff x="0" y="0"/>
          <a:chExt cx="0" cy="0"/>
        </a:xfrm>
      </p:grpSpPr>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7BB6B-EE1B-48FB-8575-0D55C373DE8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4816548"/>
            <a:ext cx="762000" cy="273844"/>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457200" y="4816548"/>
            <a:ext cx="2133600" cy="273844"/>
          </a:xfrm>
        </p:spPr>
        <p:txBody>
          <a:bodyPr/>
          <a:lstStyle/>
          <a:p>
            <a:fld id="{E637BB6B-EE1B-48FB-8575-0D55C373DE88}"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panose="05020102010507070707"/>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panose="05020102010507070707"/>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panose="05020102010507070707"/>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382270" y="245745"/>
            <a:ext cx="8360410" cy="4531360"/>
          </a:xfrm>
          <a:prstGeom prst="rect">
            <a:avLst/>
          </a:prstGeom>
        </p:spPr>
        <p:txBody>
          <a:bodyPr spcFirstLastPara="1" wrap="square" lIns="91425" tIns="91425" rIns="91425" bIns="91425" anchor="t" anchorCtr="0">
            <a:noAutofit/>
          </a:bodyPr>
          <a:lstStyle/>
          <a:p>
            <a:pPr lvl="0" algn="ctr">
              <a:spcBef>
                <a:spcPts val="0"/>
              </a:spcBef>
            </a:pPr>
            <a:r>
              <a:rPr lang="en-IN" sz="1800" b="1" dirty="0" smtClean="0">
                <a:latin typeface="Times New Roman" panose="02020603050405020304" pitchFamily="18" charset="0"/>
                <a:cs typeface="Times New Roman" panose="02020603050405020304" pitchFamily="18" charset="0"/>
              </a:rPr>
              <a:t>VISVESVARAYA TECHNOLOGICAL UNIVERSITY,</a:t>
            </a:r>
            <a:endParaRPr lang="en-IN" sz="1800" b="1" dirty="0" smtClean="0">
              <a:latin typeface="Times New Roman" panose="02020603050405020304" pitchFamily="18" charset="0"/>
              <a:cs typeface="Times New Roman" panose="02020603050405020304" pitchFamily="18" charset="0"/>
            </a:endParaRPr>
          </a:p>
          <a:p>
            <a:pPr lvl="0" algn="ctr">
              <a:spcBef>
                <a:spcPts val="0"/>
              </a:spcBef>
            </a:pPr>
            <a:r>
              <a:rPr lang="en-IN" sz="1800" b="1" dirty="0" smtClean="0">
                <a:latin typeface="Times New Roman" panose="02020603050405020304" pitchFamily="18" charset="0"/>
                <a:cs typeface="Times New Roman" panose="02020603050405020304" pitchFamily="18" charset="0"/>
              </a:rPr>
              <a:t>BELGAVI-590018, KARNATAKA</a:t>
            </a:r>
            <a:endParaRPr lang="en-IN" sz="1800" b="1" dirty="0" smtClean="0">
              <a:latin typeface="Times New Roman" panose="02020603050405020304" pitchFamily="18" charset="0"/>
              <a:cs typeface="Times New Roman" panose="02020603050405020304" pitchFamily="18" charset="0"/>
            </a:endParaRPr>
          </a:p>
          <a:p>
            <a:pPr lvl="0" algn="ctr">
              <a:spcBef>
                <a:spcPts val="0"/>
              </a:spcBef>
            </a:pPr>
            <a:endParaRPr lang="en-IN" b="1" dirty="0" smtClean="0">
              <a:latin typeface="Times New Roman" panose="02020603050405020304" pitchFamily="18" charset="0"/>
              <a:cs typeface="Times New Roman" panose="02020603050405020304" pitchFamily="18" charset="0"/>
            </a:endParaRPr>
          </a:p>
          <a:p>
            <a:pPr lvl="0" algn="ctr">
              <a:spcBef>
                <a:spcPts val="0"/>
              </a:spcBef>
            </a:pPr>
            <a:endParaRPr lang="en-IN" b="1" dirty="0" smtClean="0">
              <a:latin typeface="Times New Roman" panose="02020603050405020304" pitchFamily="18" charset="0"/>
              <a:cs typeface="Times New Roman" panose="02020603050405020304" pitchFamily="18" charset="0"/>
            </a:endParaRPr>
          </a:p>
          <a:p>
            <a:pPr lvl="0" algn="ctr">
              <a:spcBef>
                <a:spcPts val="0"/>
              </a:spcBef>
            </a:pPr>
            <a:endParaRPr lang="en-IN" b="1" dirty="0" smtClean="0">
              <a:latin typeface="Times New Roman" panose="02020603050405020304" pitchFamily="18" charset="0"/>
              <a:cs typeface="Times New Roman" panose="02020603050405020304" pitchFamily="18" charset="0"/>
            </a:endParaRPr>
          </a:p>
          <a:p>
            <a:pPr lvl="0" algn="ctr">
              <a:spcBef>
                <a:spcPts val="0"/>
              </a:spcBef>
            </a:pPr>
            <a:r>
              <a:rPr lang="en-US" altLang="zh-CN" sz="1600" b="1">
                <a:solidFill>
                  <a:schemeClr val="accent1">
                    <a:lumMod val="60000"/>
                    <a:lumOff val="40000"/>
                  </a:schemeClr>
                </a:solidFill>
                <a:latin typeface="Times New Roman" panose="02020603050405020304" pitchFamily="18" charset="0"/>
                <a:cs typeface="Times New Roman" panose="02020603050405020304" pitchFamily="18" charset="0"/>
                <a:sym typeface="+mn-ea"/>
              </a:rPr>
              <a:t>EMPLOYEE RECORD MANAGEMENT SYSTEM</a:t>
            </a:r>
            <a:endParaRPr lang="en-US" altLang="zh-CN" sz="1600" b="1">
              <a:solidFill>
                <a:schemeClr val="accent1">
                  <a:lumMod val="60000"/>
                  <a:lumOff val="40000"/>
                </a:schemeClr>
              </a:solidFill>
              <a:latin typeface="Times New Roman" panose="02020603050405020304" pitchFamily="18" charset="0"/>
              <a:cs typeface="Times New Roman" panose="02020603050405020304" pitchFamily="18" charset="0"/>
              <a:sym typeface="+mn-ea"/>
            </a:endParaRPr>
          </a:p>
          <a:p>
            <a:pPr lvl="0" algn="ctr">
              <a:spcBef>
                <a:spcPts val="0"/>
              </a:spcBef>
            </a:pPr>
            <a:r>
              <a:rPr lang="en-US" altLang="zh-CN" sz="1600" b="1">
                <a:solidFill>
                  <a:schemeClr val="accent1">
                    <a:lumMod val="60000"/>
                    <a:lumOff val="40000"/>
                  </a:schemeClr>
                </a:solidFill>
                <a:latin typeface="Times New Roman" panose="02020603050405020304" pitchFamily="18" charset="0"/>
                <a:cs typeface="Times New Roman" panose="02020603050405020304" pitchFamily="18" charset="0"/>
                <a:sym typeface="+mn-ea"/>
              </a:rPr>
              <a:t>at</a:t>
            </a:r>
            <a:endParaRPr lang="en-US" altLang="zh-CN" sz="1600" b="1">
              <a:solidFill>
                <a:schemeClr val="accent1">
                  <a:lumMod val="60000"/>
                  <a:lumOff val="40000"/>
                </a:schemeClr>
              </a:solidFill>
              <a:latin typeface="Times New Roman" panose="02020603050405020304" pitchFamily="18" charset="0"/>
              <a:cs typeface="Times New Roman" panose="02020603050405020304" pitchFamily="18" charset="0"/>
              <a:sym typeface="+mn-ea"/>
            </a:endParaRPr>
          </a:p>
          <a:p>
            <a:pPr lvl="0" algn="ctr">
              <a:spcBef>
                <a:spcPts val="0"/>
              </a:spcBef>
            </a:pPr>
            <a:r>
              <a:rPr lang="en-US" altLang="zh-CN" sz="1600" b="1">
                <a:solidFill>
                  <a:schemeClr val="accent1">
                    <a:lumMod val="60000"/>
                    <a:lumOff val="40000"/>
                  </a:schemeClr>
                </a:solidFill>
                <a:latin typeface="Times New Roman" panose="02020603050405020304" pitchFamily="18" charset="0"/>
                <a:cs typeface="Times New Roman" panose="02020603050405020304" pitchFamily="18" charset="0"/>
                <a:sym typeface="+mn-ea"/>
              </a:rPr>
              <a:t>RPLTechno IT Services Pvt Ltd, Bengaluru </a:t>
            </a:r>
            <a:endParaRPr lang="en-US" altLang="zh-CN" sz="1600" b="1" i="1" u="sng" dirty="0">
              <a:solidFill>
                <a:schemeClr val="accent1">
                  <a:lumMod val="60000"/>
                  <a:lumOff val="4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0" algn="ctr">
              <a:spcBef>
                <a:spcPts val="0"/>
              </a:spcBef>
            </a:pPr>
            <a:endParaRPr lang="en-IN" sz="1600" b="1" dirty="0" smtClean="0">
              <a:latin typeface="Times New Roman" panose="02020603050405020304" pitchFamily="18" charset="0"/>
              <a:cs typeface="Times New Roman" panose="02020603050405020304" pitchFamily="18" charset="0"/>
            </a:endParaRPr>
          </a:p>
          <a:p>
            <a:pPr lvl="0" algn="ctr">
              <a:spcBef>
                <a:spcPts val="0"/>
              </a:spcBef>
            </a:pPr>
            <a:endParaRPr lang="en-IN" sz="1400" b="1" dirty="0" smtClean="0">
              <a:latin typeface="Times New Roman" panose="02020603050405020304" pitchFamily="18" charset="0"/>
              <a:cs typeface="Times New Roman" panose="02020603050405020304" pitchFamily="18" charset="0"/>
            </a:endParaRPr>
          </a:p>
          <a:p>
            <a:pPr lvl="0" algn="ctr">
              <a:spcBef>
                <a:spcPts val="0"/>
              </a:spcBef>
            </a:pPr>
            <a:endParaRPr lang="en-IN" sz="1400" b="1" dirty="0" smtClean="0">
              <a:latin typeface="Times New Roman" panose="02020603050405020304" pitchFamily="18" charset="0"/>
              <a:cs typeface="Times New Roman" panose="02020603050405020304" pitchFamily="18" charset="0"/>
            </a:endParaRPr>
          </a:p>
          <a:p>
            <a:pPr lvl="0" algn="ctr">
              <a:spcBef>
                <a:spcPts val="0"/>
              </a:spcBef>
            </a:pPr>
            <a:endParaRPr lang="en-IN" sz="1400" b="1" dirty="0" smtClean="0">
              <a:latin typeface="Times New Roman" panose="02020603050405020304" pitchFamily="18" charset="0"/>
              <a:cs typeface="Times New Roman" panose="02020603050405020304" pitchFamily="18" charset="0"/>
            </a:endParaRPr>
          </a:p>
          <a:p>
            <a:pPr lvl="0" algn="ctr">
              <a:spcBef>
                <a:spcPts val="0"/>
              </a:spcBef>
            </a:pPr>
            <a:r>
              <a:rPr lang="en-US" altLang="en-IN" sz="1400" b="1" dirty="0" smtClean="0">
                <a:latin typeface="Times New Roman" panose="02020603050405020304" pitchFamily="18" charset="0"/>
                <a:cs typeface="Times New Roman" panose="02020603050405020304" pitchFamily="18" charset="0"/>
              </a:rPr>
              <a:t>By</a:t>
            </a:r>
            <a:endParaRPr lang="en-US" altLang="en-IN" sz="1400" b="1" dirty="0" smtClean="0">
              <a:latin typeface="Times New Roman" panose="02020603050405020304" pitchFamily="18" charset="0"/>
              <a:cs typeface="Times New Roman" panose="02020603050405020304" pitchFamily="18" charset="0"/>
            </a:endParaRPr>
          </a:p>
          <a:p>
            <a:pPr lvl="0" algn="ctr">
              <a:spcBef>
                <a:spcPts val="0"/>
              </a:spcBef>
            </a:pPr>
            <a:r>
              <a:rPr lang="en-US" altLang="en-IN" sz="1400" b="1" dirty="0" smtClean="0">
                <a:latin typeface="Times New Roman" panose="02020603050405020304" pitchFamily="18" charset="0"/>
                <a:cs typeface="Times New Roman" panose="02020603050405020304" pitchFamily="18" charset="0"/>
              </a:rPr>
              <a:t>GAYANA J R ( 4VM16CS007 )</a:t>
            </a:r>
            <a:endParaRPr lang="en-US" altLang="en-IN" sz="1400" b="1" dirty="0" smtClean="0">
              <a:latin typeface="Times New Roman" panose="02020603050405020304" pitchFamily="18" charset="0"/>
              <a:cs typeface="Times New Roman" panose="02020603050405020304" pitchFamily="18" charset="0"/>
            </a:endParaRPr>
          </a:p>
          <a:p>
            <a:pPr lvl="0" algn="ctr">
              <a:spcBef>
                <a:spcPts val="0"/>
              </a:spcBef>
            </a:pPr>
            <a:endParaRPr lang="en-IN" sz="1400" b="1" dirty="0" smtClean="0">
              <a:latin typeface="Times New Roman" panose="02020603050405020304" pitchFamily="18" charset="0"/>
              <a:cs typeface="Times New Roman" panose="02020603050405020304" pitchFamily="18" charset="0"/>
            </a:endParaRPr>
          </a:p>
          <a:p>
            <a:pPr lvl="0" algn="ctr">
              <a:spcBef>
                <a:spcPts val="0"/>
              </a:spcBef>
            </a:pPr>
            <a:r>
              <a:rPr lang="en-IN" sz="1200" dirty="0" smtClean="0">
                <a:latin typeface="Times New Roman" panose="02020603050405020304" pitchFamily="18" charset="0"/>
                <a:cs typeface="Times New Roman" panose="02020603050405020304" pitchFamily="18" charset="0"/>
              </a:rPr>
              <a:t>Department of COMPUTER SCIENCE AND ENGINEERING,</a:t>
            </a:r>
            <a:endParaRPr lang="en-IN" sz="1200" dirty="0" smtClean="0">
              <a:latin typeface="Times New Roman" panose="02020603050405020304" pitchFamily="18" charset="0"/>
              <a:cs typeface="Times New Roman" panose="02020603050405020304" pitchFamily="18" charset="0"/>
            </a:endParaRPr>
          </a:p>
          <a:p>
            <a:pPr lvl="0" algn="ctr">
              <a:spcBef>
                <a:spcPts val="0"/>
              </a:spcBef>
            </a:pPr>
            <a:endParaRPr lang="en-IN" sz="1200" dirty="0" smtClean="0">
              <a:latin typeface="Times New Roman" panose="02020603050405020304" pitchFamily="18" charset="0"/>
              <a:cs typeface="Times New Roman" panose="02020603050405020304" pitchFamily="18" charset="0"/>
            </a:endParaRPr>
          </a:p>
          <a:p>
            <a:pPr lvl="0" algn="ctr">
              <a:spcBef>
                <a:spcPts val="0"/>
              </a:spcBef>
            </a:pPr>
            <a:r>
              <a:rPr lang="en-IN" sz="1200" b="1" dirty="0" smtClean="0">
                <a:latin typeface="Times New Roman" panose="02020603050405020304" pitchFamily="18" charset="0"/>
                <a:cs typeface="Times New Roman" panose="02020603050405020304" pitchFamily="18" charset="0"/>
              </a:rPr>
              <a:t>VIDYA VIKAS INSTITUTE OF ENGINEERING AND TECHNOLOGY,</a:t>
            </a:r>
            <a:endParaRPr lang="en-IN" sz="1200" b="1" dirty="0" smtClean="0">
              <a:latin typeface="Times New Roman" panose="02020603050405020304" pitchFamily="18" charset="0"/>
              <a:cs typeface="Times New Roman" panose="02020603050405020304" pitchFamily="18" charset="0"/>
            </a:endParaRPr>
          </a:p>
          <a:p>
            <a:pPr lvl="0" algn="ctr">
              <a:spcBef>
                <a:spcPts val="0"/>
              </a:spcBef>
            </a:pPr>
            <a:r>
              <a:rPr lang="en-IN" sz="1200" b="1" dirty="0" smtClean="0">
                <a:latin typeface="Times New Roman" panose="02020603050405020304" pitchFamily="18" charset="0"/>
                <a:cs typeface="Times New Roman" panose="02020603050405020304" pitchFamily="18" charset="0"/>
              </a:rPr>
              <a:t>ALANAHALLY,  MYSURU-570028</a:t>
            </a:r>
            <a:endParaRPr lang="en-IN" sz="1200" b="1" dirty="0" smtClean="0">
              <a:latin typeface="Times New Roman" panose="02020603050405020304" pitchFamily="18" charset="0"/>
              <a:cs typeface="Times New Roman" panose="02020603050405020304" pitchFamily="18" charset="0"/>
            </a:endParaRPr>
          </a:p>
          <a:p>
            <a:pPr algn="ctr"/>
            <a:endParaRPr lang="en-US" sz="1400" dirty="0" smtClean="0">
              <a:latin typeface="Times New Roman" panose="02020603050405020304" pitchFamily="18" charset="0"/>
              <a:cs typeface="Times New Roman" panose="02020603050405020304" pitchFamily="18" charset="0"/>
            </a:endParaRPr>
          </a:p>
          <a:p>
            <a:pPr algn="ctr"/>
            <a:endParaRPr lang="en-US" sz="1400" dirty="0" smtClean="0">
              <a:latin typeface="Times New Roman" panose="02020603050405020304" pitchFamily="18" charset="0"/>
              <a:cs typeface="Times New Roman" panose="02020603050405020304" pitchFamily="18" charset="0"/>
            </a:endParaRPr>
          </a:p>
        </p:txBody>
      </p:sp>
      <p:pic>
        <p:nvPicPr>
          <p:cNvPr id="66" name="Google Shape;66;p13"/>
          <p:cNvPicPr preferRelativeResize="0"/>
          <p:nvPr/>
        </p:nvPicPr>
        <p:blipFill>
          <a:blip r:embed="rId1"/>
          <a:stretch>
            <a:fillRect/>
          </a:stretch>
        </p:blipFill>
        <p:spPr>
          <a:xfrm>
            <a:off x="3947160" y="947420"/>
            <a:ext cx="1250315" cy="739775"/>
          </a:xfrm>
          <a:prstGeom prst="rect">
            <a:avLst/>
          </a:prstGeom>
          <a:noFill/>
          <a:ln>
            <a:noFill/>
          </a:ln>
        </p:spPr>
      </p:pic>
      <p:pic>
        <p:nvPicPr>
          <p:cNvPr id="34818" name="Picture 2" descr="Image result for vviet new logo"/>
          <p:cNvPicPr>
            <a:picLocks noChangeAspect="1" noChangeArrowheads="1"/>
          </p:cNvPicPr>
          <p:nvPr/>
        </p:nvPicPr>
        <p:blipFill>
          <a:blip r:embed="rId2"/>
          <a:srcRect/>
          <a:stretch>
            <a:fillRect/>
          </a:stretch>
        </p:blipFill>
        <p:spPr bwMode="auto">
          <a:xfrm>
            <a:off x="4105910" y="2624455"/>
            <a:ext cx="932815" cy="6299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5" name="Text Placeholder 4"/>
          <p:cNvSpPr>
            <a:spLocks noGrp="1"/>
          </p:cNvSpPr>
          <p:nvPr>
            <p:ph type="body" sz="half" idx="2"/>
          </p:nvPr>
        </p:nvSpPr>
        <p:spPr>
          <a:xfrm>
            <a:off x="641350" y="208915"/>
            <a:ext cx="7969250" cy="4859020"/>
          </a:xfrm>
        </p:spPr>
        <p:txBody>
          <a:bodyPr>
            <a:normAutofit/>
          </a:bodyPr>
          <a:lstStyle/>
          <a:p>
            <a:pPr algn="r">
              <a:buNone/>
            </a:pPr>
            <a:endParaRPr lang="en-IN" sz="2800" b="1" dirty="0" smtClean="0">
              <a:latin typeface="Times New Roman" panose="02020603050405020304" pitchFamily="18" charset="0"/>
              <a:cs typeface="Times New Roman" panose="02020603050405020304" pitchFamily="18" charset="0"/>
            </a:endParaRPr>
          </a:p>
          <a:p>
            <a:pPr>
              <a:buNone/>
            </a:pPr>
            <a:endParaRPr lang="en-IN" sz="2800" b="1" dirty="0" smtClean="0">
              <a:latin typeface="Times New Roman" panose="02020603050405020304" pitchFamily="18" charset="0"/>
              <a:cs typeface="Times New Roman" panose="02020603050405020304" pitchFamily="18" charset="0"/>
            </a:endParaRPr>
          </a:p>
          <a:p>
            <a:pPr>
              <a:buNone/>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sp>
        <p:nvSpPr>
          <p:cNvPr id="6" name="Text Box 5"/>
          <p:cNvSpPr txBox="1"/>
          <p:nvPr/>
        </p:nvSpPr>
        <p:spPr>
          <a:xfrm>
            <a:off x="642620" y="4465320"/>
            <a:ext cx="7606665" cy="306705"/>
          </a:xfrm>
          <a:prstGeom prst="rect">
            <a:avLst/>
          </a:prstGeom>
          <a:noFill/>
        </p:spPr>
        <p:txBody>
          <a:bodyPr wrap="square" rtlCol="0">
            <a:spAutoFit/>
          </a:bodyPr>
          <a:p>
            <a:pPr algn="ctr"/>
            <a:r>
              <a:rPr lang="en-US" b="1">
                <a:solidFill>
                  <a:schemeClr val="tx1"/>
                </a:solidFill>
                <a:latin typeface="Times New Roman" panose="02020603050405020304" pitchFamily="18" charset="0"/>
                <a:cs typeface="Times New Roman" panose="02020603050405020304" pitchFamily="18" charset="0"/>
              </a:rPr>
              <a:t>Fig : SIGN-IN PAGE FOR EMPLOYEE </a:t>
            </a:r>
            <a:endParaRPr lang="en-US" b="1">
              <a:solidFill>
                <a:schemeClr val="tx1"/>
              </a:solidFill>
              <a:latin typeface="Times New Roman" panose="02020603050405020304" pitchFamily="18" charset="0"/>
              <a:cs typeface="Times New Roman" panose="02020603050405020304" pitchFamily="18" charset="0"/>
            </a:endParaRPr>
          </a:p>
        </p:txBody>
      </p:sp>
      <p:pic>
        <p:nvPicPr>
          <p:cNvPr id="3" name="Picture Placeholder 2" descr="sign-in"/>
          <p:cNvPicPr>
            <a:picLocks noChangeAspect="1"/>
          </p:cNvPicPr>
          <p:nvPr>
            <p:ph type="pic" idx="1"/>
          </p:nvPr>
        </p:nvPicPr>
        <p:blipFill>
          <a:blip r:embed="rId1"/>
          <a:stretch>
            <a:fillRect/>
          </a:stretch>
        </p:blipFill>
        <p:spPr>
          <a:xfrm>
            <a:off x="641350" y="723265"/>
            <a:ext cx="7607935" cy="37465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5" name="Text Placeholder 4"/>
          <p:cNvSpPr>
            <a:spLocks noGrp="1"/>
          </p:cNvSpPr>
          <p:nvPr>
            <p:ph type="body" sz="half" idx="2"/>
          </p:nvPr>
        </p:nvSpPr>
        <p:spPr>
          <a:xfrm>
            <a:off x="641350" y="208915"/>
            <a:ext cx="7969250" cy="4859020"/>
          </a:xfrm>
        </p:spPr>
        <p:txBody>
          <a:bodyPr>
            <a:normAutofit/>
          </a:bodyPr>
          <a:lstStyle/>
          <a:p>
            <a:pPr algn="r">
              <a:buNone/>
            </a:pPr>
            <a:endParaRPr lang="en-IN" sz="2800" b="1" dirty="0" smtClean="0">
              <a:latin typeface="Times New Roman" panose="02020603050405020304" pitchFamily="18" charset="0"/>
              <a:cs typeface="Times New Roman" panose="02020603050405020304" pitchFamily="18" charset="0"/>
            </a:endParaRPr>
          </a:p>
          <a:p>
            <a:pPr>
              <a:buNone/>
            </a:pPr>
            <a:endParaRPr lang="en-IN" sz="2800" b="1" dirty="0" smtClean="0">
              <a:latin typeface="Times New Roman" panose="02020603050405020304" pitchFamily="18" charset="0"/>
              <a:cs typeface="Times New Roman" panose="02020603050405020304" pitchFamily="18" charset="0"/>
            </a:endParaRPr>
          </a:p>
          <a:p>
            <a:pPr>
              <a:buNone/>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sp>
        <p:nvSpPr>
          <p:cNvPr id="6" name="Text Box 5"/>
          <p:cNvSpPr txBox="1"/>
          <p:nvPr/>
        </p:nvSpPr>
        <p:spPr>
          <a:xfrm>
            <a:off x="642620" y="4465320"/>
            <a:ext cx="7606665" cy="306705"/>
          </a:xfrm>
          <a:prstGeom prst="rect">
            <a:avLst/>
          </a:prstGeom>
          <a:noFill/>
        </p:spPr>
        <p:txBody>
          <a:bodyPr wrap="square" rtlCol="0">
            <a:spAutoFit/>
          </a:bodyPr>
          <a:p>
            <a:pPr algn="ctr"/>
            <a:r>
              <a:rPr lang="en-US" b="1">
                <a:solidFill>
                  <a:schemeClr val="tx1"/>
                </a:solidFill>
                <a:latin typeface="Times New Roman" panose="02020603050405020304" pitchFamily="18" charset="0"/>
                <a:cs typeface="Times New Roman" panose="02020603050405020304" pitchFamily="18" charset="0"/>
              </a:rPr>
              <a:t>Fig : SIGN-IN PAGE FOR ADMIN </a:t>
            </a:r>
            <a:endParaRPr lang="en-US" b="1">
              <a:solidFill>
                <a:schemeClr val="tx1"/>
              </a:solidFill>
              <a:latin typeface="Times New Roman" panose="02020603050405020304" pitchFamily="18" charset="0"/>
              <a:cs typeface="Times New Roman" panose="02020603050405020304" pitchFamily="18" charset="0"/>
            </a:endParaRPr>
          </a:p>
        </p:txBody>
      </p:sp>
      <p:pic>
        <p:nvPicPr>
          <p:cNvPr id="4" name="Picture Placeholder 3" descr="admin"/>
          <p:cNvPicPr>
            <a:picLocks noChangeAspect="1"/>
          </p:cNvPicPr>
          <p:nvPr>
            <p:ph type="pic" idx="1"/>
          </p:nvPr>
        </p:nvPicPr>
        <p:blipFill>
          <a:blip r:embed="rId1"/>
          <a:stretch>
            <a:fillRect/>
          </a:stretch>
        </p:blipFill>
        <p:spPr>
          <a:xfrm>
            <a:off x="641350" y="843280"/>
            <a:ext cx="7607935" cy="362267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5" name="Text Placeholder 4"/>
          <p:cNvSpPr>
            <a:spLocks noGrp="1"/>
          </p:cNvSpPr>
          <p:nvPr>
            <p:ph type="body" sz="half" idx="2"/>
          </p:nvPr>
        </p:nvSpPr>
        <p:spPr>
          <a:xfrm>
            <a:off x="641350" y="208915"/>
            <a:ext cx="7969250" cy="4859020"/>
          </a:xfrm>
        </p:spPr>
        <p:txBody>
          <a:bodyPr>
            <a:normAutofit/>
          </a:bodyPr>
          <a:lstStyle/>
          <a:p>
            <a:pPr algn="r">
              <a:buNone/>
            </a:pPr>
            <a:endParaRPr lang="en-IN" sz="2800" b="1" dirty="0" smtClean="0">
              <a:latin typeface="Times New Roman" panose="02020603050405020304" pitchFamily="18" charset="0"/>
              <a:cs typeface="Times New Roman" panose="02020603050405020304" pitchFamily="18" charset="0"/>
            </a:endParaRPr>
          </a:p>
          <a:p>
            <a:pPr>
              <a:buNone/>
            </a:pPr>
            <a:endParaRPr lang="en-IN" sz="2800" b="1" dirty="0" smtClean="0">
              <a:latin typeface="Times New Roman" panose="02020603050405020304" pitchFamily="18" charset="0"/>
              <a:cs typeface="Times New Roman" panose="02020603050405020304" pitchFamily="18" charset="0"/>
            </a:endParaRPr>
          </a:p>
          <a:p>
            <a:pPr>
              <a:buNone/>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sp>
        <p:nvSpPr>
          <p:cNvPr id="6" name="Text Box 5"/>
          <p:cNvSpPr txBox="1"/>
          <p:nvPr/>
        </p:nvSpPr>
        <p:spPr>
          <a:xfrm>
            <a:off x="642620" y="4465320"/>
            <a:ext cx="7606665" cy="306705"/>
          </a:xfrm>
          <a:prstGeom prst="rect">
            <a:avLst/>
          </a:prstGeom>
          <a:noFill/>
        </p:spPr>
        <p:txBody>
          <a:bodyPr wrap="square" rtlCol="0">
            <a:spAutoFit/>
          </a:bodyPr>
          <a:p>
            <a:pPr algn="ctr"/>
            <a:r>
              <a:rPr lang="en-US" b="1">
                <a:solidFill>
                  <a:schemeClr val="tx1"/>
                </a:solidFill>
                <a:latin typeface="Times New Roman" panose="02020603050405020304" pitchFamily="18" charset="0"/>
                <a:cs typeface="Times New Roman" panose="02020603050405020304" pitchFamily="18" charset="0"/>
              </a:rPr>
              <a:t>Fig :ADMIN DASHBOARD</a:t>
            </a:r>
            <a:endParaRPr lang="en-US" b="1">
              <a:solidFill>
                <a:schemeClr val="tx1"/>
              </a:solidFill>
              <a:latin typeface="Times New Roman" panose="02020603050405020304" pitchFamily="18" charset="0"/>
              <a:cs typeface="Times New Roman" panose="02020603050405020304" pitchFamily="18" charset="0"/>
            </a:endParaRPr>
          </a:p>
        </p:txBody>
      </p:sp>
      <p:pic>
        <p:nvPicPr>
          <p:cNvPr id="4" name="Picture Placeholder 3" descr="admin_logged_in"/>
          <p:cNvPicPr>
            <a:picLocks noChangeAspect="1"/>
          </p:cNvPicPr>
          <p:nvPr>
            <p:ph type="pic" idx="1"/>
          </p:nvPr>
        </p:nvPicPr>
        <p:blipFill>
          <a:blip r:embed="rId1"/>
          <a:stretch>
            <a:fillRect/>
          </a:stretch>
        </p:blipFill>
        <p:spPr>
          <a:xfrm>
            <a:off x="642620" y="440055"/>
            <a:ext cx="7606665" cy="3902075"/>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355173" y="192742"/>
            <a:ext cx="8434874" cy="4432040"/>
          </a:xfrm>
        </p:spPr>
        <p:txBody>
          <a:bodyPr>
            <a:normAutofit lnSpcReduction="10000"/>
          </a:bodyPr>
          <a:lstStyle/>
          <a:p>
            <a:pPr algn="r">
              <a:buNone/>
            </a:pPr>
            <a:r>
              <a:rPr lang="en-IN" sz="2800" b="1" dirty="0" smtClean="0">
                <a:latin typeface="Times New Roman" panose="02020603050405020304" pitchFamily="18" charset="0"/>
                <a:cs typeface="Times New Roman" panose="02020603050405020304" pitchFamily="18" charset="0"/>
              </a:rPr>
              <a:t>CONCLUSION</a:t>
            </a:r>
            <a:endParaRPr lang="en-IN" sz="2800" b="1" dirty="0" smtClean="0">
              <a:latin typeface="Times New Roman" panose="02020603050405020304" pitchFamily="18" charset="0"/>
              <a:cs typeface="Times New Roman" panose="02020603050405020304" pitchFamily="18" charset="0"/>
            </a:endParaRPr>
          </a:p>
          <a:p>
            <a:pPr algn="just">
              <a:lnSpc>
                <a:spcPct val="150000"/>
              </a:lnSpc>
              <a:buNone/>
            </a:pPr>
            <a:r>
              <a:rPr lang="en-US" sz="1400" dirty="0" smtClean="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algn="just" fontAlgn="auto">
              <a:lnSpc>
                <a:spcPct val="150000"/>
              </a:lnSpc>
              <a:spcBef>
                <a:spcPts val="600"/>
              </a:spcBef>
              <a:spcAft>
                <a:spcPts val="600"/>
              </a:spcAft>
              <a:buFont typeface="Wingdings" panose="05000000000000000000" charset="0"/>
              <a:buChar char="Ø"/>
            </a:pPr>
            <a:endParaRPr lang="en-US" sz="1600" dirty="0" smtClean="0">
              <a:latin typeface="Times New Roman" panose="02020603050405020304" pitchFamily="18" charset="0"/>
              <a:cs typeface="Times New Roman" panose="02020603050405020304" pitchFamily="18" charset="0"/>
            </a:endParaRPr>
          </a:p>
          <a:p>
            <a:pPr algn="just" fontAlgn="auto">
              <a:lnSpc>
                <a:spcPct val="150000"/>
              </a:lnSpc>
              <a:spcBef>
                <a:spcPts val="600"/>
              </a:spcBef>
              <a:spcAft>
                <a:spcPts val="600"/>
              </a:spcAf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rPr>
              <a:t>The  project is only a humble venture to satisfy the needs in an Institution or Organization. Several user-friendly coding are also adopted. This package shall prove to be a powerful package in satisfying all the requirements of the organization.</a:t>
            </a:r>
            <a:endParaRPr lang="en-US" sz="1800" dirty="0" smtClean="0">
              <a:latin typeface="Times New Roman" panose="02020603050405020304" pitchFamily="18" charset="0"/>
              <a:cs typeface="Times New Roman" panose="02020603050405020304" pitchFamily="18" charset="0"/>
            </a:endParaRPr>
          </a:p>
          <a:p>
            <a:pPr fontAlgn="auto">
              <a:lnSpc>
                <a:spcPct val="150000"/>
              </a:lnSpc>
              <a:spcBef>
                <a:spcPts val="600"/>
              </a:spcBef>
              <a:spcAft>
                <a:spcPts val="600"/>
              </a:spcAft>
              <a:buFont typeface="Wingdings" panose="05000000000000000000" pitchFamily="2" charset="2"/>
              <a:buChar char="Ø"/>
            </a:pPr>
            <a:r>
              <a:rPr lang="en-US" altLang="en-GB" sz="1800" dirty="0" smtClean="0">
                <a:latin typeface="Times New Roman" panose="02020603050405020304" pitchFamily="18" charset="0"/>
                <a:cs typeface="Times New Roman" panose="02020603050405020304" pitchFamily="18" charset="0"/>
              </a:rPr>
              <a:t>The objective of software planning is to provide a frame work that enables the manager to make reasonable estimates made within a limited time frame at the beginning of the software project and should be updated regularly as the project progresses. </a:t>
            </a:r>
            <a:endParaRPr lang="en-GB"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ctrTitle"/>
          </p:nvPr>
        </p:nvSpPr>
        <p:spPr>
          <a:xfrm>
            <a:off x="311894" y="1795063"/>
            <a:ext cx="8520600" cy="896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smtClean="0">
                <a:solidFill>
                  <a:schemeClr val="tx1"/>
                </a:solidFill>
              </a:rPr>
              <a:t>THANK </a:t>
            </a:r>
            <a:r>
              <a:rPr lang="en-GB" b="1" i="1" dirty="0">
                <a:solidFill>
                  <a:schemeClr val="tx1"/>
                </a:solidFill>
              </a:rPr>
              <a:t>YOU</a:t>
            </a:r>
            <a:endParaRPr b="1" i="1" dirty="0">
              <a:solidFill>
                <a:schemeClr val="tx1"/>
              </a:solidFill>
            </a:endParaRPr>
          </a:p>
        </p:txBody>
      </p:sp>
      <p:sp>
        <p:nvSpPr>
          <p:cNvPr id="2" name="Smiley Face 1"/>
          <p:cNvSpPr/>
          <p:nvPr/>
        </p:nvSpPr>
        <p:spPr>
          <a:xfrm>
            <a:off x="7996555" y="4153535"/>
            <a:ext cx="930275" cy="79692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374015" y="119380"/>
            <a:ext cx="8395970" cy="5445760"/>
          </a:xfrm>
        </p:spPr>
        <p:txBody>
          <a:bodyPr>
            <a:normAutofit fontScale="25000"/>
          </a:bodyPr>
          <a:lstStyle/>
          <a:p>
            <a:pPr algn="r">
              <a:buNone/>
            </a:pPr>
            <a:r>
              <a:rPr lang="en-US" sz="11200" b="1" dirty="0" smtClean="0">
                <a:latin typeface="Times New Roman" panose="02020603050405020304" pitchFamily="18" charset="0"/>
                <a:cs typeface="Times New Roman" panose="02020603050405020304" pitchFamily="18" charset="0"/>
              </a:rPr>
              <a:t>COMPANY PROFILE</a:t>
            </a:r>
            <a:endParaRPr lang="en-US" sz="5600" b="1" dirty="0" smtClean="0">
              <a:latin typeface="Times New Roman" panose="02020603050405020304" pitchFamily="18" charset="0"/>
              <a:cs typeface="Times New Roman" panose="02020603050405020304" pitchFamily="18" charset="0"/>
              <a:sym typeface="+mn-ea"/>
            </a:endParaRPr>
          </a:p>
          <a:p>
            <a:pPr>
              <a:buNone/>
            </a:pPr>
            <a:endParaRPr lang="en-US" sz="5600" b="1" dirty="0" smtClean="0">
              <a:latin typeface="Times New Roman" panose="02020603050405020304" pitchFamily="18" charset="0"/>
              <a:cs typeface="Times New Roman" panose="02020603050405020304" pitchFamily="18" charset="0"/>
              <a:sym typeface="+mn-ea"/>
            </a:endParaRPr>
          </a:p>
          <a:p>
            <a:pPr>
              <a:buNone/>
            </a:pPr>
            <a:r>
              <a:rPr lang="en-US" sz="5600" b="1" dirty="0" smtClean="0">
                <a:latin typeface="Times New Roman" panose="02020603050405020304" pitchFamily="18" charset="0"/>
                <a:cs typeface="Times New Roman" panose="02020603050405020304" pitchFamily="18" charset="0"/>
                <a:sym typeface="+mn-ea"/>
              </a:rPr>
              <a:t>Introduction:</a:t>
            </a:r>
            <a:endParaRPr lang="en-US" sz="5600" b="1" dirty="0" smtClean="0">
              <a:latin typeface="Times New Roman" panose="02020603050405020304" pitchFamily="18" charset="0"/>
              <a:cs typeface="Times New Roman" panose="02020603050405020304" pitchFamily="18" charset="0"/>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RPLTechno IT Services Pvt Ltd -  is one of the excellent Digital Marketing and Web Designing Company, they help the organization to grow their business through the modern techniques by bringing them in digital market and advising them the growing strategy of their business.</a:t>
            </a:r>
            <a:endParaRPr lang="en-US" sz="5600" dirty="0" smtClean="0">
              <a:latin typeface="Times New Roman" panose="02020603050405020304" pitchFamily="18" charset="0"/>
              <a:cs typeface="Times New Roman" panose="02020603050405020304" pitchFamily="18" charset="0"/>
            </a:endParaRPr>
          </a:p>
          <a:p>
            <a:pPr marL="146050" indent="0" algn="just">
              <a:lnSpc>
                <a:spcPct val="170000"/>
              </a:lnSpc>
              <a:buFont typeface="Wingdings" panose="05000000000000000000" pitchFamily="2" charset="2"/>
              <a:buNone/>
            </a:pPr>
            <a:r>
              <a:rPr lang="en-US" sz="5600" b="1" dirty="0" smtClean="0">
                <a:latin typeface="Times New Roman" panose="02020603050405020304" pitchFamily="18" charset="0"/>
                <a:cs typeface="Times New Roman" panose="02020603050405020304" pitchFamily="18" charset="0"/>
                <a:sym typeface="+mn-ea"/>
              </a:rPr>
              <a:t>Mission:</a:t>
            </a:r>
            <a:r>
              <a:rPr lang="en-US" sz="5600" dirty="0" smtClean="0">
                <a:latin typeface="Times New Roman" panose="02020603050405020304" pitchFamily="18" charset="0"/>
                <a:cs typeface="Times New Roman" panose="02020603050405020304" pitchFamily="18" charset="0"/>
                <a:sym typeface="+mn-ea"/>
              </a:rPr>
              <a:t>	</a:t>
            </a:r>
            <a:endParaRPr lang="en-US" sz="5600" dirty="0" smtClean="0">
              <a:latin typeface="Times New Roman" panose="02020603050405020304" pitchFamily="18" charset="0"/>
              <a:cs typeface="Times New Roman" panose="02020603050405020304" pitchFamily="18" charset="0"/>
              <a:sym typeface="+mn-ea"/>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To build long term relationship with our customers and clients and provide exceptional customer services by pursuing business through innovation and advanced technology.</a:t>
            </a:r>
            <a:endParaRPr lang="en-US" sz="5600" dirty="0" smtClean="0">
              <a:latin typeface="Times New Roman" panose="02020603050405020304" pitchFamily="18" charset="0"/>
              <a:cs typeface="Times New Roman" panose="02020603050405020304" pitchFamily="18" charset="0"/>
            </a:endParaRPr>
          </a:p>
          <a:p>
            <a:pPr marL="146050" indent="0" algn="just" fontAlgn="auto">
              <a:lnSpc>
                <a:spcPct val="100000"/>
              </a:lnSpc>
              <a:spcBef>
                <a:spcPts val="600"/>
              </a:spcBef>
              <a:buFont typeface="Wingdings" panose="05000000000000000000" pitchFamily="2" charset="2"/>
              <a:buNone/>
            </a:pPr>
            <a:r>
              <a:rPr lang="en-US" sz="5600" b="1" dirty="0" smtClean="0">
                <a:latin typeface="Times New Roman" panose="02020603050405020304" pitchFamily="18" charset="0"/>
                <a:cs typeface="Times New Roman" panose="02020603050405020304" pitchFamily="18" charset="0"/>
                <a:sym typeface="+mn-ea"/>
              </a:rPr>
              <a:t>Vision:</a:t>
            </a:r>
            <a:endParaRPr lang="en-US" sz="5600" b="1" dirty="0" smtClean="0">
              <a:latin typeface="Times New Roman" panose="02020603050405020304" pitchFamily="18" charset="0"/>
              <a:cs typeface="Times New Roman" panose="02020603050405020304" pitchFamily="18" charset="0"/>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To provide most comprehensive, quality and personalized services that exceeds the expectations of our esteemed customers.</a:t>
            </a:r>
            <a:endParaRPr lang="en-US" sz="5600" dirty="0" smtClean="0">
              <a:latin typeface="Times New Roman" panose="02020603050405020304" pitchFamily="18" charset="0"/>
              <a:cs typeface="Times New Roman" panose="02020603050405020304" pitchFamily="18" charset="0"/>
            </a:endParaRPr>
          </a:p>
          <a:p>
            <a:pPr marL="146050" indent="0" algn="just" fontAlgn="auto">
              <a:lnSpc>
                <a:spcPct val="100000"/>
              </a:lnSpc>
              <a:spcBef>
                <a:spcPts val="600"/>
              </a:spcBef>
              <a:buFont typeface="Wingdings" panose="05000000000000000000" pitchFamily="2" charset="2"/>
              <a:buNone/>
            </a:pPr>
            <a:r>
              <a:rPr lang="en-US" sz="5600" b="1" dirty="0" smtClean="0">
                <a:latin typeface="Times New Roman" panose="02020603050405020304" pitchFamily="18" charset="0"/>
                <a:cs typeface="Times New Roman" panose="02020603050405020304" pitchFamily="18" charset="0"/>
                <a:sym typeface="+mn-ea"/>
              </a:rPr>
              <a:t>Clients:</a:t>
            </a:r>
            <a:endParaRPr lang="en-US" sz="5600" b="1" dirty="0" smtClean="0">
              <a:latin typeface="Times New Roman" panose="02020603050405020304" pitchFamily="18" charset="0"/>
              <a:cs typeface="Times New Roman" panose="02020603050405020304" pitchFamily="18" charset="0"/>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It is a digital marketing and web desiging company hence it has the clients of students, professionals, business and individuals etc.</a:t>
            </a:r>
            <a:endParaRPr lang="en-US" sz="5600" dirty="0" smtClean="0">
              <a:latin typeface="Times New Roman" panose="02020603050405020304" pitchFamily="18" charset="0"/>
              <a:cs typeface="Times New Roman" panose="02020603050405020304" pitchFamily="18" charset="0"/>
            </a:endParaRPr>
          </a:p>
          <a:p>
            <a:pPr marL="146050" indent="0" algn="just" fontAlgn="auto">
              <a:lnSpc>
                <a:spcPct val="100000"/>
              </a:lnSpc>
              <a:spcBef>
                <a:spcPts val="600"/>
              </a:spcBef>
              <a:buFont typeface="Wingdings" panose="05000000000000000000" pitchFamily="2" charset="2"/>
              <a:buNone/>
            </a:pPr>
            <a:r>
              <a:rPr lang="en-US" sz="5600" b="1" dirty="0" smtClean="0">
                <a:latin typeface="Times New Roman" panose="02020603050405020304" pitchFamily="18" charset="0"/>
                <a:cs typeface="Times New Roman" panose="02020603050405020304" pitchFamily="18" charset="0"/>
                <a:sym typeface="+mn-ea"/>
              </a:rPr>
              <a:t>Team:</a:t>
            </a:r>
            <a:endParaRPr lang="en-US" sz="5600" b="1" dirty="0" smtClean="0">
              <a:latin typeface="Times New Roman" panose="02020603050405020304" pitchFamily="18" charset="0"/>
              <a:cs typeface="Times New Roman" panose="02020603050405020304" pitchFamily="18" charset="0"/>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Includes the Owner, a Business Leader, an IT business leader, a Business Analyst, an IT analyst</a:t>
            </a:r>
            <a:endParaRPr lang="en-US" sz="5600" dirty="0" smtClean="0">
              <a:latin typeface="Times New Roman" panose="02020603050405020304" pitchFamily="18" charset="0"/>
              <a:cs typeface="Times New Roman" panose="02020603050405020304" pitchFamily="18" charset="0"/>
            </a:endParaRPr>
          </a:p>
          <a:p>
            <a:pPr marL="146050" indent="0" algn="just" fontAlgn="auto">
              <a:lnSpc>
                <a:spcPct val="100000"/>
              </a:lnSpc>
              <a:spcBef>
                <a:spcPts val="600"/>
              </a:spcBef>
              <a:buFont typeface="Wingdings" panose="05000000000000000000" pitchFamily="2" charset="2"/>
              <a:buNone/>
            </a:pPr>
            <a:r>
              <a:rPr lang="en-US" sz="5600" b="1" dirty="0" smtClean="0">
                <a:latin typeface="Times New Roman" panose="02020603050405020304" pitchFamily="18" charset="0"/>
                <a:cs typeface="Times New Roman" panose="02020603050405020304" pitchFamily="18" charset="0"/>
                <a:sym typeface="+mn-ea"/>
              </a:rPr>
              <a:t>Products:	</a:t>
            </a:r>
            <a:endParaRPr lang="en-US" sz="5600" b="1" dirty="0" smtClean="0">
              <a:latin typeface="Times New Roman" panose="02020603050405020304" pitchFamily="18" charset="0"/>
              <a:cs typeface="Times New Roman" panose="02020603050405020304" pitchFamily="18" charset="0"/>
              <a:sym typeface="+mn-ea"/>
            </a:endParaRPr>
          </a:p>
          <a:p>
            <a:pPr marL="146050" indent="0" algn="just">
              <a:lnSpc>
                <a:spcPct val="100000"/>
              </a:lnSpc>
              <a:buFont typeface="Wingdings" panose="05000000000000000000" pitchFamily="2" charset="2"/>
              <a:buNone/>
            </a:pPr>
            <a:r>
              <a:rPr lang="en-US" sz="5600" dirty="0" smtClean="0">
                <a:latin typeface="Times New Roman" panose="02020603050405020304" pitchFamily="18" charset="0"/>
                <a:cs typeface="Times New Roman" panose="02020603050405020304" pitchFamily="18" charset="0"/>
                <a:sym typeface="+mn-ea"/>
              </a:rPr>
              <a:t>	It includes satellite multi switches, amplifiers, modulators, DVB-T-Head end, IPTV Head end, accessories.</a:t>
            </a:r>
            <a:endParaRPr lang="en-US" sz="5600" dirty="0" smtClean="0">
              <a:latin typeface="Times New Roman" panose="02020603050405020304" pitchFamily="18" charset="0"/>
              <a:cs typeface="Times New Roman" panose="02020603050405020304" pitchFamily="18" charset="0"/>
            </a:endParaRPr>
          </a:p>
          <a:p>
            <a:pPr marL="146050" indent="0">
              <a:buFont typeface="Wingdings" panose="05000000000000000000" pitchFamily="2" charset="2"/>
              <a:buNone/>
            </a:pPr>
            <a:endParaRPr lang="en-US" sz="5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450125" y="156120"/>
            <a:ext cx="8070980" cy="4136390"/>
          </a:xfrm>
        </p:spPr>
        <p:txBody>
          <a:bodyPr>
            <a:normAutofit lnSpcReduction="10000"/>
          </a:bodyPr>
          <a:lstStyle/>
          <a:p>
            <a:pPr algn="r">
              <a:buNone/>
            </a:pPr>
            <a:r>
              <a:rPr lang="en-US" sz="2800" b="1" dirty="0" smtClean="0">
                <a:latin typeface="Times New Roman" panose="02020603050405020304" pitchFamily="18" charset="0"/>
                <a:cs typeface="Times New Roman" panose="02020603050405020304" pitchFamily="18" charset="0"/>
              </a:rPr>
              <a:t>INTRODUCTION</a:t>
            </a:r>
            <a:endParaRPr lang="en-US" sz="2800" b="1" dirty="0" smtClean="0">
              <a:latin typeface="Times New Roman" panose="02020603050405020304" pitchFamily="18" charset="0"/>
              <a:cs typeface="Times New Roman" panose="02020603050405020304" pitchFamily="18" charset="0"/>
            </a:endParaRPr>
          </a:p>
          <a:p>
            <a:pPr>
              <a:buNone/>
            </a:pPr>
            <a:endParaRPr lang="en-US" sz="1400" b="1" dirty="0" smtClean="0">
              <a:latin typeface="Times New Roman" panose="02020603050405020304" pitchFamily="18" charset="0"/>
              <a:cs typeface="Times New Roman" panose="02020603050405020304" pitchFamily="18" charset="0"/>
            </a:endParaRPr>
          </a:p>
          <a:p>
            <a:pPr algn="just" fontAlgn="auto">
              <a:lnSpc>
                <a:spcPct val="170000"/>
              </a:lnSpc>
              <a:spcAft>
                <a:spcPts val="600"/>
              </a:spcAft>
              <a:buFont typeface="Wingdings" panose="05000000000000000000" pitchFamily="2" charset="2"/>
              <a:buChar char="Ø"/>
            </a:pPr>
            <a:endParaRPr lang="en-US" altLang="en-US" sz="1400" dirty="0" smtClean="0">
              <a:latin typeface="Times New Roman" panose="02020603050405020304" pitchFamily="18" charset="0"/>
              <a:cs typeface="Times New Roman" panose="02020603050405020304" pitchFamily="18" charset="0"/>
            </a:endParaRPr>
          </a:p>
          <a:p>
            <a:pPr algn="just" fontAlgn="auto">
              <a:lnSpc>
                <a:spcPct val="170000"/>
              </a:lnSpc>
              <a:spcAft>
                <a:spcPts val="600"/>
              </a:spcAft>
              <a:buFont typeface="Wingdings" panose="05000000000000000000" pitchFamily="2" charset="2"/>
              <a:buChar char="Ø"/>
            </a:pPr>
            <a:r>
              <a:rPr lang="en-US" altLang="en-US" sz="1800" dirty="0" smtClean="0">
                <a:latin typeface="Times New Roman" panose="02020603050405020304" pitchFamily="18" charset="0"/>
                <a:cs typeface="Times New Roman" panose="02020603050405020304" pitchFamily="18" charset="0"/>
              </a:rPr>
              <a:t>With large number of work opportunities the human workforce has increased and with growing technology everything has been computerized.</a:t>
            </a:r>
            <a:endParaRPr lang="en-US" altLang="en-US" sz="1800" dirty="0" smtClean="0">
              <a:latin typeface="Times New Roman" panose="02020603050405020304" pitchFamily="18" charset="0"/>
              <a:cs typeface="Times New Roman" panose="02020603050405020304" pitchFamily="18" charset="0"/>
            </a:endParaRPr>
          </a:p>
          <a:p>
            <a:pPr algn="just" fontAlgn="auto">
              <a:lnSpc>
                <a:spcPct val="170000"/>
              </a:lnSpc>
              <a:spcAft>
                <a:spcPts val="600"/>
              </a:spcAft>
              <a:buFont typeface="Wingdings" panose="05000000000000000000" pitchFamily="2" charset="2"/>
              <a:buChar char="Ø"/>
            </a:pPr>
            <a:r>
              <a:rPr lang="en-US" altLang="en-US" sz="1800" dirty="0" smtClean="0">
                <a:latin typeface="Times New Roman" panose="02020603050405020304" pitchFamily="18" charset="0"/>
                <a:cs typeface="Times New Roman" panose="02020603050405020304" pitchFamily="18" charset="0"/>
              </a:rPr>
              <a:t>A system which can handle the data of such a large number of employees.</a:t>
            </a:r>
            <a:endParaRPr lang="en-US" altLang="en-US" sz="1800" dirty="0" smtClean="0">
              <a:latin typeface="Times New Roman" panose="02020603050405020304" pitchFamily="18" charset="0"/>
              <a:cs typeface="Times New Roman" panose="02020603050405020304" pitchFamily="18" charset="0"/>
            </a:endParaRPr>
          </a:p>
          <a:p>
            <a:pPr algn="just" fontAlgn="auto">
              <a:lnSpc>
                <a:spcPct val="170000"/>
              </a:lnSpc>
              <a:spcAft>
                <a:spcPts val="600"/>
              </a:spcAft>
              <a:buFont typeface="Wingdings" panose="05000000000000000000" pitchFamily="2" charset="2"/>
              <a:buChar char="Ø"/>
            </a:pPr>
            <a:r>
              <a:rPr lang="en-US" altLang="en-US" sz="1800" dirty="0" smtClean="0">
                <a:latin typeface="Times New Roman" panose="02020603050405020304" pitchFamily="18" charset="0"/>
                <a:cs typeface="Times New Roman" panose="02020603050405020304" pitchFamily="18" charset="0"/>
              </a:rPr>
              <a:t>Employee Management System is a software which is use to manage the data of the employees such as personal details, education details, work experience etc.</a:t>
            </a:r>
            <a:endParaRPr lang="en-US" altLang="en-US" sz="1800" dirty="0" smtClean="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US" altLang="en-US" sz="1800" dirty="0" smtClean="0">
                <a:latin typeface="Times New Roman" panose="02020603050405020304" pitchFamily="18" charset="0"/>
                <a:cs typeface="Times New Roman" panose="02020603050405020304" pitchFamily="18" charset="0"/>
              </a:rPr>
              <a:t>This project will reduce the paper work of the company.</a:t>
            </a:r>
            <a:endParaRPr lang="en-US" altLang="en-US" sz="1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374015" y="156845"/>
            <a:ext cx="8395970" cy="4022090"/>
          </a:xfrm>
        </p:spPr>
        <p:txBody>
          <a:bodyPr>
            <a:normAutofit/>
          </a:bodyPr>
          <a:lstStyle/>
          <a:p>
            <a:pPr algn="r">
              <a:buNone/>
            </a:pPr>
            <a:r>
              <a:rPr lang="en-US" sz="2800" b="1" dirty="0" smtClean="0">
                <a:latin typeface="Times New Roman" panose="02020603050405020304" pitchFamily="18" charset="0"/>
                <a:cs typeface="Times New Roman" panose="02020603050405020304" pitchFamily="18" charset="0"/>
              </a:rPr>
              <a:t>OBJECTIVE</a:t>
            </a:r>
            <a:endParaRPr lang="en-US" sz="7200" b="1" dirty="0" smtClean="0">
              <a:latin typeface="Times New Roman" panose="02020603050405020304" pitchFamily="18" charset="0"/>
              <a:cs typeface="Times New Roman" panose="02020603050405020304" pitchFamily="18" charset="0"/>
            </a:endParaRPr>
          </a:p>
          <a:p>
            <a:pPr marL="146050" indent="0">
              <a:buFont typeface="Wingdings" panose="05000000000000000000" pitchFamily="2" charset="2"/>
              <a:buNone/>
            </a:pPr>
            <a:endParaRPr lang="en-US" sz="2285" dirty="0">
              <a:latin typeface="Times New Roman" panose="02020603050405020304" pitchFamily="18" charset="0"/>
              <a:cs typeface="Times New Roman" panose="02020603050405020304" pitchFamily="18" charset="0"/>
            </a:endParaRPr>
          </a:p>
          <a:p>
            <a:pPr marL="146050" indent="0">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Develop a prototype.</a:t>
            </a:r>
            <a:endParaRPr lang="en-US" sz="1800" dirty="0">
              <a:latin typeface="Times New Roman" panose="02020603050405020304" pitchFamily="18" charset="0"/>
              <a:cs typeface="Times New Roman" panose="02020603050405020304" pitchFamily="18" charset="0"/>
            </a:endParaRPr>
          </a:p>
          <a:p>
            <a:pPr marL="146050" indent="0" algn="just">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Develop a management system for Employment System.</a:t>
            </a:r>
            <a:endParaRPr lang="en-US" sz="1800" dirty="0">
              <a:latin typeface="Times New Roman" panose="02020603050405020304" pitchFamily="18" charset="0"/>
              <a:cs typeface="Times New Roman" panose="02020603050405020304" pitchFamily="18" charset="0"/>
            </a:endParaRPr>
          </a:p>
          <a:p>
            <a:pPr marL="146050" indent="0" algn="just">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Provide basic information about Employment System.</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510540" y="150495"/>
            <a:ext cx="8122285" cy="4364990"/>
          </a:xfrm>
        </p:spPr>
        <p:txBody>
          <a:bodyPr>
            <a:normAutofit/>
          </a:bodyPr>
          <a:lstStyle/>
          <a:p>
            <a:pPr algn="r">
              <a:buNone/>
            </a:pPr>
            <a:r>
              <a:rPr lang="en-US" sz="2800" b="1" dirty="0" smtClean="0">
                <a:latin typeface="Times New Roman" panose="02020603050405020304" pitchFamily="18" charset="0"/>
                <a:cs typeface="Times New Roman" panose="02020603050405020304" pitchFamily="18" charset="0"/>
              </a:rPr>
              <a:t>PROBLEM STATEMENT</a:t>
            </a:r>
            <a:endParaRPr lang="en-US" sz="2800" b="1"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pPr algn="just" fontAlgn="auto">
              <a:lnSpc>
                <a:spcPct val="150000"/>
              </a:lnSpc>
              <a:spcAft>
                <a:spcPts val="600"/>
              </a:spcAf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fontAlgn="auto">
              <a:lnSpc>
                <a:spcPct val="150000"/>
              </a:lnSpc>
              <a:spcAft>
                <a:spcPts val="600"/>
              </a:spcAf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In the existing system, the data of the employees such as personal details, educational details, work experience etc., are maintained manually.</a:t>
            </a:r>
            <a:endParaRPr lang="en-US" sz="1800" dirty="0" smtClean="0">
              <a:latin typeface="Times New Roman" panose="02020603050405020304" pitchFamily="18" charset="0"/>
              <a:cs typeface="Times New Roman" panose="02020603050405020304" pitchFamily="18" charset="0"/>
            </a:endParaRPr>
          </a:p>
          <a:p>
            <a:pPr algn="just" fontAlgn="auto">
              <a:lnSpc>
                <a:spcPct val="150000"/>
              </a:lnSpc>
              <a:spcAft>
                <a:spcPts val="600"/>
              </a:spcAf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There will be a lot of paper work for the company which is time consuming.</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Maintaining records in registers may lead to missing of records of the employees which may in turn affect the company.</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424763" y="205442"/>
            <a:ext cx="8294914" cy="4432040"/>
          </a:xfrm>
        </p:spPr>
        <p:txBody>
          <a:bodyPr>
            <a:normAutofit lnSpcReduction="10000"/>
          </a:bodyPr>
          <a:lstStyle/>
          <a:p>
            <a:pPr algn="r">
              <a:buNone/>
            </a:pPr>
            <a:r>
              <a:rPr lang="en-IN" sz="2800" b="1" dirty="0" smtClean="0">
                <a:latin typeface="Times New Roman" panose="02020603050405020304" pitchFamily="18" charset="0"/>
                <a:cs typeface="Times New Roman" panose="02020603050405020304" pitchFamily="18" charset="0"/>
              </a:rPr>
              <a:t>PROPOSED SYSTEM</a:t>
            </a: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 software which can handle the data of a large number of employees. </a:t>
            </a:r>
            <a:endParaRPr lang="en-US" sz="1800" dirty="0" smtClean="0">
              <a:latin typeface="Times New Roman" panose="02020603050405020304" pitchFamily="18" charset="0"/>
              <a:cs typeface="Times New Roman" panose="02020603050405020304" pitchFamily="18" charset="0"/>
            </a:endParaRPr>
          </a:p>
          <a:p>
            <a:pPr marL="146050" indent="0" algn="just">
              <a:lnSpc>
                <a:spcPct val="150000"/>
              </a:lnSpc>
              <a:buFont typeface="Wingdings" panose="05000000000000000000" pitchFamily="2" charset="2"/>
              <a:buNone/>
            </a:pPr>
            <a:r>
              <a:rPr lang="en-US" sz="1800" dirty="0" smtClean="0">
                <a:latin typeface="Times New Roman" panose="02020603050405020304" pitchFamily="18" charset="0"/>
                <a:cs typeface="Times New Roman" panose="02020603050405020304" pitchFamily="18" charset="0"/>
              </a:rPr>
              <a:t>      Also, perform and document risk analysis.</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software can manage the data of all the employees such as personal details, education details, work experience etc.,</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will reduce the paper work of the company. And hence, through this project, company can manage all data online.</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there are mainly two modules in this software:</a:t>
            </a:r>
            <a:endParaRPr lang="en-US" sz="1800" dirty="0" smtClean="0">
              <a:latin typeface="Times New Roman" panose="02020603050405020304" pitchFamily="18" charset="0"/>
              <a:cs typeface="Times New Roman" panose="02020603050405020304" pitchFamily="18" charset="0"/>
            </a:endParaRPr>
          </a:p>
          <a:p>
            <a:pPr marL="146050" indent="0" algn="just">
              <a:lnSpc>
                <a:spcPct val="150000"/>
              </a:lnSpc>
              <a:buFont typeface="Wingdings" panose="05000000000000000000" pitchFamily="2" charset="2"/>
              <a:buNone/>
            </a:pPr>
            <a:r>
              <a:rPr lang="en-US" sz="1800" dirty="0" smtClean="0">
                <a:latin typeface="Times New Roman" panose="02020603050405020304" pitchFamily="18" charset="0"/>
                <a:cs typeface="Times New Roman" panose="02020603050405020304" pitchFamily="18" charset="0"/>
              </a:rPr>
              <a:t>	1. Admin module</a:t>
            </a:r>
            <a:endParaRPr lang="en-US" sz="1800" dirty="0" smtClean="0">
              <a:latin typeface="Times New Roman" panose="02020603050405020304" pitchFamily="18" charset="0"/>
              <a:cs typeface="Times New Roman" panose="02020603050405020304" pitchFamily="18" charset="0"/>
            </a:endParaRPr>
          </a:p>
          <a:p>
            <a:pPr marL="146050" indent="0" algn="just">
              <a:lnSpc>
                <a:spcPct val="150000"/>
              </a:lnSpc>
              <a:buFont typeface="Wingdings" panose="05000000000000000000" pitchFamily="2" charset="2"/>
              <a:buNone/>
            </a:pPr>
            <a:r>
              <a:rPr lang="en-US" sz="1800" dirty="0" smtClean="0">
                <a:latin typeface="Times New Roman" panose="02020603050405020304" pitchFamily="18" charset="0"/>
                <a:cs typeface="Times New Roman" panose="02020603050405020304" pitchFamily="18" charset="0"/>
              </a:rPr>
              <a:t>	2. User module</a:t>
            </a:r>
            <a:endParaRPr lang="en-US" sz="16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5" name="Text Placeholder 4"/>
          <p:cNvSpPr>
            <a:spLocks noGrp="1"/>
          </p:cNvSpPr>
          <p:nvPr>
            <p:ph type="body" idx="1"/>
          </p:nvPr>
        </p:nvSpPr>
        <p:spPr>
          <a:xfrm>
            <a:off x="424815" y="168275"/>
            <a:ext cx="8295005" cy="4637405"/>
          </a:xfrm>
        </p:spPr>
        <p:txBody>
          <a:bodyPr>
            <a:normAutofit fontScale="25000"/>
          </a:bodyPr>
          <a:lstStyle/>
          <a:p>
            <a:pPr algn="r">
              <a:buNone/>
            </a:pPr>
            <a:r>
              <a:rPr lang="en-IN" sz="8000" b="1" dirty="0" smtClean="0">
                <a:latin typeface="Times New Roman" panose="02020603050405020304" pitchFamily="18" charset="0"/>
                <a:cs typeface="Times New Roman" panose="02020603050405020304" pitchFamily="18" charset="0"/>
              </a:rPr>
              <a:t> </a:t>
            </a:r>
            <a:r>
              <a:rPr lang="en-IN" sz="11200" b="1" dirty="0" smtClean="0">
                <a:latin typeface="Times New Roman" panose="02020603050405020304" pitchFamily="18" charset="0"/>
                <a:cs typeface="Times New Roman" panose="02020603050405020304" pitchFamily="18" charset="0"/>
              </a:rPr>
              <a:t>S</a:t>
            </a:r>
            <a:r>
              <a:rPr lang="en-US" altLang="en-IN" sz="11200" b="1" dirty="0" smtClean="0">
                <a:latin typeface="Times New Roman" panose="02020603050405020304" pitchFamily="18" charset="0"/>
                <a:cs typeface="Times New Roman" panose="02020603050405020304" pitchFamily="18" charset="0"/>
              </a:rPr>
              <a:t>COPE OF WORK</a:t>
            </a:r>
            <a:endParaRPr lang="en-IN" b="1" dirty="0" smtClean="0">
              <a:latin typeface="Times New Roman" panose="02020603050405020304" pitchFamily="18" charset="0"/>
              <a:cs typeface="Times New Roman" panose="02020603050405020304" pitchFamily="18" charset="0"/>
            </a:endParaRPr>
          </a:p>
          <a:p>
            <a:pPr marL="146050" indent="0" fontAlgn="auto">
              <a:lnSpc>
                <a:spcPct val="150000"/>
              </a:lnSpc>
              <a:spcAft>
                <a:spcPts val="400"/>
              </a:spcAft>
              <a:buFont typeface="Wingdings" panose="05000000000000000000" charset="0"/>
              <a:buNone/>
            </a:pPr>
            <a:r>
              <a:rPr lang="en-IN" sz="5600" b="1" dirty="0" smtClean="0">
                <a:latin typeface="Times New Roman" panose="02020603050405020304" pitchFamily="18" charset="0"/>
                <a:cs typeface="Times New Roman" panose="02020603050405020304" pitchFamily="18" charset="0"/>
              </a:rPr>
              <a:t>S</a:t>
            </a:r>
            <a:r>
              <a:rPr lang="en-US" altLang="en-IN" sz="5600" b="1" dirty="0" smtClean="0">
                <a:latin typeface="Times New Roman" panose="02020603050405020304" pitchFamily="18" charset="0"/>
                <a:cs typeface="Times New Roman" panose="02020603050405020304" pitchFamily="18" charset="0"/>
              </a:rPr>
              <a:t>YSTEMATIC ORDER</a:t>
            </a:r>
            <a:r>
              <a:rPr lang="en-IN" sz="5600" b="1"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a:lnSpc>
                <a:spcPct val="100000"/>
              </a:lnSpc>
              <a:buFont typeface="Wingdings" panose="05000000000000000000" pitchFamily="2" charset="2"/>
              <a:buNone/>
            </a:pPr>
            <a:r>
              <a:rPr lang="en-US" altLang="en-IN" sz="5600" dirty="0" smtClean="0">
                <a:latin typeface="Times New Roman" panose="02020603050405020304" pitchFamily="18" charset="0"/>
                <a:cs typeface="Times New Roman" panose="02020603050405020304" pitchFamily="18" charset="0"/>
              </a:rPr>
              <a:t>	</a:t>
            </a:r>
            <a:r>
              <a:rPr lang="en-IN" sz="5600" dirty="0" smtClean="0">
                <a:latin typeface="Times New Roman" panose="02020603050405020304" pitchFamily="18" charset="0"/>
                <a:cs typeface="Times New Roman" panose="02020603050405020304" pitchFamily="18" charset="0"/>
              </a:rPr>
              <a:t>As the old system had a long and tedious </a:t>
            </a:r>
            <a:r>
              <a:rPr lang="en-US" altLang="en-IN" sz="5600" dirty="0" smtClean="0">
                <a:latin typeface="Times New Roman" panose="02020603050405020304" pitchFamily="18" charset="0"/>
                <a:cs typeface="Times New Roman" panose="02020603050405020304" pitchFamily="18" charset="0"/>
              </a:rPr>
              <a:t>way </a:t>
            </a:r>
            <a:r>
              <a:rPr lang="en-IN" sz="5600" dirty="0" smtClean="0">
                <a:latin typeface="Times New Roman" panose="02020603050405020304" pitchFamily="18" charset="0"/>
                <a:cs typeface="Times New Roman" panose="02020603050405020304" pitchFamily="18" charset="0"/>
              </a:rPr>
              <a:t>for keeping the records, this system helps to maintain them in a very systematic order. The software can man</a:t>
            </a:r>
            <a:r>
              <a:rPr lang="en-US" altLang="en-IN" sz="5600" dirty="0" smtClean="0">
                <a:latin typeface="Times New Roman" panose="02020603050405020304" pitchFamily="18" charset="0"/>
                <a:cs typeface="Times New Roman" panose="02020603050405020304" pitchFamily="18" charset="0"/>
              </a:rPr>
              <a:t>a</a:t>
            </a:r>
            <a:r>
              <a:rPr lang="en-IN" sz="5600" dirty="0" smtClean="0">
                <a:latin typeface="Times New Roman" panose="02020603050405020304" pitchFamily="18" charset="0"/>
                <a:cs typeface="Times New Roman" panose="02020603050405020304" pitchFamily="18" charset="0"/>
              </a:rPr>
              <a:t>ge the data of all the employees such </a:t>
            </a:r>
            <a:r>
              <a:rPr lang="en-US" altLang="en-IN" sz="5600" dirty="0" smtClean="0">
                <a:latin typeface="Times New Roman" panose="02020603050405020304" pitchFamily="18" charset="0"/>
                <a:cs typeface="Times New Roman" panose="02020603050405020304" pitchFamily="18" charset="0"/>
              </a:rPr>
              <a:t>as</a:t>
            </a:r>
            <a:r>
              <a:rPr lang="en-IN" sz="5600" dirty="0" smtClean="0">
                <a:latin typeface="Times New Roman" panose="02020603050405020304" pitchFamily="18" charset="0"/>
                <a:cs typeface="Times New Roman" panose="02020603050405020304" pitchFamily="18" charset="0"/>
              </a:rPr>
              <a:t> personal details, education details, work experience etc</a:t>
            </a:r>
            <a:r>
              <a:rPr lang="en-US" altLang="en-IN" sz="5600"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fontAlgn="auto">
              <a:lnSpc>
                <a:spcPct val="150000"/>
              </a:lnSpc>
              <a:spcBef>
                <a:spcPts val="600"/>
              </a:spcBef>
              <a:spcAft>
                <a:spcPts val="400"/>
              </a:spcAft>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R</a:t>
            </a:r>
            <a:r>
              <a:rPr lang="en-US" altLang="en-IN" sz="5600" b="1" dirty="0" smtClean="0">
                <a:latin typeface="Times New Roman" panose="02020603050405020304" pitchFamily="18" charset="0"/>
                <a:cs typeface="Times New Roman" panose="02020603050405020304" pitchFamily="18" charset="0"/>
              </a:rPr>
              <a:t>EDUCED ERRORS</a:t>
            </a:r>
            <a:r>
              <a:rPr lang="en-IN" sz="5600" b="1"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a:lnSpc>
                <a:spcPct val="100000"/>
              </a:lnSpc>
              <a:buFont typeface="Wingdings" panose="05000000000000000000" pitchFamily="2" charset="2"/>
              <a:buNone/>
            </a:pPr>
            <a:r>
              <a:rPr lang="en-US" altLang="en-IN" sz="5600" dirty="0" smtClean="0">
                <a:latin typeface="Times New Roman" panose="02020603050405020304" pitchFamily="18" charset="0"/>
                <a:cs typeface="Times New Roman" panose="02020603050405020304" pitchFamily="18" charset="0"/>
              </a:rPr>
              <a:t>	</a:t>
            </a:r>
            <a:r>
              <a:rPr lang="en-IN" sz="5600" dirty="0" smtClean="0">
                <a:latin typeface="Times New Roman" panose="02020603050405020304" pitchFamily="18" charset="0"/>
                <a:cs typeface="Times New Roman" panose="02020603050405020304" pitchFamily="18" charset="0"/>
              </a:rPr>
              <a:t>This application is helpful in reducing errors while entering them and also it </a:t>
            </a:r>
            <a:r>
              <a:rPr lang="en-US" altLang="en-IN" sz="5600" dirty="0" smtClean="0">
                <a:latin typeface="Times New Roman" panose="02020603050405020304" pitchFamily="18" charset="0"/>
                <a:cs typeface="Times New Roman" panose="02020603050405020304" pitchFamily="18" charset="0"/>
              </a:rPr>
              <a:t>is</a:t>
            </a:r>
            <a:r>
              <a:rPr lang="en-IN" sz="5600" dirty="0" smtClean="0">
                <a:latin typeface="Times New Roman" panose="02020603050405020304" pitchFamily="18" charset="0"/>
                <a:cs typeface="Times New Roman" panose="02020603050405020304" pitchFamily="18" charset="0"/>
              </a:rPr>
              <a:t> easy to update them</a:t>
            </a:r>
            <a:r>
              <a:rPr lang="en-US" altLang="en-IN" sz="5600" dirty="0" smtClean="0">
                <a:latin typeface="Times New Roman" panose="02020603050405020304" pitchFamily="18" charset="0"/>
                <a:cs typeface="Times New Roman" panose="02020603050405020304" pitchFamily="18" charset="0"/>
              </a:rPr>
              <a:t>.</a:t>
            </a:r>
            <a:r>
              <a:rPr lang="en-IN" sz="5600" b="1" dirty="0" smtClean="0">
                <a:latin typeface="Times New Roman" panose="02020603050405020304" pitchFamily="18" charset="0"/>
                <a:cs typeface="Times New Roman" panose="02020603050405020304" pitchFamily="18" charset="0"/>
              </a:rPr>
              <a:t> </a:t>
            </a:r>
            <a:endParaRPr lang="en-IN" sz="5600" b="1" dirty="0" smtClean="0">
              <a:latin typeface="Times New Roman" panose="02020603050405020304" pitchFamily="18" charset="0"/>
              <a:cs typeface="Times New Roman" panose="02020603050405020304" pitchFamily="18" charset="0"/>
            </a:endParaRPr>
          </a:p>
          <a:p>
            <a:pPr marL="146050" indent="0" fontAlgn="auto">
              <a:lnSpc>
                <a:spcPct val="150000"/>
              </a:lnSpc>
              <a:spcBef>
                <a:spcPts val="600"/>
              </a:spcBef>
              <a:spcAft>
                <a:spcPts val="400"/>
              </a:spcAft>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U</a:t>
            </a:r>
            <a:r>
              <a:rPr lang="en-US" altLang="en-IN" sz="5600" b="1" dirty="0" smtClean="0">
                <a:latin typeface="Times New Roman" panose="02020603050405020304" pitchFamily="18" charset="0"/>
                <a:cs typeface="Times New Roman" panose="02020603050405020304" pitchFamily="18" charset="0"/>
              </a:rPr>
              <a:t>SER- FRIENDLY</a:t>
            </a:r>
            <a:r>
              <a:rPr lang="en-IN" sz="5600" b="1" dirty="0" smtClean="0">
                <a:latin typeface="Times New Roman" panose="02020603050405020304" pitchFamily="18" charset="0"/>
                <a:cs typeface="Times New Roman" panose="02020603050405020304" pitchFamily="18" charset="0"/>
              </a:rPr>
              <a:t>:</a:t>
            </a:r>
            <a:r>
              <a:rPr lang="en-US" altLang="en-IN" sz="5600" b="1"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a:lnSpc>
                <a:spcPct val="100000"/>
              </a:lnSpc>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	</a:t>
            </a:r>
            <a:r>
              <a:rPr lang="en-IN" sz="5600" dirty="0" smtClean="0">
                <a:latin typeface="Times New Roman" panose="02020603050405020304" pitchFamily="18" charset="0"/>
                <a:cs typeface="Times New Roman" panose="02020603050405020304" pitchFamily="18" charset="0"/>
              </a:rPr>
              <a:t>It does not require any format knowledge while entering the records and hence it is user</a:t>
            </a:r>
            <a:r>
              <a:rPr lang="en-US" altLang="en-IN" sz="5600" dirty="0" smtClean="0">
                <a:latin typeface="Times New Roman" panose="02020603050405020304" pitchFamily="18" charset="0"/>
                <a:cs typeface="Times New Roman" panose="02020603050405020304" pitchFamily="18" charset="0"/>
              </a:rPr>
              <a:t>-</a:t>
            </a:r>
            <a:r>
              <a:rPr lang="en-IN" sz="5600" dirty="0" smtClean="0">
                <a:latin typeface="Times New Roman" panose="02020603050405020304" pitchFamily="18" charset="0"/>
                <a:cs typeface="Times New Roman" panose="02020603050405020304" pitchFamily="18" charset="0"/>
              </a:rPr>
              <a:t>friendly.</a:t>
            </a:r>
            <a:endParaRPr lang="en-IN" sz="5600" b="1" dirty="0" smtClean="0">
              <a:latin typeface="Times New Roman" panose="02020603050405020304" pitchFamily="18" charset="0"/>
              <a:cs typeface="Times New Roman" panose="02020603050405020304" pitchFamily="18" charset="0"/>
            </a:endParaRPr>
          </a:p>
          <a:p>
            <a:pPr marL="146050" indent="0" fontAlgn="auto">
              <a:lnSpc>
                <a:spcPct val="150000"/>
              </a:lnSpc>
              <a:spcBef>
                <a:spcPts val="600"/>
              </a:spcBef>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S</a:t>
            </a:r>
            <a:r>
              <a:rPr lang="en-US" altLang="en-IN" sz="5600" b="1" dirty="0" smtClean="0">
                <a:latin typeface="Times New Roman" panose="02020603050405020304" pitchFamily="18" charset="0"/>
                <a:cs typeface="Times New Roman" panose="02020603050405020304" pitchFamily="18" charset="0"/>
              </a:rPr>
              <a:t>ECURE AND RELIABLE</a:t>
            </a:r>
            <a:r>
              <a:rPr lang="en-IN" sz="5600" b="1"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a:lnSpc>
                <a:spcPct val="100000"/>
              </a:lnSpc>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	</a:t>
            </a:r>
            <a:r>
              <a:rPr lang="en-IN" sz="5600" dirty="0" smtClean="0">
                <a:latin typeface="Times New Roman" panose="02020603050405020304" pitchFamily="18" charset="0"/>
                <a:cs typeface="Times New Roman" panose="02020603050405020304" pitchFamily="18" charset="0"/>
              </a:rPr>
              <a:t>Thi</a:t>
            </a:r>
            <a:r>
              <a:rPr lang="en-US" altLang="en-IN" sz="5600" dirty="0" smtClean="0">
                <a:latin typeface="Times New Roman" panose="02020603050405020304" pitchFamily="18" charset="0"/>
                <a:cs typeface="Times New Roman" panose="02020603050405020304" pitchFamily="18" charset="0"/>
              </a:rPr>
              <a:t>s</a:t>
            </a:r>
            <a:r>
              <a:rPr lang="en-IN" sz="5600" dirty="0" smtClean="0">
                <a:latin typeface="Times New Roman" panose="02020603050405020304" pitchFamily="18" charset="0"/>
                <a:cs typeface="Times New Roman" panose="02020603050405020304" pitchFamily="18" charset="0"/>
              </a:rPr>
              <a:t> system is secure and reliable as it is error free and user-friendly.</a:t>
            </a:r>
            <a:endParaRPr lang="en-IN" sz="5600" dirty="0" smtClean="0">
              <a:latin typeface="Times New Roman" panose="02020603050405020304" pitchFamily="18" charset="0"/>
              <a:cs typeface="Times New Roman" panose="02020603050405020304" pitchFamily="18" charset="0"/>
            </a:endParaRPr>
          </a:p>
          <a:p>
            <a:pPr marL="146050" indent="0" fontAlgn="auto">
              <a:lnSpc>
                <a:spcPct val="150000"/>
              </a:lnSpc>
              <a:spcBef>
                <a:spcPts val="600"/>
              </a:spcBef>
              <a:spcAft>
                <a:spcPts val="400"/>
              </a:spcAft>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F</a:t>
            </a:r>
            <a:r>
              <a:rPr lang="en-US" altLang="en-IN" sz="5600" b="1" dirty="0" smtClean="0">
                <a:latin typeface="Times New Roman" panose="02020603050405020304" pitchFamily="18" charset="0"/>
                <a:cs typeface="Times New Roman" panose="02020603050405020304" pitchFamily="18" charset="0"/>
              </a:rPr>
              <a:t>AST MANAGEMENT</a:t>
            </a:r>
            <a:r>
              <a:rPr lang="en-IN" sz="5600" b="1" dirty="0" smtClean="0">
                <a:latin typeface="Times New Roman" panose="02020603050405020304" pitchFamily="18" charset="0"/>
                <a:cs typeface="Times New Roman" panose="02020603050405020304" pitchFamily="18" charset="0"/>
              </a:rPr>
              <a:t>:</a:t>
            </a:r>
            <a:endParaRPr lang="en-IN" sz="5600" b="1" dirty="0" smtClean="0">
              <a:latin typeface="Times New Roman" panose="02020603050405020304" pitchFamily="18" charset="0"/>
              <a:cs typeface="Times New Roman" panose="02020603050405020304" pitchFamily="18" charset="0"/>
            </a:endParaRPr>
          </a:p>
          <a:p>
            <a:pPr marL="146050" indent="0">
              <a:lnSpc>
                <a:spcPct val="100000"/>
              </a:lnSpc>
              <a:buFont typeface="Wingdings" panose="05000000000000000000" pitchFamily="2" charset="2"/>
              <a:buNone/>
            </a:pPr>
            <a:r>
              <a:rPr lang="en-IN" sz="5600" b="1" dirty="0" smtClean="0">
                <a:latin typeface="Times New Roman" panose="02020603050405020304" pitchFamily="18" charset="0"/>
                <a:cs typeface="Times New Roman" panose="02020603050405020304" pitchFamily="18" charset="0"/>
              </a:rPr>
              <a:t>	</a:t>
            </a:r>
            <a:r>
              <a:rPr lang="en-IN" sz="5600" dirty="0" smtClean="0">
                <a:latin typeface="Times New Roman" panose="02020603050405020304" pitchFamily="18" charset="0"/>
                <a:cs typeface="Times New Roman" panose="02020603050405020304" pitchFamily="18" charset="0"/>
              </a:rPr>
              <a:t>Since all the records are arranged in a systematic order they can be retrieved fastly and also they can be entered fastly as they have a format while entering</a:t>
            </a:r>
            <a:r>
              <a:rPr lang="en-US" altLang="en-IN" sz="5600" dirty="0" smtClean="0">
                <a:latin typeface="Times New Roman" panose="02020603050405020304" pitchFamily="18" charset="0"/>
                <a:cs typeface="Times New Roman" panose="02020603050405020304" pitchFamily="18" charset="0"/>
              </a:rPr>
              <a:t>.</a:t>
            </a:r>
            <a:endParaRPr lang="en-IN" sz="5600" dirty="0" smtClean="0">
              <a:latin typeface="Times New Roman" panose="02020603050405020304" pitchFamily="18" charset="0"/>
              <a:cs typeface="Times New Roman" panose="02020603050405020304" pitchFamily="18" charset="0"/>
            </a:endParaRPr>
          </a:p>
          <a:p>
            <a:pPr fontAlgn="t">
              <a:lnSpc>
                <a:spcPct val="150000"/>
              </a:lnSpc>
              <a:buNone/>
            </a:pPr>
            <a:endParaRPr lang="en-US" sz="5600" b="1" dirty="0" smtClean="0">
              <a:latin typeface="Times New Roman" panose="02020603050405020304" pitchFamily="18" charset="0"/>
              <a:cs typeface="Times New Roman" panose="02020603050405020304" pitchFamily="18" charset="0"/>
            </a:endParaRPr>
          </a:p>
          <a:p>
            <a:pPr>
              <a:buNone/>
            </a:pPr>
            <a:endParaRPr lang="en-US" sz="5600" b="1" dirty="0" smtClean="0">
              <a:latin typeface="Times New Roman" panose="02020603050405020304" pitchFamily="18" charset="0"/>
              <a:cs typeface="Times New Roman" panose="02020603050405020304" pitchFamily="18" charset="0"/>
            </a:endParaRPr>
          </a:p>
          <a:p>
            <a:pPr>
              <a:buNone/>
            </a:pPr>
            <a:endParaRPr lang="en-US" sz="56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5" name="Text Placeholder 4"/>
          <p:cNvSpPr>
            <a:spLocks noGrp="1"/>
          </p:cNvSpPr>
          <p:nvPr>
            <p:ph type="body" sz="half" idx="2"/>
          </p:nvPr>
        </p:nvSpPr>
        <p:spPr>
          <a:xfrm>
            <a:off x="641350" y="208915"/>
            <a:ext cx="7969250" cy="4859020"/>
          </a:xfrm>
        </p:spPr>
        <p:txBody>
          <a:bodyPr>
            <a:normAutofit/>
          </a:bodyPr>
          <a:lstStyle/>
          <a:p>
            <a:pPr algn="r">
              <a:buNone/>
            </a:pPr>
            <a:r>
              <a:rPr lang="en-US" altLang="en-IN" sz="2800" b="1" dirty="0" smtClean="0">
                <a:latin typeface="Times New Roman" panose="02020603050405020304" pitchFamily="18" charset="0"/>
                <a:cs typeface="Times New Roman" panose="02020603050405020304" pitchFamily="18" charset="0"/>
              </a:rPr>
              <a:t>SNAPSHOTS</a:t>
            </a:r>
            <a:endParaRPr lang="en-IN" sz="2800" b="1" dirty="0" smtClean="0">
              <a:latin typeface="Times New Roman" panose="02020603050405020304" pitchFamily="18" charset="0"/>
              <a:cs typeface="Times New Roman" panose="02020603050405020304" pitchFamily="18" charset="0"/>
            </a:endParaRPr>
          </a:p>
          <a:p>
            <a:pPr>
              <a:buNone/>
            </a:pPr>
            <a:endParaRPr lang="en-IN" sz="2800" b="1" dirty="0" smtClean="0">
              <a:latin typeface="Times New Roman" panose="02020603050405020304" pitchFamily="18" charset="0"/>
              <a:cs typeface="Times New Roman" panose="02020603050405020304" pitchFamily="18" charset="0"/>
            </a:endParaRPr>
          </a:p>
          <a:p>
            <a:pPr>
              <a:buNone/>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pic>
        <p:nvPicPr>
          <p:cNvPr id="2" name="Picture Placeholder 1" descr="login"/>
          <p:cNvPicPr>
            <a:picLocks noChangeAspect="1"/>
          </p:cNvPicPr>
          <p:nvPr>
            <p:ph type="pic" idx="1"/>
          </p:nvPr>
        </p:nvPicPr>
        <p:blipFill>
          <a:blip r:embed="rId1"/>
          <a:stretch>
            <a:fillRect/>
          </a:stretch>
        </p:blipFill>
        <p:spPr>
          <a:xfrm>
            <a:off x="641985" y="892175"/>
            <a:ext cx="7534275" cy="3496310"/>
          </a:xfrm>
          <a:prstGeom prst="rect">
            <a:avLst/>
          </a:prstGeom>
        </p:spPr>
      </p:pic>
      <p:sp>
        <p:nvSpPr>
          <p:cNvPr id="6" name="Text Box 5"/>
          <p:cNvSpPr txBox="1"/>
          <p:nvPr/>
        </p:nvSpPr>
        <p:spPr>
          <a:xfrm>
            <a:off x="642620" y="4465320"/>
            <a:ext cx="7606665" cy="306705"/>
          </a:xfrm>
          <a:prstGeom prst="rect">
            <a:avLst/>
          </a:prstGeom>
          <a:noFill/>
        </p:spPr>
        <p:txBody>
          <a:bodyPr wrap="square" rtlCol="0">
            <a:spAutoFit/>
          </a:bodyPr>
          <a:p>
            <a:pPr algn="ctr"/>
            <a:r>
              <a:rPr lang="en-US" b="1">
                <a:solidFill>
                  <a:schemeClr val="tx1"/>
                </a:solidFill>
                <a:latin typeface="Times New Roman" panose="02020603050405020304" pitchFamily="18" charset="0"/>
                <a:cs typeface="Times New Roman" panose="02020603050405020304" pitchFamily="18" charset="0"/>
              </a:rPr>
              <a:t>Fig : HOME PAGE</a:t>
            </a:r>
            <a:endParaRPr lang="en-US"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5" name="Text Placeholder 4"/>
          <p:cNvSpPr>
            <a:spLocks noGrp="1"/>
          </p:cNvSpPr>
          <p:nvPr>
            <p:ph type="body" sz="half" idx="2"/>
          </p:nvPr>
        </p:nvSpPr>
        <p:spPr>
          <a:xfrm>
            <a:off x="641350" y="208915"/>
            <a:ext cx="7969250" cy="4859020"/>
          </a:xfrm>
        </p:spPr>
        <p:txBody>
          <a:bodyPr>
            <a:normAutofit/>
          </a:bodyPr>
          <a:lstStyle/>
          <a:p>
            <a:pPr algn="r">
              <a:buNone/>
            </a:pPr>
            <a:endParaRPr lang="en-IN" sz="2800" b="1" dirty="0" smtClean="0">
              <a:latin typeface="Times New Roman" panose="02020603050405020304" pitchFamily="18" charset="0"/>
              <a:cs typeface="Times New Roman" panose="02020603050405020304" pitchFamily="18" charset="0"/>
            </a:endParaRPr>
          </a:p>
          <a:p>
            <a:pPr>
              <a:buNone/>
            </a:pPr>
            <a:endParaRPr lang="en-IN" sz="2800" b="1" dirty="0" smtClean="0">
              <a:latin typeface="Times New Roman" panose="02020603050405020304" pitchFamily="18" charset="0"/>
              <a:cs typeface="Times New Roman" panose="02020603050405020304" pitchFamily="18" charset="0"/>
            </a:endParaRPr>
          </a:p>
          <a:p>
            <a:pPr>
              <a:buNone/>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GB"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400" b="1" dirty="0" smtClean="0">
              <a:latin typeface="Times New Roman" panose="02020603050405020304" pitchFamily="18" charset="0"/>
              <a:cs typeface="Times New Roman" panose="02020603050405020304" pitchFamily="18" charset="0"/>
            </a:endParaRPr>
          </a:p>
          <a:p>
            <a:pPr algn="ctr">
              <a:lnSpc>
                <a:spcPct val="150000"/>
              </a:lnSpc>
              <a:buNone/>
            </a:pPr>
            <a:endParaRPr lang="en-US" sz="1400" b="1" u="sng" dirty="0" smtClean="0">
              <a:latin typeface="Times New Roman" panose="02020603050405020304" pitchFamily="18" charset="0"/>
              <a:cs typeface="Times New Roman" panose="02020603050405020304" pitchFamily="18" charset="0"/>
            </a:endParaRPr>
          </a:p>
        </p:txBody>
      </p:sp>
      <p:sp>
        <p:nvSpPr>
          <p:cNvPr id="6" name="Text Box 5"/>
          <p:cNvSpPr txBox="1"/>
          <p:nvPr/>
        </p:nvSpPr>
        <p:spPr>
          <a:xfrm>
            <a:off x="642620" y="4465320"/>
            <a:ext cx="7606665" cy="306705"/>
          </a:xfrm>
          <a:prstGeom prst="rect">
            <a:avLst/>
          </a:prstGeom>
          <a:noFill/>
        </p:spPr>
        <p:txBody>
          <a:bodyPr wrap="square" rtlCol="0">
            <a:spAutoFit/>
          </a:bodyPr>
          <a:p>
            <a:pPr algn="ctr"/>
            <a:r>
              <a:rPr lang="en-US" b="1">
                <a:solidFill>
                  <a:schemeClr val="tx1"/>
                </a:solidFill>
                <a:latin typeface="Times New Roman" panose="02020603050405020304" pitchFamily="18" charset="0"/>
                <a:cs typeface="Times New Roman" panose="02020603050405020304" pitchFamily="18" charset="0"/>
              </a:rPr>
              <a:t>Fig : REGISTRATION PAGE FOR EMPLOYEE</a:t>
            </a:r>
            <a:endParaRPr lang="en-US" b="1">
              <a:solidFill>
                <a:schemeClr val="tx1"/>
              </a:solidFill>
              <a:latin typeface="Times New Roman" panose="02020603050405020304" pitchFamily="18" charset="0"/>
              <a:cs typeface="Times New Roman" panose="02020603050405020304" pitchFamily="18" charset="0"/>
            </a:endParaRPr>
          </a:p>
        </p:txBody>
      </p:sp>
      <p:pic>
        <p:nvPicPr>
          <p:cNvPr id="4" name="Picture Placeholder 3" descr="sign-up"/>
          <p:cNvPicPr>
            <a:picLocks noChangeAspect="1"/>
          </p:cNvPicPr>
          <p:nvPr>
            <p:ph type="pic" idx="1"/>
          </p:nvPr>
        </p:nvPicPr>
        <p:blipFill>
          <a:blip r:embed="rId1"/>
          <a:stretch>
            <a:fillRect/>
          </a:stretch>
        </p:blipFill>
        <p:spPr>
          <a:xfrm>
            <a:off x="641985" y="572135"/>
            <a:ext cx="7607935" cy="389128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4061</Words>
  <Application>WPS Presentation</Application>
  <PresentationFormat>On-screen Show (16:9)</PresentationFormat>
  <Paragraphs>184</Paragraphs>
  <Slides>14</Slides>
  <Notes>14</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Wingdings 2</vt:lpstr>
      <vt:lpstr>Times New Roman</vt:lpstr>
      <vt:lpstr>Times New Roman</vt:lpstr>
      <vt:lpstr>Microsoft YaHei</vt:lpstr>
      <vt:lpstr>Arial Unicode MS</vt:lpstr>
      <vt:lpstr>Franklin Gothic Book</vt:lpstr>
      <vt:lpstr>黑体</vt:lpstr>
      <vt:lpstr>Wingdings</vt:lpstr>
      <vt:lpstr>Technic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Breast Cancer</dc:title>
  <dc:creator>Ashwini K C</dc:creator>
  <cp:lastModifiedBy>gayan</cp:lastModifiedBy>
  <cp:revision>95</cp:revision>
  <dcterms:created xsi:type="dcterms:W3CDTF">2020-08-15T16:54:43Z</dcterms:created>
  <dcterms:modified xsi:type="dcterms:W3CDTF">2020-08-15T19:00:19Z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