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5" roundtripDataSignature="AMtx7mh3hhm5exEI7R7uhUy2K0I4Ktdk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c10f99570_1_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ec10f99570_1_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c3e257829_1_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ec3e257829_1_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2" name="Shape 12"/>
        <p:cNvGrpSpPr/>
        <p:nvPr/>
      </p:nvGrpSpPr>
      <p:grpSpPr>
        <a:xfrm>
          <a:off x="0" y="0"/>
          <a:ext cx="0" cy="0"/>
          <a:chOff x="0" y="0"/>
          <a:chExt cx="0" cy="0"/>
        </a:xfrm>
      </p:grpSpPr>
      <p:sp>
        <p:nvSpPr>
          <p:cNvPr id="13" name="Google Shape;13;p10"/>
          <p:cNvSpPr txBox="1"/>
          <p:nvPr>
            <p:ph type="title"/>
          </p:nvPr>
        </p:nvSpPr>
        <p:spPr>
          <a:xfrm>
            <a:off x="241198" y="330834"/>
            <a:ext cx="8661603" cy="4222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11"/>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12"/>
          <p:cNvSpPr txBox="1"/>
          <p:nvPr>
            <p:ph type="title"/>
          </p:nvPr>
        </p:nvSpPr>
        <p:spPr>
          <a:xfrm>
            <a:off x="241198" y="330834"/>
            <a:ext cx="8661603" cy="4222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1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13"/>
          <p:cNvSpPr txBox="1"/>
          <p:nvPr>
            <p:ph type="title"/>
          </p:nvPr>
        </p:nvSpPr>
        <p:spPr>
          <a:xfrm>
            <a:off x="241198" y="330834"/>
            <a:ext cx="8661603" cy="4222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13"/>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9"/>
          <p:cNvPicPr preferRelativeResize="0"/>
          <p:nvPr/>
        </p:nvPicPr>
        <p:blipFill rotWithShape="1">
          <a:blip r:embed="rId1">
            <a:alphaModFix/>
          </a:blip>
          <a:srcRect b="0" l="0" r="0" t="0"/>
          <a:stretch/>
        </p:blipFill>
        <p:spPr>
          <a:xfrm>
            <a:off x="0" y="4980917"/>
            <a:ext cx="9143999" cy="161090"/>
          </a:xfrm>
          <a:prstGeom prst="rect">
            <a:avLst/>
          </a:prstGeom>
          <a:noFill/>
          <a:ln>
            <a:noFill/>
          </a:ln>
        </p:spPr>
      </p:pic>
      <p:sp>
        <p:nvSpPr>
          <p:cNvPr id="7" name="Google Shape;7;p9"/>
          <p:cNvSpPr txBox="1"/>
          <p:nvPr>
            <p:ph type="title"/>
          </p:nvPr>
        </p:nvSpPr>
        <p:spPr>
          <a:xfrm>
            <a:off x="241198" y="330834"/>
            <a:ext cx="8661603" cy="4222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9"/>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ph type="title"/>
          </p:nvPr>
        </p:nvSpPr>
        <p:spPr>
          <a:xfrm>
            <a:off x="679826" y="1206525"/>
            <a:ext cx="7532400" cy="2187600"/>
          </a:xfrm>
          <a:prstGeom prst="rect">
            <a:avLst/>
          </a:prstGeom>
          <a:noFill/>
          <a:ln>
            <a:noFill/>
          </a:ln>
        </p:spPr>
        <p:txBody>
          <a:bodyPr anchorCtr="0" anchor="t" bIns="0" lIns="0" spcFirstLastPara="1" rIns="0" wrap="square" tIns="13325">
            <a:spAutoFit/>
          </a:bodyPr>
          <a:lstStyle/>
          <a:p>
            <a:pPr indent="0" lvl="0" marL="0" rtl="0" algn="l">
              <a:lnSpc>
                <a:spcPct val="125000"/>
              </a:lnSpc>
              <a:spcBef>
                <a:spcPts val="0"/>
              </a:spcBef>
              <a:spcAft>
                <a:spcPts val="0"/>
              </a:spcAft>
              <a:buSzPts val="1100"/>
              <a:buNone/>
            </a:pPr>
            <a:r>
              <a:rPr lang="en-US" sz="2300"/>
              <a:t>PS-10: Develop a 2D Occupancy Grid Map of a Room using Overhead Cameras</a:t>
            </a:r>
            <a:endParaRPr sz="2300"/>
          </a:p>
          <a:p>
            <a:pPr indent="0" lvl="0" marL="0" rtl="0" algn="l">
              <a:lnSpc>
                <a:spcPct val="125000"/>
              </a:lnSpc>
              <a:spcBef>
                <a:spcPts val="600"/>
              </a:spcBef>
              <a:spcAft>
                <a:spcPts val="0"/>
              </a:spcAft>
              <a:buClr>
                <a:schemeClr val="dk1"/>
              </a:buClr>
              <a:buSzPts val="1100"/>
              <a:buFont typeface="Arial"/>
              <a:buNone/>
            </a:pPr>
            <a:r>
              <a:t/>
            </a:r>
            <a:endParaRPr sz="2300"/>
          </a:p>
          <a:p>
            <a:pPr indent="0" lvl="0" marL="12700" rtl="0" algn="l">
              <a:lnSpc>
                <a:spcPct val="100000"/>
              </a:lnSpc>
              <a:spcBef>
                <a:spcPts val="600"/>
              </a:spcBef>
              <a:spcAft>
                <a:spcPts val="0"/>
              </a:spcAft>
              <a:buNone/>
            </a:pPr>
            <a:r>
              <a:rPr b="0" lang="en-US" sz="1500"/>
              <a:t>The primary objective of this project is to develop a 2D occupancy grid map of a room using overhead cameras, similar to the map created by a ROS2-based SLAM algorithm typically used by autonomous mobile robots (AMRs).</a:t>
            </a:r>
            <a:endParaRPr sz="2900"/>
          </a:p>
        </p:txBody>
      </p:sp>
      <p:sp>
        <p:nvSpPr>
          <p:cNvPr id="45" name="Google Shape;45;p1"/>
          <p:cNvSpPr txBox="1"/>
          <p:nvPr/>
        </p:nvSpPr>
        <p:spPr>
          <a:xfrm>
            <a:off x="2400475" y="479000"/>
            <a:ext cx="4091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Calibri"/>
                <a:ea typeface="Calibri"/>
                <a:cs typeface="Calibri"/>
                <a:sym typeface="Calibri"/>
              </a:rPr>
              <a:t>Group Name: Tech Masters</a:t>
            </a:r>
            <a:endParaRPr b="1" sz="25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2"/>
          <p:cNvSpPr txBox="1"/>
          <p:nvPr>
            <p:ph type="title"/>
          </p:nvPr>
        </p:nvSpPr>
        <p:spPr>
          <a:xfrm>
            <a:off x="238150" y="326525"/>
            <a:ext cx="8463300" cy="3719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Unique Idea Brief (Solution)</a:t>
            </a:r>
            <a:endParaRPr/>
          </a:p>
          <a:p>
            <a:pPr indent="0" lvl="0" marL="0" rtl="0" algn="l">
              <a:lnSpc>
                <a:spcPct val="115000"/>
              </a:lnSpc>
              <a:spcBef>
                <a:spcPts val="1400"/>
              </a:spcBef>
              <a:spcAft>
                <a:spcPts val="0"/>
              </a:spcAft>
              <a:buClr>
                <a:schemeClr val="dk1"/>
              </a:buClr>
              <a:buSzPts val="1100"/>
              <a:buFont typeface="Arial"/>
              <a:buNone/>
            </a:pPr>
            <a:r>
              <a:rPr lang="en-US" sz="1300"/>
              <a:t> 	Unique Solution: 3D LiDAR and Infrared (IR) Camera Fusion for Enhanced Occupancy Grid Mapping</a:t>
            </a:r>
            <a:endParaRPr sz="1300"/>
          </a:p>
          <a:p>
            <a:pPr indent="0" lvl="0" marL="469900" rtl="0" algn="l">
              <a:lnSpc>
                <a:spcPct val="100000"/>
              </a:lnSpc>
              <a:spcBef>
                <a:spcPts val="400"/>
              </a:spcBef>
              <a:spcAft>
                <a:spcPts val="0"/>
              </a:spcAft>
              <a:buNone/>
            </a:pPr>
            <a:r>
              <a:rPr b="0" lang="en-US" sz="1500"/>
              <a:t>Combine 3D LiDAR sensors with overhead IR cameras for a comprehensive 2D occupancy grid map.</a:t>
            </a:r>
            <a:endParaRPr b="0" sz="1500"/>
          </a:p>
          <a:p>
            <a:pPr indent="-311150" lvl="0" marL="914400" rtl="0" algn="l">
              <a:lnSpc>
                <a:spcPct val="115000"/>
              </a:lnSpc>
              <a:spcBef>
                <a:spcPts val="0"/>
              </a:spcBef>
              <a:spcAft>
                <a:spcPts val="0"/>
              </a:spcAft>
              <a:buSzPts val="1300"/>
              <a:buChar char="●"/>
            </a:pPr>
            <a:r>
              <a:rPr lang="en-US" sz="1300"/>
              <a:t>    </a:t>
            </a:r>
            <a:r>
              <a:rPr lang="en-US" sz="1300"/>
              <a:t> Overhead IR Cameras</a:t>
            </a:r>
            <a:r>
              <a:rPr b="0" lang="en-US" sz="1300"/>
              <a:t>: Placed strategically to cover the entire environment, detecting heat       signatures.</a:t>
            </a:r>
            <a:endParaRPr b="0" sz="1300"/>
          </a:p>
          <a:p>
            <a:pPr indent="-311150" lvl="0" marL="914400" rtl="0" algn="l">
              <a:lnSpc>
                <a:spcPct val="115000"/>
              </a:lnSpc>
              <a:spcBef>
                <a:spcPts val="0"/>
              </a:spcBef>
              <a:spcAft>
                <a:spcPts val="0"/>
              </a:spcAft>
              <a:buSzPts val="1300"/>
              <a:buChar char="●"/>
            </a:pPr>
            <a:r>
              <a:rPr lang="en-US" sz="1300"/>
              <a:t>     Data Fusion Algorithm</a:t>
            </a:r>
            <a:r>
              <a:rPr b="0" lang="en-US" sz="1300"/>
              <a:t>: Merges LiDAR depth data with IR camera images for a detailed 2D map.</a:t>
            </a:r>
            <a:endParaRPr b="0" sz="1300"/>
          </a:p>
          <a:p>
            <a:pPr indent="-311150" lvl="0" marL="914400" rtl="0" algn="l">
              <a:lnSpc>
                <a:spcPct val="115000"/>
              </a:lnSpc>
              <a:spcBef>
                <a:spcPts val="0"/>
              </a:spcBef>
              <a:spcAft>
                <a:spcPts val="0"/>
              </a:spcAft>
              <a:buSzPts val="1300"/>
              <a:buChar char="●"/>
            </a:pPr>
            <a:r>
              <a:rPr lang="en-US" sz="1300"/>
              <a:t>     Real-time Processing</a:t>
            </a:r>
            <a:r>
              <a:rPr b="0" lang="en-US" sz="1300"/>
              <a:t>: Continuously updates the map with data from both sensors.</a:t>
            </a:r>
            <a:endParaRPr b="0" sz="1300"/>
          </a:p>
          <a:p>
            <a:pPr indent="0" lvl="0" marL="12700" rtl="0" algn="l">
              <a:lnSpc>
                <a:spcPct val="100000"/>
              </a:lnSpc>
              <a:spcBef>
                <a:spcPts val="0"/>
              </a:spcBef>
              <a:spcAft>
                <a:spcPts val="0"/>
              </a:spcAft>
              <a:buNone/>
            </a:pPr>
            <a:r>
              <a:t/>
            </a:r>
            <a:endParaRPr sz="1500"/>
          </a:p>
          <a:p>
            <a:pPr indent="0" lvl="0" marL="469900" rtl="0" algn="l">
              <a:lnSpc>
                <a:spcPct val="100000"/>
              </a:lnSpc>
              <a:spcBef>
                <a:spcPts val="0"/>
              </a:spcBef>
              <a:spcAft>
                <a:spcPts val="0"/>
              </a:spcAft>
              <a:buNone/>
            </a:pPr>
            <a:r>
              <a:rPr b="0" lang="en-US" sz="1600"/>
              <a:t>This includes a structured approach to node creation and management, implements periodic execution via timers, handles image combination differently, saves output to files, and includes more comprehensive logging and exception handling. These features make it more robust and better integrated with the ROS2 ecosystem compared to the ROS1</a:t>
            </a:r>
            <a:endParaRPr b="0"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3"/>
          <p:cNvSpPr txBox="1"/>
          <p:nvPr>
            <p:ph type="title"/>
          </p:nvPr>
        </p:nvSpPr>
        <p:spPr>
          <a:xfrm>
            <a:off x="234188" y="314070"/>
            <a:ext cx="2672080" cy="42227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Features Offered</a:t>
            </a:r>
            <a:endParaRPr/>
          </a:p>
        </p:txBody>
      </p:sp>
      <p:sp>
        <p:nvSpPr>
          <p:cNvPr id="56" name="Google Shape;56;p3"/>
          <p:cNvSpPr txBox="1"/>
          <p:nvPr/>
        </p:nvSpPr>
        <p:spPr>
          <a:xfrm>
            <a:off x="455450" y="769550"/>
            <a:ext cx="8169900" cy="4063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US" sz="1200">
                <a:solidFill>
                  <a:schemeClr val="dk1"/>
                </a:solidFill>
              </a:rPr>
              <a:t>Utilizes ROS2 camera nodes to continuously capture images from multiple overhead cameras, ensuring comprehensive monitoring of the environment.</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Employs feature-based stitching algorithms such as SIFT and SURF to combine captured images into a single panoramic image.</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Creates detailed 2D occupancy grids with high accuracy for both static and dynamic settings.</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Implements real-time updates of the occupancy grid map as new images are captured, accurately reflecting environmental changes.</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Integrates object detection models (e.g., YOLO, SSD) to recognize and label objects within the mapped area, providing semantic context.</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Continuously checks the accuracy of map updates to ensure the system correctly reflects the new positions of objects.</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Compares the generated occupancy grid map with known positions of objects to validate accuracy.</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Uses tools and experiments to gather quantitative data for evaluating system performance, including metrics such as map accuracy, update frequency, and object detection precision.</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4"/>
          <p:cNvSpPr txBox="1"/>
          <p:nvPr>
            <p:ph type="title"/>
          </p:nvPr>
        </p:nvSpPr>
        <p:spPr>
          <a:xfrm>
            <a:off x="232054" y="321005"/>
            <a:ext cx="2020570" cy="42290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Process flow</a:t>
            </a:r>
            <a:endParaRPr/>
          </a:p>
        </p:txBody>
      </p:sp>
      <p:sp>
        <p:nvSpPr>
          <p:cNvPr id="62" name="Google Shape;62;p4"/>
          <p:cNvSpPr/>
          <p:nvPr/>
        </p:nvSpPr>
        <p:spPr>
          <a:xfrm>
            <a:off x="323425" y="2168175"/>
            <a:ext cx="2188500" cy="92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solidFill>
                  <a:schemeClr val="dk1"/>
                </a:solidFill>
              </a:rPr>
              <a:t>Robotics Project Phases</a:t>
            </a:r>
            <a:r>
              <a:rPr lang="en-US" sz="1100">
                <a:solidFill>
                  <a:schemeClr val="dk1"/>
                </a:solidFill>
              </a:rPr>
              <a:t> Two main phases of a robotics project: Static Environment and Dynamic Environment.</a:t>
            </a:r>
            <a:endParaRPr>
              <a:latin typeface="Calibri"/>
              <a:ea typeface="Calibri"/>
              <a:cs typeface="Calibri"/>
              <a:sym typeface="Calibri"/>
            </a:endParaRPr>
          </a:p>
        </p:txBody>
      </p:sp>
      <p:sp>
        <p:nvSpPr>
          <p:cNvPr id="63" name="Google Shape;63;p4"/>
          <p:cNvSpPr/>
          <p:nvPr/>
        </p:nvSpPr>
        <p:spPr>
          <a:xfrm>
            <a:off x="3223050" y="869450"/>
            <a:ext cx="1915500" cy="9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solidFill>
                  <a:schemeClr val="dk1"/>
                </a:solidFill>
              </a:rPr>
              <a:t>Phase 1: Static Environment</a:t>
            </a:r>
            <a:r>
              <a:rPr lang="en-US" sz="1100">
                <a:solidFill>
                  <a:schemeClr val="dk1"/>
                </a:solidFill>
              </a:rPr>
              <a:t> </a:t>
            </a:r>
            <a:endParaRPr sz="1100">
              <a:solidFill>
                <a:schemeClr val="dk1"/>
              </a:solidFill>
            </a:endParaRPr>
          </a:p>
          <a:p>
            <a:pPr indent="0" lvl="0" marL="0" rtl="0" algn="ctr">
              <a:spcBef>
                <a:spcPts val="0"/>
              </a:spcBef>
              <a:spcAft>
                <a:spcPts val="0"/>
              </a:spcAft>
              <a:buNone/>
            </a:pPr>
            <a:r>
              <a:rPr lang="en-US" sz="1100">
                <a:solidFill>
                  <a:schemeClr val="dk1"/>
                </a:solidFill>
              </a:rPr>
              <a:t>Setting up the static environment and capturing data.</a:t>
            </a:r>
            <a:endParaRPr>
              <a:latin typeface="Calibri"/>
              <a:ea typeface="Calibri"/>
              <a:cs typeface="Calibri"/>
              <a:sym typeface="Calibri"/>
            </a:endParaRPr>
          </a:p>
        </p:txBody>
      </p:sp>
      <p:sp>
        <p:nvSpPr>
          <p:cNvPr id="64" name="Google Shape;64;p4"/>
          <p:cNvSpPr/>
          <p:nvPr/>
        </p:nvSpPr>
        <p:spPr>
          <a:xfrm>
            <a:off x="3196800" y="3187050"/>
            <a:ext cx="1968000" cy="96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Phase 2: Dynamic Environment    </a:t>
            </a:r>
            <a:r>
              <a:rPr lang="en-US" sz="1100">
                <a:solidFill>
                  <a:schemeClr val="dk1"/>
                </a:solidFill>
              </a:rPr>
              <a:t>Focus on detecting and incorporating dynamic changes.</a:t>
            </a:r>
            <a:endParaRPr sz="1100">
              <a:solidFill>
                <a:schemeClr val="dk1"/>
              </a:solidFill>
            </a:endParaRPr>
          </a:p>
          <a:p>
            <a:pPr indent="0" lvl="0" marL="0" rtl="0" algn="ctr">
              <a:spcBef>
                <a:spcPts val="1200"/>
              </a:spcBef>
              <a:spcAft>
                <a:spcPts val="0"/>
              </a:spcAft>
              <a:buNone/>
            </a:pPr>
            <a:r>
              <a:t/>
            </a:r>
            <a:endParaRPr b="1" sz="1100">
              <a:solidFill>
                <a:schemeClr val="dk1"/>
              </a:solidFill>
            </a:endParaRPr>
          </a:p>
        </p:txBody>
      </p:sp>
      <p:sp>
        <p:nvSpPr>
          <p:cNvPr id="65" name="Google Shape;65;p4"/>
          <p:cNvSpPr/>
          <p:nvPr/>
        </p:nvSpPr>
        <p:spPr>
          <a:xfrm>
            <a:off x="6115475" y="297050"/>
            <a:ext cx="2253000" cy="42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600">
              <a:solidFill>
                <a:schemeClr val="dk1"/>
              </a:solidFill>
            </a:endParaRPr>
          </a:p>
          <a:p>
            <a:pPr indent="0" lvl="0" marL="0" rtl="0" algn="ctr">
              <a:spcBef>
                <a:spcPts val="0"/>
              </a:spcBef>
              <a:spcAft>
                <a:spcPts val="0"/>
              </a:spcAft>
              <a:buNone/>
            </a:pPr>
            <a:r>
              <a:t/>
            </a:r>
            <a:endParaRPr b="1" sz="600">
              <a:solidFill>
                <a:schemeClr val="dk1"/>
              </a:solidFill>
            </a:endParaRPr>
          </a:p>
          <a:p>
            <a:pPr indent="0" lvl="0" marL="0" rtl="0" algn="ctr">
              <a:spcBef>
                <a:spcPts val="0"/>
              </a:spcBef>
              <a:spcAft>
                <a:spcPts val="0"/>
              </a:spcAft>
              <a:buNone/>
            </a:pPr>
            <a:r>
              <a:t/>
            </a:r>
            <a:endParaRPr b="1" sz="600">
              <a:solidFill>
                <a:schemeClr val="dk1"/>
              </a:solidFill>
            </a:endParaRPr>
          </a:p>
          <a:p>
            <a:pPr indent="0" lvl="0" marL="0" rtl="0" algn="ctr">
              <a:spcBef>
                <a:spcPts val="0"/>
              </a:spcBef>
              <a:spcAft>
                <a:spcPts val="0"/>
              </a:spcAft>
              <a:buNone/>
            </a:pPr>
            <a:r>
              <a:t/>
            </a:r>
            <a:endParaRPr b="1" sz="800">
              <a:solidFill>
                <a:schemeClr val="dk1"/>
              </a:solidFill>
            </a:endParaRPr>
          </a:p>
          <a:p>
            <a:pPr indent="0" lvl="0" marL="0" rtl="0" algn="ctr">
              <a:spcBef>
                <a:spcPts val="0"/>
              </a:spcBef>
              <a:spcAft>
                <a:spcPts val="0"/>
              </a:spcAft>
              <a:buNone/>
            </a:pPr>
            <a:r>
              <a:rPr b="1" lang="en-US" sz="800">
                <a:solidFill>
                  <a:schemeClr val="dk1"/>
                </a:solidFill>
              </a:rPr>
              <a:t>Setting Up Environment and Tools</a:t>
            </a:r>
            <a:endParaRPr b="1" sz="800">
              <a:solidFill>
                <a:schemeClr val="dk1"/>
              </a:solidFill>
            </a:endParaRPr>
          </a:p>
          <a:p>
            <a:pPr indent="0" lvl="0" marL="0" rtl="0" algn="ctr">
              <a:spcBef>
                <a:spcPts val="0"/>
              </a:spcBef>
              <a:spcAft>
                <a:spcPts val="0"/>
              </a:spcAft>
              <a:buNone/>
            </a:pPr>
            <a:r>
              <a:rPr lang="en-US" sz="800">
                <a:solidFill>
                  <a:schemeClr val="dk1"/>
                </a:solidFill>
              </a:rPr>
              <a:t>Prepare workspace and install necessary software.</a:t>
            </a:r>
            <a:endParaRPr sz="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ctr">
              <a:spcBef>
                <a:spcPts val="0"/>
              </a:spcBef>
              <a:spcAft>
                <a:spcPts val="0"/>
              </a:spcAft>
              <a:buNone/>
            </a:pPr>
            <a:r>
              <a:t/>
            </a:r>
            <a:endParaRPr>
              <a:latin typeface="Calibri"/>
              <a:ea typeface="Calibri"/>
              <a:cs typeface="Calibri"/>
              <a:sym typeface="Calibri"/>
            </a:endParaRPr>
          </a:p>
        </p:txBody>
      </p:sp>
      <p:sp>
        <p:nvSpPr>
          <p:cNvPr id="66" name="Google Shape;66;p4"/>
          <p:cNvSpPr/>
          <p:nvPr/>
        </p:nvSpPr>
        <p:spPr>
          <a:xfrm>
            <a:off x="6115475" y="869450"/>
            <a:ext cx="2297700" cy="39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800">
              <a:solidFill>
                <a:schemeClr val="dk1"/>
              </a:solidFill>
            </a:endParaRPr>
          </a:p>
          <a:p>
            <a:pPr indent="0" lvl="0" marL="0" rtl="0" algn="ctr">
              <a:spcBef>
                <a:spcPts val="0"/>
              </a:spcBef>
              <a:spcAft>
                <a:spcPts val="0"/>
              </a:spcAft>
              <a:buNone/>
            </a:pPr>
            <a:r>
              <a:rPr b="1" lang="en-US" sz="800">
                <a:solidFill>
                  <a:schemeClr val="dk1"/>
                </a:solidFill>
              </a:rPr>
              <a:t>Adding Overhead Cameras</a:t>
            </a:r>
            <a:endParaRPr b="1" sz="800">
              <a:solidFill>
                <a:schemeClr val="dk1"/>
              </a:solidFill>
            </a:endParaRPr>
          </a:p>
          <a:p>
            <a:pPr indent="0" lvl="0" marL="0" rtl="0" algn="ctr">
              <a:spcBef>
                <a:spcPts val="0"/>
              </a:spcBef>
              <a:spcAft>
                <a:spcPts val="0"/>
              </a:spcAft>
              <a:buNone/>
            </a:pPr>
            <a:r>
              <a:rPr lang="en-US" sz="800">
                <a:solidFill>
                  <a:schemeClr val="dk1"/>
                </a:solidFill>
              </a:rPr>
              <a:t>Install and calibrate overhead cameras for image capture</a:t>
            </a:r>
            <a:endParaRPr sz="800">
              <a:solidFill>
                <a:schemeClr val="dk1"/>
              </a:solidFill>
            </a:endParaRPr>
          </a:p>
          <a:p>
            <a:pPr indent="0" lvl="0" marL="0" rtl="0" algn="ctr">
              <a:spcBef>
                <a:spcPts val="0"/>
              </a:spcBef>
              <a:spcAft>
                <a:spcPts val="0"/>
              </a:spcAft>
              <a:buClr>
                <a:schemeClr val="dk1"/>
              </a:buClr>
              <a:buSzPts val="1100"/>
              <a:buFont typeface="Arial"/>
              <a:buNone/>
            </a:pPr>
            <a:r>
              <a:t/>
            </a:r>
            <a:endParaRPr b="1" sz="800">
              <a:solidFill>
                <a:schemeClr val="dk1"/>
              </a:solidFill>
            </a:endParaRPr>
          </a:p>
        </p:txBody>
      </p:sp>
      <p:sp>
        <p:nvSpPr>
          <p:cNvPr id="67" name="Google Shape;67;p4"/>
          <p:cNvSpPr/>
          <p:nvPr/>
        </p:nvSpPr>
        <p:spPr>
          <a:xfrm>
            <a:off x="6115475" y="1356200"/>
            <a:ext cx="2297700" cy="35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800">
              <a:solidFill>
                <a:schemeClr val="dk1"/>
              </a:solidFill>
            </a:endParaRPr>
          </a:p>
          <a:p>
            <a:pPr indent="0" lvl="0" marL="0" rtl="0" algn="ctr">
              <a:spcBef>
                <a:spcPts val="0"/>
              </a:spcBef>
              <a:spcAft>
                <a:spcPts val="0"/>
              </a:spcAft>
              <a:buNone/>
            </a:pPr>
            <a:r>
              <a:t/>
            </a:r>
            <a:endParaRPr b="1" sz="800">
              <a:solidFill>
                <a:schemeClr val="dk1"/>
              </a:solidFill>
            </a:endParaRPr>
          </a:p>
          <a:p>
            <a:pPr indent="0" lvl="0" marL="0" rtl="0" algn="ctr">
              <a:spcBef>
                <a:spcPts val="0"/>
              </a:spcBef>
              <a:spcAft>
                <a:spcPts val="0"/>
              </a:spcAft>
              <a:buNone/>
            </a:pPr>
            <a:r>
              <a:t/>
            </a:r>
            <a:endParaRPr b="1" sz="800">
              <a:solidFill>
                <a:schemeClr val="dk1"/>
              </a:solidFill>
            </a:endParaRPr>
          </a:p>
          <a:p>
            <a:pPr indent="0" lvl="0" marL="0" rtl="0" algn="ctr">
              <a:spcBef>
                <a:spcPts val="0"/>
              </a:spcBef>
              <a:spcAft>
                <a:spcPts val="0"/>
              </a:spcAft>
              <a:buNone/>
            </a:pPr>
            <a:r>
              <a:rPr b="1" lang="en-US" sz="800">
                <a:solidFill>
                  <a:schemeClr val="dk1"/>
                </a:solidFill>
              </a:rPr>
              <a:t>Capturing and Stitching Images</a:t>
            </a:r>
            <a:endParaRPr b="1" sz="800">
              <a:solidFill>
                <a:schemeClr val="dk1"/>
              </a:solidFill>
            </a:endParaRPr>
          </a:p>
          <a:p>
            <a:pPr indent="0" lvl="0" marL="0" rtl="0" algn="ctr">
              <a:spcBef>
                <a:spcPts val="0"/>
              </a:spcBef>
              <a:spcAft>
                <a:spcPts val="0"/>
              </a:spcAft>
              <a:buNone/>
            </a:pPr>
            <a:r>
              <a:rPr lang="en-US" sz="800">
                <a:solidFill>
                  <a:schemeClr val="dk1"/>
                </a:solidFill>
              </a:rPr>
              <a:t>Take multiple images and stitch them into a single map.</a:t>
            </a:r>
            <a:endParaRPr sz="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ctr">
              <a:spcBef>
                <a:spcPts val="0"/>
              </a:spcBef>
              <a:spcAft>
                <a:spcPts val="0"/>
              </a:spcAft>
              <a:buNone/>
            </a:pPr>
            <a:r>
              <a:t/>
            </a:r>
            <a:endParaRPr>
              <a:latin typeface="Calibri"/>
              <a:ea typeface="Calibri"/>
              <a:cs typeface="Calibri"/>
              <a:sym typeface="Calibri"/>
            </a:endParaRPr>
          </a:p>
        </p:txBody>
      </p:sp>
      <p:sp>
        <p:nvSpPr>
          <p:cNvPr id="68" name="Google Shape;68;p4"/>
          <p:cNvSpPr/>
          <p:nvPr/>
        </p:nvSpPr>
        <p:spPr>
          <a:xfrm>
            <a:off x="6115475" y="1843350"/>
            <a:ext cx="2297700" cy="39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800">
              <a:solidFill>
                <a:schemeClr val="dk1"/>
              </a:solidFill>
            </a:endParaRPr>
          </a:p>
          <a:p>
            <a:pPr indent="0" lvl="0" marL="0" rtl="0" algn="ctr">
              <a:spcBef>
                <a:spcPts val="0"/>
              </a:spcBef>
              <a:spcAft>
                <a:spcPts val="0"/>
              </a:spcAft>
              <a:buNone/>
            </a:pPr>
            <a:r>
              <a:t/>
            </a:r>
            <a:endParaRPr b="1" sz="800">
              <a:solidFill>
                <a:schemeClr val="dk1"/>
              </a:solidFill>
            </a:endParaRPr>
          </a:p>
          <a:p>
            <a:pPr indent="0" lvl="0" marL="0" rtl="0" algn="ctr">
              <a:spcBef>
                <a:spcPts val="0"/>
              </a:spcBef>
              <a:spcAft>
                <a:spcPts val="0"/>
              </a:spcAft>
              <a:buNone/>
            </a:pPr>
            <a:r>
              <a:rPr b="1" lang="en-US" sz="800">
                <a:solidFill>
                  <a:schemeClr val="dk1"/>
                </a:solidFill>
              </a:rPr>
              <a:t>G</a:t>
            </a:r>
            <a:r>
              <a:rPr b="1" lang="en-US" sz="800">
                <a:solidFill>
                  <a:schemeClr val="dk1"/>
                </a:solidFill>
              </a:rPr>
              <a:t>enerating 2D Occupancy Grid Map</a:t>
            </a:r>
            <a:endParaRPr b="1" sz="800">
              <a:solidFill>
                <a:schemeClr val="dk1"/>
              </a:solidFill>
            </a:endParaRPr>
          </a:p>
          <a:p>
            <a:pPr indent="0" lvl="0" marL="0" rtl="0" algn="ctr">
              <a:spcBef>
                <a:spcPts val="0"/>
              </a:spcBef>
              <a:spcAft>
                <a:spcPts val="0"/>
              </a:spcAft>
              <a:buNone/>
            </a:pPr>
            <a:r>
              <a:rPr lang="en-US" sz="800">
                <a:solidFill>
                  <a:schemeClr val="dk1"/>
                </a:solidFill>
              </a:rPr>
              <a:t>Create a 2D map indicating free and occupied spaces.</a:t>
            </a:r>
            <a:endParaRPr sz="800">
              <a:solidFill>
                <a:schemeClr val="dk1"/>
              </a:solidFill>
            </a:endParaRPr>
          </a:p>
          <a:p>
            <a:pPr indent="0" lvl="0" marL="0" rtl="0" algn="ctr">
              <a:spcBef>
                <a:spcPts val="0"/>
              </a:spcBef>
              <a:spcAft>
                <a:spcPts val="0"/>
              </a:spcAft>
              <a:buNone/>
            </a:pPr>
            <a:r>
              <a:t/>
            </a:r>
            <a:endParaRPr>
              <a:latin typeface="Calibri"/>
              <a:ea typeface="Calibri"/>
              <a:cs typeface="Calibri"/>
              <a:sym typeface="Calibri"/>
            </a:endParaRPr>
          </a:p>
        </p:txBody>
      </p:sp>
      <p:sp>
        <p:nvSpPr>
          <p:cNvPr id="69" name="Google Shape;69;p4"/>
          <p:cNvSpPr/>
          <p:nvPr/>
        </p:nvSpPr>
        <p:spPr>
          <a:xfrm>
            <a:off x="6116625" y="2652950"/>
            <a:ext cx="2297700" cy="42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800">
              <a:solidFill>
                <a:schemeClr val="dk1"/>
              </a:solidFill>
            </a:endParaRPr>
          </a:p>
          <a:p>
            <a:pPr indent="0" lvl="0" marL="0" rtl="0" algn="ctr">
              <a:spcBef>
                <a:spcPts val="0"/>
              </a:spcBef>
              <a:spcAft>
                <a:spcPts val="0"/>
              </a:spcAft>
              <a:buNone/>
            </a:pPr>
            <a:r>
              <a:t/>
            </a:r>
            <a:endParaRPr b="1" sz="800">
              <a:solidFill>
                <a:schemeClr val="dk1"/>
              </a:solidFill>
            </a:endParaRPr>
          </a:p>
          <a:p>
            <a:pPr indent="0" lvl="0" marL="0" rtl="0" algn="ctr">
              <a:spcBef>
                <a:spcPts val="0"/>
              </a:spcBef>
              <a:spcAft>
                <a:spcPts val="0"/>
              </a:spcAft>
              <a:buNone/>
            </a:pPr>
            <a:r>
              <a:rPr b="1" lang="en-US" sz="800">
                <a:solidFill>
                  <a:schemeClr val="dk1"/>
                </a:solidFill>
              </a:rPr>
              <a:t>Detecting and Updating Moving  Objects</a:t>
            </a:r>
            <a:endParaRPr b="1" sz="800">
              <a:solidFill>
                <a:schemeClr val="dk1"/>
              </a:solidFill>
            </a:endParaRPr>
          </a:p>
          <a:p>
            <a:pPr indent="0" lvl="0" marL="0" rtl="0" algn="ctr">
              <a:spcBef>
                <a:spcPts val="0"/>
              </a:spcBef>
              <a:spcAft>
                <a:spcPts val="0"/>
              </a:spcAft>
              <a:buNone/>
            </a:pPr>
            <a:r>
              <a:rPr lang="en-US" sz="800">
                <a:solidFill>
                  <a:schemeClr val="dk1"/>
                </a:solidFill>
              </a:rPr>
              <a:t>Identify moving objects and update their positions.</a:t>
            </a:r>
            <a:endParaRPr sz="800">
              <a:solidFill>
                <a:schemeClr val="dk1"/>
              </a:solidFill>
            </a:endParaRPr>
          </a:p>
          <a:p>
            <a:pPr indent="0" lvl="0" marL="0" rtl="0" algn="ctr">
              <a:spcBef>
                <a:spcPts val="0"/>
              </a:spcBef>
              <a:spcAft>
                <a:spcPts val="0"/>
              </a:spcAft>
              <a:buNone/>
            </a:pPr>
            <a:r>
              <a:t/>
            </a:r>
            <a:endParaRPr>
              <a:latin typeface="Calibri"/>
              <a:ea typeface="Calibri"/>
              <a:cs typeface="Calibri"/>
              <a:sym typeface="Calibri"/>
            </a:endParaRPr>
          </a:p>
        </p:txBody>
      </p:sp>
      <p:sp>
        <p:nvSpPr>
          <p:cNvPr id="70" name="Google Shape;70;p4"/>
          <p:cNvSpPr/>
          <p:nvPr/>
        </p:nvSpPr>
        <p:spPr>
          <a:xfrm>
            <a:off x="6116625" y="3182950"/>
            <a:ext cx="2297700" cy="39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800">
                <a:solidFill>
                  <a:schemeClr val="dk1"/>
                </a:solidFill>
              </a:rPr>
              <a:t>Adding Semantic Labels</a:t>
            </a:r>
            <a:endParaRPr b="1" sz="800">
              <a:solidFill>
                <a:schemeClr val="dk1"/>
              </a:solidFill>
            </a:endParaRPr>
          </a:p>
          <a:p>
            <a:pPr indent="0" lvl="0" marL="0" rtl="0" algn="ctr">
              <a:spcBef>
                <a:spcPts val="0"/>
              </a:spcBef>
              <a:spcAft>
                <a:spcPts val="0"/>
              </a:spcAft>
              <a:buNone/>
            </a:pPr>
            <a:r>
              <a:rPr lang="en-US" sz="800">
                <a:solidFill>
                  <a:schemeClr val="dk1"/>
                </a:solidFill>
              </a:rPr>
              <a:t>Annotate objects with descriptive labels.</a:t>
            </a:r>
            <a:endParaRPr sz="800">
              <a:solidFill>
                <a:schemeClr val="dk1"/>
              </a:solidFill>
            </a:endParaRPr>
          </a:p>
          <a:p>
            <a:pPr indent="0" lvl="0" marL="0" rtl="0" algn="ctr">
              <a:spcBef>
                <a:spcPts val="0"/>
              </a:spcBef>
              <a:spcAft>
                <a:spcPts val="0"/>
              </a:spcAft>
              <a:buNone/>
            </a:pPr>
            <a:r>
              <a:t/>
            </a:r>
            <a:endParaRPr sz="800">
              <a:latin typeface="Calibri"/>
              <a:ea typeface="Calibri"/>
              <a:cs typeface="Calibri"/>
              <a:sym typeface="Calibri"/>
            </a:endParaRPr>
          </a:p>
        </p:txBody>
      </p:sp>
      <p:sp>
        <p:nvSpPr>
          <p:cNvPr id="71" name="Google Shape;71;p4"/>
          <p:cNvSpPr/>
          <p:nvPr/>
        </p:nvSpPr>
        <p:spPr>
          <a:xfrm>
            <a:off x="6116625" y="3687750"/>
            <a:ext cx="2297700" cy="46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en-US" sz="800">
                <a:solidFill>
                  <a:schemeClr val="dk1"/>
                </a:solidFill>
              </a:rPr>
              <a:t>Validating and Comparing with AMR Map </a:t>
            </a:r>
            <a:r>
              <a:rPr lang="en-US" sz="800">
                <a:solidFill>
                  <a:schemeClr val="dk1"/>
                </a:solidFill>
              </a:rPr>
              <a:t>Ensure consistency and accuracy with the Automated Mobile Robot map.</a:t>
            </a:r>
            <a:endParaRPr sz="800">
              <a:latin typeface="Calibri"/>
              <a:ea typeface="Calibri"/>
              <a:cs typeface="Calibri"/>
              <a:sym typeface="Calibri"/>
            </a:endParaRPr>
          </a:p>
        </p:txBody>
      </p:sp>
      <p:sp>
        <p:nvSpPr>
          <p:cNvPr id="72" name="Google Shape;72;p4"/>
          <p:cNvSpPr/>
          <p:nvPr/>
        </p:nvSpPr>
        <p:spPr>
          <a:xfrm>
            <a:off x="6116632" y="4260350"/>
            <a:ext cx="2297700" cy="46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800">
              <a:solidFill>
                <a:schemeClr val="dk1"/>
              </a:solidFill>
            </a:endParaRPr>
          </a:p>
          <a:p>
            <a:pPr indent="0" lvl="0" marL="0" rtl="0" algn="ctr">
              <a:lnSpc>
                <a:spcPct val="115000"/>
              </a:lnSpc>
              <a:spcBef>
                <a:spcPts val="1200"/>
              </a:spcBef>
              <a:spcAft>
                <a:spcPts val="0"/>
              </a:spcAft>
              <a:buNone/>
            </a:pPr>
            <a:r>
              <a:rPr b="1" lang="en-US" sz="800">
                <a:solidFill>
                  <a:schemeClr val="dk1"/>
                </a:solidFill>
              </a:rPr>
              <a:t>Simulating in Gazebo                               </a:t>
            </a:r>
            <a:r>
              <a:rPr lang="en-US" sz="800">
                <a:solidFill>
                  <a:schemeClr val="dk1"/>
                </a:solidFill>
              </a:rPr>
              <a:t>Test dynamic behaviors and interactions in a simulated environment.</a:t>
            </a:r>
            <a:endParaRPr sz="800">
              <a:solidFill>
                <a:schemeClr val="dk1"/>
              </a:solidFill>
            </a:endParaRPr>
          </a:p>
          <a:p>
            <a:pPr indent="0" lvl="0" marL="0" rtl="0" algn="ctr">
              <a:spcBef>
                <a:spcPts val="1200"/>
              </a:spcBef>
              <a:spcAft>
                <a:spcPts val="0"/>
              </a:spcAft>
              <a:buNone/>
            </a:pPr>
            <a:r>
              <a:t/>
            </a:r>
            <a:endParaRPr>
              <a:latin typeface="Calibri"/>
              <a:ea typeface="Calibri"/>
              <a:cs typeface="Calibri"/>
              <a:sym typeface="Calibri"/>
            </a:endParaRPr>
          </a:p>
        </p:txBody>
      </p:sp>
      <p:cxnSp>
        <p:nvCxnSpPr>
          <p:cNvPr id="73" name="Google Shape;73;p4"/>
          <p:cNvCxnSpPr/>
          <p:nvPr/>
        </p:nvCxnSpPr>
        <p:spPr>
          <a:xfrm flipH="1" rot="-5400000">
            <a:off x="2384275" y="2753950"/>
            <a:ext cx="966300" cy="687300"/>
          </a:xfrm>
          <a:prstGeom prst="curvedConnector3">
            <a:avLst>
              <a:gd fmla="val 37227" name="adj1"/>
            </a:avLst>
          </a:prstGeom>
          <a:noFill/>
          <a:ln cap="flat" cmpd="sng" w="9525">
            <a:solidFill>
              <a:schemeClr val="dk2"/>
            </a:solidFill>
            <a:prstDash val="solid"/>
            <a:round/>
            <a:headEnd len="med" w="med" type="none"/>
            <a:tailEnd len="med" w="med" type="none"/>
          </a:ln>
        </p:spPr>
      </p:cxnSp>
      <p:cxnSp>
        <p:nvCxnSpPr>
          <p:cNvPr id="74" name="Google Shape;74;p4"/>
          <p:cNvCxnSpPr>
            <a:stCxn id="62" idx="3"/>
            <a:endCxn id="63" idx="1"/>
          </p:cNvCxnSpPr>
          <p:nvPr/>
        </p:nvCxnSpPr>
        <p:spPr>
          <a:xfrm flipH="1" rot="10800000">
            <a:off x="2511925" y="1345575"/>
            <a:ext cx="711000" cy="1283400"/>
          </a:xfrm>
          <a:prstGeom prst="curvedConnector3">
            <a:avLst>
              <a:gd fmla="val 50009" name="adj1"/>
            </a:avLst>
          </a:prstGeom>
          <a:noFill/>
          <a:ln cap="flat" cmpd="sng" w="9525">
            <a:solidFill>
              <a:schemeClr val="dk2"/>
            </a:solidFill>
            <a:prstDash val="solid"/>
            <a:round/>
            <a:headEnd len="med" w="med" type="none"/>
            <a:tailEnd len="med" w="med" type="none"/>
          </a:ln>
        </p:spPr>
      </p:cxnSp>
      <p:cxnSp>
        <p:nvCxnSpPr>
          <p:cNvPr id="75" name="Google Shape;75;p4"/>
          <p:cNvCxnSpPr>
            <a:stCxn id="63" idx="3"/>
            <a:endCxn id="65" idx="1"/>
          </p:cNvCxnSpPr>
          <p:nvPr/>
        </p:nvCxnSpPr>
        <p:spPr>
          <a:xfrm flipH="1" rot="10800000">
            <a:off x="5138550" y="508700"/>
            <a:ext cx="976800" cy="837000"/>
          </a:xfrm>
          <a:prstGeom prst="curvedConnector3">
            <a:avLst>
              <a:gd fmla="val 50006" name="adj1"/>
            </a:avLst>
          </a:prstGeom>
          <a:noFill/>
          <a:ln cap="flat" cmpd="sng" w="9525">
            <a:solidFill>
              <a:schemeClr val="dk2"/>
            </a:solidFill>
            <a:prstDash val="solid"/>
            <a:round/>
            <a:headEnd len="med" w="med" type="none"/>
            <a:tailEnd len="med" w="med" type="none"/>
          </a:ln>
        </p:spPr>
      </p:cxnSp>
      <p:cxnSp>
        <p:nvCxnSpPr>
          <p:cNvPr id="76" name="Google Shape;76;p4"/>
          <p:cNvCxnSpPr>
            <a:endCxn id="66" idx="1"/>
          </p:cNvCxnSpPr>
          <p:nvPr/>
        </p:nvCxnSpPr>
        <p:spPr>
          <a:xfrm flipH="1" rot="10800000">
            <a:off x="5133875" y="1068350"/>
            <a:ext cx="981600" cy="2865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77" name="Google Shape;77;p4"/>
          <p:cNvCxnSpPr>
            <a:stCxn id="63" idx="3"/>
            <a:endCxn id="67" idx="1"/>
          </p:cNvCxnSpPr>
          <p:nvPr/>
        </p:nvCxnSpPr>
        <p:spPr>
          <a:xfrm>
            <a:off x="5138550" y="1345700"/>
            <a:ext cx="976800" cy="188400"/>
          </a:xfrm>
          <a:prstGeom prst="curvedConnector3">
            <a:avLst>
              <a:gd fmla="val 50006" name="adj1"/>
            </a:avLst>
          </a:prstGeom>
          <a:noFill/>
          <a:ln cap="flat" cmpd="sng" w="9525">
            <a:solidFill>
              <a:schemeClr val="dk2"/>
            </a:solidFill>
            <a:prstDash val="solid"/>
            <a:round/>
            <a:headEnd len="med" w="med" type="none"/>
            <a:tailEnd len="med" w="med" type="none"/>
          </a:ln>
        </p:spPr>
      </p:cxnSp>
      <p:cxnSp>
        <p:nvCxnSpPr>
          <p:cNvPr id="78" name="Google Shape;78;p4"/>
          <p:cNvCxnSpPr>
            <a:endCxn id="68" idx="1"/>
          </p:cNvCxnSpPr>
          <p:nvPr/>
        </p:nvCxnSpPr>
        <p:spPr>
          <a:xfrm>
            <a:off x="5143475" y="1354950"/>
            <a:ext cx="972000" cy="6873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79" name="Google Shape;79;p4"/>
          <p:cNvCxnSpPr>
            <a:stCxn id="64" idx="3"/>
            <a:endCxn id="69" idx="1"/>
          </p:cNvCxnSpPr>
          <p:nvPr/>
        </p:nvCxnSpPr>
        <p:spPr>
          <a:xfrm flipH="1" rot="10800000">
            <a:off x="5164800" y="2864400"/>
            <a:ext cx="951900" cy="805800"/>
          </a:xfrm>
          <a:prstGeom prst="curvedConnector3">
            <a:avLst>
              <a:gd fmla="val 49996" name="adj1"/>
            </a:avLst>
          </a:prstGeom>
          <a:noFill/>
          <a:ln cap="flat" cmpd="sng" w="9525">
            <a:solidFill>
              <a:schemeClr val="dk2"/>
            </a:solidFill>
            <a:prstDash val="solid"/>
            <a:round/>
            <a:headEnd len="med" w="med" type="none"/>
            <a:tailEnd len="med" w="med" type="none"/>
          </a:ln>
        </p:spPr>
      </p:cxnSp>
      <p:cxnSp>
        <p:nvCxnSpPr>
          <p:cNvPr id="80" name="Google Shape;80;p4"/>
          <p:cNvCxnSpPr>
            <a:stCxn id="64" idx="3"/>
            <a:endCxn id="70" idx="1"/>
          </p:cNvCxnSpPr>
          <p:nvPr/>
        </p:nvCxnSpPr>
        <p:spPr>
          <a:xfrm flipH="1" rot="10800000">
            <a:off x="5164800" y="3381900"/>
            <a:ext cx="951900" cy="288300"/>
          </a:xfrm>
          <a:prstGeom prst="curvedConnector3">
            <a:avLst>
              <a:gd fmla="val 49996" name="adj1"/>
            </a:avLst>
          </a:prstGeom>
          <a:noFill/>
          <a:ln cap="flat" cmpd="sng" w="9525">
            <a:solidFill>
              <a:schemeClr val="dk2"/>
            </a:solidFill>
            <a:prstDash val="solid"/>
            <a:round/>
            <a:headEnd len="med" w="med" type="none"/>
            <a:tailEnd len="med" w="med" type="none"/>
          </a:ln>
        </p:spPr>
      </p:cxnSp>
      <p:cxnSp>
        <p:nvCxnSpPr>
          <p:cNvPr id="81" name="Google Shape;81;p4"/>
          <p:cNvCxnSpPr>
            <a:stCxn id="64" idx="3"/>
            <a:endCxn id="71" idx="1"/>
          </p:cNvCxnSpPr>
          <p:nvPr/>
        </p:nvCxnSpPr>
        <p:spPr>
          <a:xfrm>
            <a:off x="5164800" y="3670200"/>
            <a:ext cx="951900" cy="250500"/>
          </a:xfrm>
          <a:prstGeom prst="curvedConnector3">
            <a:avLst>
              <a:gd fmla="val 49996" name="adj1"/>
            </a:avLst>
          </a:prstGeom>
          <a:noFill/>
          <a:ln cap="flat" cmpd="sng" w="9525">
            <a:solidFill>
              <a:schemeClr val="dk2"/>
            </a:solidFill>
            <a:prstDash val="solid"/>
            <a:round/>
            <a:headEnd len="med" w="med" type="none"/>
            <a:tailEnd len="med" w="med" type="none"/>
          </a:ln>
        </p:spPr>
      </p:cxnSp>
      <p:cxnSp>
        <p:nvCxnSpPr>
          <p:cNvPr id="82" name="Google Shape;82;p4"/>
          <p:cNvCxnSpPr>
            <a:stCxn id="64" idx="3"/>
            <a:endCxn id="72" idx="1"/>
          </p:cNvCxnSpPr>
          <p:nvPr/>
        </p:nvCxnSpPr>
        <p:spPr>
          <a:xfrm>
            <a:off x="5164800" y="3670200"/>
            <a:ext cx="951900" cy="822900"/>
          </a:xfrm>
          <a:prstGeom prst="curvedConnector3">
            <a:avLst>
              <a:gd fmla="val 49996"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ph type="title"/>
          </p:nvPr>
        </p:nvSpPr>
        <p:spPr>
          <a:xfrm>
            <a:off x="641163" y="319277"/>
            <a:ext cx="3389100" cy="413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Architecture </a:t>
            </a:r>
            <a:endParaRPr/>
          </a:p>
        </p:txBody>
      </p:sp>
      <p:sp>
        <p:nvSpPr>
          <p:cNvPr id="88" name="Google Shape;88;p5"/>
          <p:cNvSpPr txBox="1"/>
          <p:nvPr/>
        </p:nvSpPr>
        <p:spPr>
          <a:xfrm>
            <a:off x="416175" y="903050"/>
            <a:ext cx="7907700" cy="3463200"/>
          </a:xfrm>
          <a:prstGeom prst="rect">
            <a:avLst/>
          </a:prstGeom>
          <a:noFill/>
          <a:ln>
            <a:noFill/>
          </a:ln>
        </p:spPr>
        <p:txBody>
          <a:bodyPr anchorCtr="0" anchor="t" bIns="91425" lIns="91425" spcFirstLastPara="1" rIns="91425" wrap="square" tIns="91425">
            <a:spAutoFit/>
          </a:bodyPr>
          <a:lstStyle/>
          <a:p>
            <a:pPr indent="-311150" lvl="0" marL="457200" rtl="0" algn="l">
              <a:lnSpc>
                <a:spcPct val="150000"/>
              </a:lnSpc>
              <a:spcBef>
                <a:spcPts val="0"/>
              </a:spcBef>
              <a:spcAft>
                <a:spcPts val="0"/>
              </a:spcAft>
              <a:buClr>
                <a:schemeClr val="dk1"/>
              </a:buClr>
              <a:buSzPts val="1300"/>
              <a:buAutoNum type="arabicPeriod"/>
            </a:pPr>
            <a:r>
              <a:rPr b="1" lang="en-US" sz="1300">
                <a:solidFill>
                  <a:schemeClr val="dk1"/>
                </a:solidFill>
              </a:rPr>
              <a:t>Overhead IR Cameras</a:t>
            </a:r>
            <a:r>
              <a:rPr lang="en-US" sz="1300">
                <a:solidFill>
                  <a:schemeClr val="dk1"/>
                </a:solidFill>
              </a:rPr>
              <a:t>: Capture heat signatures and broad environmental coverage.</a:t>
            </a:r>
            <a:endParaRPr sz="1300">
              <a:solidFill>
                <a:schemeClr val="dk1"/>
              </a:solidFill>
            </a:endParaRPr>
          </a:p>
          <a:p>
            <a:pPr indent="-311150" lvl="0" marL="457200" rtl="0" algn="l">
              <a:lnSpc>
                <a:spcPct val="150000"/>
              </a:lnSpc>
              <a:spcBef>
                <a:spcPts val="0"/>
              </a:spcBef>
              <a:spcAft>
                <a:spcPts val="0"/>
              </a:spcAft>
              <a:buClr>
                <a:schemeClr val="dk1"/>
              </a:buClr>
              <a:buSzPts val="1300"/>
              <a:buAutoNum type="arabicPeriod"/>
            </a:pPr>
            <a:r>
              <a:rPr b="1" lang="en-US" sz="1300">
                <a:solidFill>
                  <a:schemeClr val="dk1"/>
                </a:solidFill>
              </a:rPr>
              <a:t>IR Camera Data Processor</a:t>
            </a:r>
            <a:r>
              <a:rPr lang="en-US" sz="1300">
                <a:solidFill>
                  <a:schemeClr val="dk1"/>
                </a:solidFill>
              </a:rPr>
              <a:t>: Processes raw IR data from cameras.</a:t>
            </a:r>
            <a:endParaRPr sz="1300">
              <a:solidFill>
                <a:schemeClr val="dk1"/>
              </a:solidFill>
            </a:endParaRPr>
          </a:p>
          <a:p>
            <a:pPr indent="-311150" lvl="0" marL="457200" rtl="0" algn="l">
              <a:lnSpc>
                <a:spcPct val="150000"/>
              </a:lnSpc>
              <a:spcBef>
                <a:spcPts val="0"/>
              </a:spcBef>
              <a:spcAft>
                <a:spcPts val="0"/>
              </a:spcAft>
              <a:buClr>
                <a:schemeClr val="dk1"/>
              </a:buClr>
              <a:buSzPts val="1300"/>
              <a:buAutoNum type="arabicPeriod"/>
            </a:pPr>
            <a:r>
              <a:rPr b="1" lang="en-US" sz="1300">
                <a:solidFill>
                  <a:schemeClr val="dk1"/>
                </a:solidFill>
              </a:rPr>
              <a:t>IR Data Fusion Module</a:t>
            </a:r>
            <a:r>
              <a:rPr lang="en-US" sz="1300">
                <a:solidFill>
                  <a:schemeClr val="dk1"/>
                </a:solidFill>
              </a:rPr>
              <a:t>: Merges data from multiple IR cameras for comprehensive coverage.</a:t>
            </a:r>
            <a:endParaRPr sz="1300">
              <a:solidFill>
                <a:schemeClr val="dk1"/>
              </a:solidFill>
            </a:endParaRPr>
          </a:p>
          <a:p>
            <a:pPr indent="-311150" lvl="0" marL="457200" rtl="0" algn="l">
              <a:lnSpc>
                <a:spcPct val="150000"/>
              </a:lnSpc>
              <a:spcBef>
                <a:spcPts val="0"/>
              </a:spcBef>
              <a:spcAft>
                <a:spcPts val="0"/>
              </a:spcAft>
              <a:buClr>
                <a:schemeClr val="dk1"/>
              </a:buClr>
              <a:buSzPts val="1300"/>
              <a:buAutoNum type="arabicPeriod"/>
            </a:pPr>
            <a:r>
              <a:rPr b="1" lang="en-US" sz="1300">
                <a:solidFill>
                  <a:schemeClr val="dk1"/>
                </a:solidFill>
              </a:rPr>
              <a:t>3D LiDAR Sensors</a:t>
            </a:r>
            <a:r>
              <a:rPr lang="en-US" sz="1300">
                <a:solidFill>
                  <a:schemeClr val="dk1"/>
                </a:solidFill>
              </a:rPr>
              <a:t>: Mounted on </a:t>
            </a:r>
            <a:r>
              <a:rPr lang="en-US" sz="1300">
                <a:solidFill>
                  <a:schemeClr val="dk1"/>
                </a:solidFill>
              </a:rPr>
              <a:t>ARMs</a:t>
            </a:r>
            <a:r>
              <a:rPr lang="en-US" sz="1300">
                <a:solidFill>
                  <a:schemeClr val="dk1"/>
                </a:solidFill>
              </a:rPr>
              <a:t> for detailed depth sensing.</a:t>
            </a:r>
            <a:endParaRPr sz="1300">
              <a:solidFill>
                <a:schemeClr val="dk1"/>
              </a:solidFill>
            </a:endParaRPr>
          </a:p>
          <a:p>
            <a:pPr indent="-311150" lvl="0" marL="457200" rtl="0" algn="l">
              <a:lnSpc>
                <a:spcPct val="150000"/>
              </a:lnSpc>
              <a:spcBef>
                <a:spcPts val="0"/>
              </a:spcBef>
              <a:spcAft>
                <a:spcPts val="0"/>
              </a:spcAft>
              <a:buClr>
                <a:schemeClr val="dk1"/>
              </a:buClr>
              <a:buSzPts val="1300"/>
              <a:buAutoNum type="arabicPeriod"/>
            </a:pPr>
            <a:r>
              <a:rPr b="1" lang="en-US" sz="1300">
                <a:solidFill>
                  <a:schemeClr val="dk1"/>
                </a:solidFill>
              </a:rPr>
              <a:t>LiDAR Data Processor</a:t>
            </a:r>
            <a:r>
              <a:rPr lang="en-US" sz="1300">
                <a:solidFill>
                  <a:schemeClr val="dk1"/>
                </a:solidFill>
              </a:rPr>
              <a:t>: Processes raw LiDAR data.</a:t>
            </a:r>
            <a:endParaRPr sz="1300">
              <a:solidFill>
                <a:schemeClr val="dk1"/>
              </a:solidFill>
            </a:endParaRPr>
          </a:p>
          <a:p>
            <a:pPr indent="-311150" lvl="0" marL="457200" rtl="0" algn="l">
              <a:lnSpc>
                <a:spcPct val="150000"/>
              </a:lnSpc>
              <a:spcBef>
                <a:spcPts val="0"/>
              </a:spcBef>
              <a:spcAft>
                <a:spcPts val="0"/>
              </a:spcAft>
              <a:buClr>
                <a:schemeClr val="dk1"/>
              </a:buClr>
              <a:buSzPts val="1300"/>
              <a:buAutoNum type="arabicPeriod"/>
            </a:pPr>
            <a:r>
              <a:rPr b="1" lang="en-US" sz="1300">
                <a:solidFill>
                  <a:schemeClr val="dk1"/>
                </a:solidFill>
              </a:rPr>
              <a:t>LiDAR Data Fusion Module</a:t>
            </a:r>
            <a:r>
              <a:rPr lang="en-US" sz="1300">
                <a:solidFill>
                  <a:schemeClr val="dk1"/>
                </a:solidFill>
              </a:rPr>
              <a:t>: Merges data from multiple LiDAR sensors.</a:t>
            </a:r>
            <a:endParaRPr sz="1300">
              <a:solidFill>
                <a:schemeClr val="dk1"/>
              </a:solidFill>
            </a:endParaRPr>
          </a:p>
          <a:p>
            <a:pPr indent="-311150" lvl="0" marL="457200" rtl="0" algn="l">
              <a:lnSpc>
                <a:spcPct val="150000"/>
              </a:lnSpc>
              <a:spcBef>
                <a:spcPts val="0"/>
              </a:spcBef>
              <a:spcAft>
                <a:spcPts val="0"/>
              </a:spcAft>
              <a:buClr>
                <a:schemeClr val="dk1"/>
              </a:buClr>
              <a:buSzPts val="1300"/>
              <a:buAutoNum type="arabicPeriod"/>
            </a:pPr>
            <a:r>
              <a:rPr b="1" lang="en-US" sz="1300">
                <a:solidFill>
                  <a:schemeClr val="dk1"/>
                </a:solidFill>
              </a:rPr>
              <a:t>Sensor Fusion Algorithm</a:t>
            </a:r>
            <a:r>
              <a:rPr lang="en-US" sz="1300">
                <a:solidFill>
                  <a:schemeClr val="dk1"/>
                </a:solidFill>
              </a:rPr>
              <a:t>: Combines IR and LiDAR data into a unified format.</a:t>
            </a:r>
            <a:endParaRPr sz="1300">
              <a:solidFill>
                <a:schemeClr val="dk1"/>
              </a:solidFill>
            </a:endParaRPr>
          </a:p>
          <a:p>
            <a:pPr indent="-311150" lvl="0" marL="457200" rtl="0" algn="l">
              <a:lnSpc>
                <a:spcPct val="150000"/>
              </a:lnSpc>
              <a:spcBef>
                <a:spcPts val="0"/>
              </a:spcBef>
              <a:spcAft>
                <a:spcPts val="0"/>
              </a:spcAft>
              <a:buClr>
                <a:schemeClr val="dk1"/>
              </a:buClr>
              <a:buSzPts val="1300"/>
              <a:buAutoNum type="arabicPeriod"/>
            </a:pPr>
            <a:r>
              <a:rPr b="1" lang="en-US" sz="1300">
                <a:solidFill>
                  <a:schemeClr val="dk1"/>
                </a:solidFill>
              </a:rPr>
              <a:t>2D Occupancy Grid Map</a:t>
            </a:r>
            <a:r>
              <a:rPr lang="en-US" sz="1300">
                <a:solidFill>
                  <a:schemeClr val="dk1"/>
                </a:solidFill>
              </a:rPr>
              <a:t>: Creates a detailed and continuously updated map.</a:t>
            </a:r>
            <a:endParaRPr sz="1300">
              <a:solidFill>
                <a:schemeClr val="dk1"/>
              </a:solidFill>
            </a:endParaRPr>
          </a:p>
          <a:p>
            <a:pPr indent="-298450" lvl="0" marL="457200" rtl="0" algn="l">
              <a:lnSpc>
                <a:spcPct val="150000"/>
              </a:lnSpc>
              <a:spcBef>
                <a:spcPts val="0"/>
              </a:spcBef>
              <a:spcAft>
                <a:spcPts val="0"/>
              </a:spcAft>
              <a:buClr>
                <a:schemeClr val="dk1"/>
              </a:buClr>
              <a:buSzPts val="1100"/>
              <a:buAutoNum type="arabicPeriod"/>
            </a:pPr>
            <a:r>
              <a:rPr b="1" lang="en-US" sz="1300">
                <a:solidFill>
                  <a:schemeClr val="dk1"/>
                </a:solidFill>
              </a:rPr>
              <a:t>Visualization and Control Interface</a:t>
            </a:r>
            <a:r>
              <a:rPr lang="en-US" sz="1300">
                <a:solidFill>
                  <a:schemeClr val="dk1"/>
                </a:solidFill>
              </a:rPr>
              <a:t>: Displays the map and provides a control interface for users, typically using tools like Rviz</a:t>
            </a:r>
            <a:r>
              <a:rPr lang="en-US" sz="1100">
                <a:solidFill>
                  <a:schemeClr val="dk1"/>
                </a:solidFill>
              </a:rPr>
              <a:t>.</a:t>
            </a:r>
            <a:endParaRPr sz="1100">
              <a:solidFill>
                <a:schemeClr val="dk1"/>
              </a:solidFill>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6"/>
          <p:cNvSpPr txBox="1"/>
          <p:nvPr>
            <p:ph type="title"/>
          </p:nvPr>
        </p:nvSpPr>
        <p:spPr>
          <a:xfrm>
            <a:off x="237236" y="328676"/>
            <a:ext cx="2976900" cy="42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Technologies </a:t>
            </a:r>
            <a:r>
              <a:rPr lang="en-US"/>
              <a:t>used</a:t>
            </a:r>
            <a:endParaRPr/>
          </a:p>
        </p:txBody>
      </p:sp>
      <p:sp>
        <p:nvSpPr>
          <p:cNvPr id="94" name="Google Shape;94;p6"/>
          <p:cNvSpPr txBox="1"/>
          <p:nvPr/>
        </p:nvSpPr>
        <p:spPr>
          <a:xfrm>
            <a:off x="714600" y="1020825"/>
            <a:ext cx="7962600" cy="343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a:solidFill>
                  <a:schemeClr val="dk1"/>
                </a:solidFill>
              </a:rPr>
              <a:t>System Design and Setup</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Overhead RGB Cameras</a:t>
            </a:r>
            <a:r>
              <a:rPr lang="en-US">
                <a:solidFill>
                  <a:schemeClr val="dk1"/>
                </a:solidFill>
              </a:rPr>
              <a:t>: Four cameras set up in a 2x2 pattern.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Gazebo Simulation</a:t>
            </a:r>
            <a:r>
              <a:rPr lang="en-US">
                <a:solidFill>
                  <a:schemeClr val="dk1"/>
                </a:solidFill>
              </a:rPr>
              <a:t>: Used for creating a virtual house environment.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Software</a:t>
            </a:r>
            <a:r>
              <a:rPr lang="en-US">
                <a:solidFill>
                  <a:schemeClr val="dk1"/>
                </a:solidFill>
              </a:rPr>
              <a:t>: Ubuntu 20.04 LTS, ROS2, and Gazebo.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Libraries</a:t>
            </a:r>
            <a:r>
              <a:rPr lang="en-US">
                <a:solidFill>
                  <a:schemeClr val="dk1"/>
                </a:solidFill>
              </a:rPr>
              <a:t>: Image processing, object detection, and mapping libraries.</a:t>
            </a:r>
            <a:endParaRPr>
              <a:solidFill>
                <a:schemeClr val="dk1"/>
              </a:solidFill>
            </a:endParaRPr>
          </a:p>
          <a:p>
            <a:pPr indent="0" lvl="0" marL="0" rtl="0" algn="l">
              <a:lnSpc>
                <a:spcPct val="115000"/>
              </a:lnSpc>
              <a:spcBef>
                <a:spcPts val="1400"/>
              </a:spcBef>
              <a:spcAft>
                <a:spcPts val="0"/>
              </a:spcAft>
              <a:buNone/>
            </a:pPr>
            <a:r>
              <a:rPr b="1" lang="en-US">
                <a:solidFill>
                  <a:schemeClr val="dk1"/>
                </a:solidFill>
              </a:rPr>
              <a:t>Data Collection and Image Processing</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ROS2 Camera Nodes</a:t>
            </a:r>
            <a:r>
              <a:rPr lang="en-US">
                <a:solidFill>
                  <a:schemeClr val="dk1"/>
                </a:solidFill>
              </a:rPr>
              <a:t>: For continuous image capture.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Image Stitching Algorithms</a:t>
            </a:r>
            <a:r>
              <a:rPr lang="en-US">
                <a:solidFill>
                  <a:schemeClr val="dk1"/>
                </a:solidFill>
              </a:rPr>
              <a:t>: Feature-based stitching algorithms like SIFT and SURF.</a:t>
            </a:r>
            <a:endParaRPr>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ec10f99570_1_5"/>
          <p:cNvSpPr txBox="1"/>
          <p:nvPr>
            <p:ph type="title"/>
          </p:nvPr>
        </p:nvSpPr>
        <p:spPr>
          <a:xfrm>
            <a:off x="237236" y="328676"/>
            <a:ext cx="2976900" cy="413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Technologies used</a:t>
            </a:r>
            <a:endParaRPr/>
          </a:p>
        </p:txBody>
      </p:sp>
      <p:sp>
        <p:nvSpPr>
          <p:cNvPr id="100" name="Google Shape;100;g2ec10f99570_1_5"/>
          <p:cNvSpPr txBox="1"/>
          <p:nvPr/>
        </p:nvSpPr>
        <p:spPr>
          <a:xfrm>
            <a:off x="442750" y="796750"/>
            <a:ext cx="7962600" cy="500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1300">
                <a:solidFill>
                  <a:schemeClr val="dk1"/>
                </a:solidFill>
              </a:rPr>
              <a:t>Occupancy Grid Mapping</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US" sz="1300">
                <a:solidFill>
                  <a:schemeClr val="dk1"/>
                </a:solidFill>
              </a:rPr>
              <a:t>2D Occupancy Grid Map</a:t>
            </a:r>
            <a:r>
              <a:rPr lang="en-US" sz="1300">
                <a:solidFill>
                  <a:schemeClr val="dk1"/>
                </a:solidFill>
              </a:rPr>
              <a:t>: Conversion of stitched images using image segmentation techniques.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Visualization</a:t>
            </a:r>
            <a:r>
              <a:rPr lang="en-US" sz="1300">
                <a:solidFill>
                  <a:schemeClr val="dk1"/>
                </a:solidFill>
              </a:rPr>
              <a:t>: RViz for visualizing the occupancy grid map.</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Real-Time Updates</a:t>
            </a:r>
            <a:r>
              <a:rPr lang="en-US" sz="1300">
                <a:solidFill>
                  <a:schemeClr val="dk1"/>
                </a:solidFill>
              </a:rPr>
              <a:t>: Algorithms for dynamic map updates.</a:t>
            </a:r>
            <a:endParaRPr sz="1300">
              <a:solidFill>
                <a:schemeClr val="dk1"/>
              </a:solidFill>
            </a:endParaRPr>
          </a:p>
          <a:p>
            <a:pPr indent="0" lvl="0" marL="0" rtl="0" algn="l">
              <a:lnSpc>
                <a:spcPct val="115000"/>
              </a:lnSpc>
              <a:spcBef>
                <a:spcPts val="1400"/>
              </a:spcBef>
              <a:spcAft>
                <a:spcPts val="0"/>
              </a:spcAft>
              <a:buNone/>
            </a:pPr>
            <a:r>
              <a:rPr b="1" lang="en-US" sz="1300">
                <a:solidFill>
                  <a:schemeClr val="dk1"/>
                </a:solidFill>
              </a:rPr>
              <a:t>Semantic Labeling</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US" sz="1300">
                <a:solidFill>
                  <a:schemeClr val="dk1"/>
                </a:solidFill>
              </a:rPr>
              <a:t>Object Detection Models</a:t>
            </a:r>
            <a:r>
              <a:rPr lang="en-US" sz="1300">
                <a:solidFill>
                  <a:schemeClr val="dk1"/>
                </a:solidFill>
              </a:rPr>
              <a:t>: YOLO and SSD for recognizing and labeling objects.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Integration</a:t>
            </a:r>
            <a:r>
              <a:rPr lang="en-US" sz="1300">
                <a:solidFill>
                  <a:schemeClr val="dk1"/>
                </a:solidFill>
              </a:rPr>
              <a:t>: Adding detected objects and labels to the occupancy grid map.</a:t>
            </a:r>
            <a:endParaRPr sz="1300">
              <a:solidFill>
                <a:schemeClr val="dk1"/>
              </a:solidFill>
            </a:endParaRPr>
          </a:p>
          <a:p>
            <a:pPr indent="0" lvl="0" marL="0" rtl="0" algn="l">
              <a:lnSpc>
                <a:spcPct val="115000"/>
              </a:lnSpc>
              <a:spcBef>
                <a:spcPts val="1400"/>
              </a:spcBef>
              <a:spcAft>
                <a:spcPts val="0"/>
              </a:spcAft>
              <a:buNone/>
            </a:pPr>
            <a:r>
              <a:rPr b="1" lang="en-US" sz="1300">
                <a:solidFill>
                  <a:schemeClr val="dk1"/>
                </a:solidFill>
              </a:rPr>
              <a:t>Validation</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US" sz="1300">
                <a:solidFill>
                  <a:schemeClr val="dk1"/>
                </a:solidFill>
              </a:rPr>
              <a:t>SLAM</a:t>
            </a:r>
            <a:r>
              <a:rPr lang="en-US" sz="1300">
                <a:solidFill>
                  <a:schemeClr val="dk1"/>
                </a:solidFill>
              </a:rPr>
              <a:t>: Simultaneous Localization and Mapping for comparison.</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Performance Metrics</a:t>
            </a:r>
            <a:r>
              <a:rPr lang="en-US" sz="1300">
                <a:solidFill>
                  <a:schemeClr val="dk1"/>
                </a:solidFill>
              </a:rPr>
              <a:t>: Map accuracy, update frequency, object detection accuracy, and computational efficiency.</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Benchmarking Tools</a:t>
            </a:r>
            <a:r>
              <a:rPr lang="en-US" sz="1300">
                <a:solidFill>
                  <a:schemeClr val="dk1"/>
                </a:solidFill>
              </a:rPr>
              <a:t>: Used for gathering quantitative data.</a:t>
            </a:r>
            <a:endParaRPr sz="13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ec3e257829_1_7"/>
          <p:cNvSpPr txBox="1"/>
          <p:nvPr>
            <p:ph type="title"/>
          </p:nvPr>
        </p:nvSpPr>
        <p:spPr>
          <a:xfrm>
            <a:off x="237236" y="294457"/>
            <a:ext cx="5262300" cy="413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Team members and contribution:</a:t>
            </a:r>
            <a:endParaRPr/>
          </a:p>
        </p:txBody>
      </p:sp>
      <p:sp>
        <p:nvSpPr>
          <p:cNvPr id="106" name="Google Shape;106;g2ec3e257829_1_7"/>
          <p:cNvSpPr txBox="1"/>
          <p:nvPr/>
        </p:nvSpPr>
        <p:spPr>
          <a:xfrm>
            <a:off x="345525" y="1020850"/>
            <a:ext cx="8331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Team Member 1: Gayana V </a:t>
            </a:r>
            <a:endParaRPr b="1"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Installation and environment setup,IR Camera Setup and Calibration,Data Acquisition,Benchmarking and Testing,Documentation and Source Code,</a:t>
            </a:r>
            <a:r>
              <a:rPr lang="en-US" sz="1800">
                <a:solidFill>
                  <a:schemeClr val="dk1"/>
                </a:solidFill>
                <a:latin typeface="Calibri"/>
                <a:ea typeface="Calibri"/>
                <a:cs typeface="Calibri"/>
                <a:sym typeface="Calibri"/>
              </a:rPr>
              <a:t>Algorithm Development</a:t>
            </a:r>
            <a:endParaRPr sz="1800">
              <a:latin typeface="Calibri"/>
              <a:ea typeface="Calibri"/>
              <a:cs typeface="Calibri"/>
              <a:sym typeface="Calibri"/>
            </a:endParaRPr>
          </a:p>
        </p:txBody>
      </p:sp>
      <p:sp>
        <p:nvSpPr>
          <p:cNvPr id="107" name="Google Shape;107;g2ec3e257829_1_7"/>
          <p:cNvSpPr txBox="1"/>
          <p:nvPr/>
        </p:nvSpPr>
        <p:spPr>
          <a:xfrm>
            <a:off x="345525" y="2193300"/>
            <a:ext cx="7365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Team Member 2: Likith S</a:t>
            </a:r>
            <a:endParaRPr b="1" sz="1800">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Installation and environment setup, </a:t>
            </a:r>
            <a:r>
              <a:rPr lang="en-US" sz="1800">
                <a:latin typeface="Calibri"/>
                <a:ea typeface="Calibri"/>
                <a:cs typeface="Calibri"/>
                <a:sym typeface="Calibri"/>
              </a:rPr>
              <a:t>Data Fusion ,Occupancy Grid Map Generation,Real-time Processing,Documentation and Source Code</a:t>
            </a:r>
            <a:endParaRPr sz="1800">
              <a:latin typeface="Calibri"/>
              <a:ea typeface="Calibri"/>
              <a:cs typeface="Calibri"/>
              <a:sym typeface="Calibri"/>
            </a:endParaRPr>
          </a:p>
        </p:txBody>
      </p:sp>
      <p:sp>
        <p:nvSpPr>
          <p:cNvPr id="108" name="Google Shape;108;g2ec3e257829_1_7"/>
          <p:cNvSpPr txBox="1"/>
          <p:nvPr/>
        </p:nvSpPr>
        <p:spPr>
          <a:xfrm>
            <a:off x="345525" y="3209100"/>
            <a:ext cx="6800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Team Member 2:</a:t>
            </a:r>
            <a:r>
              <a:rPr b="1" lang="en-US" sz="1800">
                <a:latin typeface="Calibri"/>
                <a:ea typeface="Calibri"/>
                <a:cs typeface="Calibri"/>
                <a:sym typeface="Calibri"/>
              </a:rPr>
              <a:t>Yashaswini Suresh</a:t>
            </a:r>
            <a:endParaRPr b="1"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Installation and environment setup, Documentation</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txBox="1"/>
          <p:nvPr>
            <p:ph type="title"/>
          </p:nvPr>
        </p:nvSpPr>
        <p:spPr>
          <a:xfrm>
            <a:off x="241198" y="330834"/>
            <a:ext cx="1829435" cy="42227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114" name="Google Shape;114;p8"/>
          <p:cNvSpPr txBox="1"/>
          <p:nvPr/>
        </p:nvSpPr>
        <p:spPr>
          <a:xfrm>
            <a:off x="534550" y="824525"/>
            <a:ext cx="7774200" cy="456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Developing a multi-camera system for 2D occupancy grid mapping involved complex challenges in image processing, calibration, and real-time processing. Key points include:</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Fusion Algorithms</a:t>
            </a:r>
            <a:r>
              <a:rPr lang="en-US">
                <a:solidFill>
                  <a:schemeClr val="dk1"/>
                </a:solidFill>
              </a:rPr>
              <a:t>: Advanced techniques were needed for integrating camera data.</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Calibration</a:t>
            </a:r>
            <a:r>
              <a:rPr lang="en-US">
                <a:solidFill>
                  <a:schemeClr val="dk1"/>
                </a:solidFill>
              </a:rPr>
              <a:t>: Precise calibration was crucial for accuracy.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Image Processing</a:t>
            </a:r>
            <a:r>
              <a:rPr lang="en-US">
                <a:solidFill>
                  <a:schemeClr val="dk1"/>
                </a:solidFill>
              </a:rPr>
              <a:t>: Techniques for noise reduction and minimizing latency were essential.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Error Handling</a:t>
            </a:r>
            <a:r>
              <a:rPr lang="en-US">
                <a:solidFill>
                  <a:schemeClr val="dk1"/>
                </a:solidFill>
              </a:rPr>
              <a:t>: Robust strategies were developed to address image stitching errors and dynamic environments.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Probabilistic Methods</a:t>
            </a:r>
            <a:r>
              <a:rPr lang="en-US">
                <a:solidFill>
                  <a:schemeClr val="dk1"/>
                </a:solidFill>
              </a:rPr>
              <a:t>: These improved map accuracy and reliability in RVIZ.</a:t>
            </a:r>
            <a:endParaRPr>
              <a:solidFill>
                <a:schemeClr val="dk1"/>
              </a:solidFill>
              <a:latin typeface="Aptos"/>
              <a:ea typeface="Aptos"/>
              <a:cs typeface="Aptos"/>
              <a:sym typeface="Aptos"/>
            </a:endParaRPr>
          </a:p>
          <a:p>
            <a:pPr indent="0" lvl="0" marL="0" rtl="0" algn="l">
              <a:lnSpc>
                <a:spcPct val="107916"/>
              </a:lnSpc>
              <a:spcBef>
                <a:spcPts val="1200"/>
              </a:spcBef>
              <a:spcAft>
                <a:spcPts val="0"/>
              </a:spcAft>
              <a:buClr>
                <a:schemeClr val="dk1"/>
              </a:buClr>
              <a:buSzPts val="1100"/>
              <a:buFont typeface="Arial"/>
              <a:buNone/>
            </a:pPr>
            <a:r>
              <a:rPr lang="en-US">
                <a:solidFill>
                  <a:schemeClr val="dk1"/>
                </a:solidFill>
                <a:latin typeface="Aptos"/>
                <a:ea typeface="Aptos"/>
                <a:cs typeface="Aptos"/>
                <a:sym typeface="Aptos"/>
              </a:rPr>
              <a:t>The proposed solution successfully develops a 2D occupancy grid map of a room using overhead cameras. The infra-cam fusion algorithm enhances accuracy and reduces computational latency, making it a practical and efficient solution for environment mapping. The results demonstrate the algorithm's capability to produce accurate maps with an average error of less than 10% and computational latency under 1000 ms.</a:t>
            </a:r>
            <a:endParaRPr>
              <a:solidFill>
                <a:schemeClr val="dk1"/>
              </a:solidFill>
            </a:endParaRPr>
          </a:p>
          <a:p>
            <a:pPr indent="0" lvl="0" marL="0" rtl="0" algn="l">
              <a:lnSpc>
                <a:spcPct val="107916"/>
              </a:lnSpc>
              <a:spcBef>
                <a:spcPts val="800"/>
              </a:spcBef>
              <a:spcAft>
                <a:spcPts val="0"/>
              </a:spcAft>
              <a:buClr>
                <a:schemeClr val="dk1"/>
              </a:buClr>
              <a:buSzPts val="1100"/>
              <a:buFont typeface="Arial"/>
              <a:buNone/>
            </a:pPr>
            <a:r>
              <a:t/>
            </a:r>
            <a:endParaRPr sz="1600">
              <a:solidFill>
                <a:schemeClr val="dk1"/>
              </a:solidFill>
              <a:latin typeface="Aptos"/>
              <a:ea typeface="Aptos"/>
              <a:cs typeface="Aptos"/>
              <a:sym typeface="Aptos"/>
            </a:endParaRPr>
          </a:p>
          <a:p>
            <a:pPr indent="228600" lvl="0" marL="0" rtl="0" algn="l">
              <a:lnSpc>
                <a:spcPct val="107916"/>
              </a:lnSpc>
              <a:spcBef>
                <a:spcPts val="800"/>
              </a:spcBef>
              <a:spcAft>
                <a:spcPts val="0"/>
              </a:spcAft>
              <a:buClr>
                <a:schemeClr val="dk1"/>
              </a:buClr>
              <a:buSzPts val="1100"/>
              <a:buFont typeface="Arial"/>
              <a:buNone/>
            </a:pPr>
            <a:r>
              <a:t/>
            </a:r>
            <a:endParaRPr sz="1100">
              <a:solidFill>
                <a:schemeClr val="dk1"/>
              </a:solidFill>
              <a:latin typeface="Aptos"/>
              <a:ea typeface="Aptos"/>
              <a:cs typeface="Aptos"/>
              <a:sym typeface="Aptos"/>
            </a:endParaRPr>
          </a:p>
          <a:p>
            <a:pPr indent="0" lvl="0" marL="0" rtl="0" algn="l">
              <a:lnSpc>
                <a:spcPct val="107916"/>
              </a:lnSpc>
              <a:spcBef>
                <a:spcPts val="800"/>
              </a:spcBef>
              <a:spcAft>
                <a:spcPts val="800"/>
              </a:spcAft>
              <a:buClr>
                <a:schemeClr val="dk1"/>
              </a:buClr>
              <a:buSzPts val="1100"/>
              <a:buFont typeface="Arial"/>
              <a:buNone/>
            </a:pPr>
            <a:r>
              <a:t/>
            </a:r>
            <a:endParaRPr sz="1100">
              <a:solidFill>
                <a:schemeClr val="dk1"/>
              </a:solidFill>
              <a:latin typeface="Aptos"/>
              <a:ea typeface="Aptos"/>
              <a:cs typeface="Aptos"/>
              <a:sym typeface="Apto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2024-07-14T14:57:22Z</dcterms:created>
  <dc:creator>Ajeya Krishna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2024-07-14T00:00:00Z</vt:filetime>
  </property>
</Properties>
</file>