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</p:sldMasterIdLst>
  <p:notesMasterIdLst>
    <p:notesMasterId r:id="rId18"/>
  </p:notesMasterIdLst>
  <p:sldIdLst>
    <p:sldId id="256" r:id="rId2"/>
    <p:sldId id="263" r:id="rId3"/>
    <p:sldId id="258" r:id="rId4"/>
    <p:sldId id="277" r:id="rId5"/>
    <p:sldId id="269" r:id="rId6"/>
    <p:sldId id="270" r:id="rId7"/>
    <p:sldId id="262" r:id="rId8"/>
    <p:sldId id="272" r:id="rId9"/>
    <p:sldId id="273" r:id="rId10"/>
    <p:sldId id="274" r:id="rId11"/>
    <p:sldId id="260" r:id="rId12"/>
    <p:sldId id="275" r:id="rId13"/>
    <p:sldId id="282" r:id="rId14"/>
    <p:sldId id="278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0C"/>
    <a:srgbClr val="FF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10:35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4:10:4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9:40:0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9:40:09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BD384-28E6-4EAD-A06D-466E64E94E84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69FF-5C8F-4F43-8D1A-CFBE0110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2ABE-04C7-4D11-9630-405812E9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27FE-34D1-482F-B705-9E438CA3A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2F89-98AC-4E76-A7DD-CAEF199D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344-3AB6-4AB4-81E4-4CBA80D3CD39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166-38B6-48CE-A261-6FA9257C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0B56-355B-4B73-A58C-7765A2DD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2BD9-CA47-40D5-AE1E-67742085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A6F0-AB2F-4A2C-BD07-26AEB3A4C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886B-5C35-45D6-9822-87B4AE29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D80F-E7F3-4A0E-BB08-AA70F4E0DD66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13F9-7E47-4948-9E99-2546435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0222-72A4-4EB3-B0C5-E72DEE8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05B27-3C11-42D1-916D-9002E5842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4394-D5ED-4AC6-88C5-6B77A28D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3EEF-8C39-4396-84CD-E11D6B4F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7275-3FCB-4F90-A823-1EBDCDB34778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98CC-F615-44F3-B806-FDF2C233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9913-3356-44E4-912F-9750195D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A418-246F-4F3F-89B4-B310ED1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601-B7B7-4428-BB6B-D3EA81BE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B5E4-F89B-4AF9-90CD-B6EBAE3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2C7D-966D-495D-8E9C-0BE33C0D6808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80B-BC66-45C0-BE06-D0ED788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8851-6B09-469B-AAF8-8A806D19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EF90-0ED1-4ACB-9E4F-3320CD08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C91A-25C4-4F77-B6E2-9FD4612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AAACA-4120-4572-B5AB-5B681286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17-3D4E-408E-9A97-67F5E501D1DB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D2AD-CFD5-4F3B-BF7D-9D49863B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23E9-4B3E-43C6-B353-014C9ADE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01E-BD51-443F-8C77-1B11EA45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EE5E-2DD6-454F-9CDE-A373B978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982E4-4585-4623-A0D9-8B8A203E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7C098-32E9-4C67-B9E0-4CF05C8C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3F58-3446-40D8-BCF2-5AFAC642530A}" type="datetime1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1A65-E74D-4437-839F-4ACCF397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9F685-98B6-4775-88BC-4B5B99F0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5B82-0B72-4034-927C-D7DF0191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26BF-5148-4FA1-B981-FE81F88E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BDA37-7D15-426A-9CE6-625F1E224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EC8C-08F5-4313-862C-2A608066E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99DA6-1D7C-4531-B0BC-F7B399055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A4D9A-7A86-4275-BCC4-780BA35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72A0-6C9B-4D0A-901C-639CBDD4DE90}" type="datetime1">
              <a:rPr lang="en-US" smtClean="0"/>
              <a:t>12-Jan-23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86A6F-4D58-4CE0-BD00-616405E7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377D2-FB3B-464D-910B-63BAEFE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9708-1388-40E1-84B8-C532F1F1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311FA-05B9-4014-BA80-91797348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B3C4-20BF-40B5-BB5B-139363703F34}" type="datetime1">
              <a:rPr lang="en-US" smtClean="0"/>
              <a:t>12-Jan-23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57F6D-A252-479B-B368-87DB5500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22C2B-7359-42F7-B0B1-3DBE954E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E36B0-F809-4631-92DB-9D760E9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7CB5-7CB1-411B-81C4-DA646EF7E370}" type="datetime1">
              <a:rPr lang="en-US" smtClean="0"/>
              <a:t>12-Jan-23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161F-A259-49D2-9A49-52DA3C79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BC6E-F81E-46A1-B810-59EAE7A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3D5-861C-423D-BC4C-00CA18DF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730C-D05D-4BAE-9B8E-0F8F7451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A3D02-A5E6-4663-9249-5A52BD68D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6B6D-51FE-4350-8C3D-349A9CE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7E00-E41F-42D9-A5A8-EA96425B7813}" type="datetime1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01595-C999-4B67-92B2-70C1D6F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2A59D-EF75-4077-8CF0-9FDF794F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1E14-9298-4D89-9498-283281D8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542C5-845F-43C1-B32C-25928794D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C42AD-24D0-44B8-B945-E6F4F211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66C97-11B9-4F05-A2E3-4728DCC1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C05-3CA2-4D75-9AD1-807E1455646A}" type="datetime1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18E3-88CD-4A32-B24C-B5C0A04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B1BD-DAA5-49EE-BD99-0BBD1029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819D8-AC0F-4A71-BE92-A5F85EA0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B87F-9213-45AF-9F61-944FDE6B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2D56-5B4E-42A8-8128-B12C7BF87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F36D-BADF-437C-8C36-EF87B69034D7}" type="datetime1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9564-12FB-49D9-B16A-FDEF963D4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64A2-5ADD-485D-8FE9-8F5CC5763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2D0A-2710-49A6-82EB-28272224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0C0B-828F-4C26-B9A3-5EB754252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897"/>
            <a:ext cx="9144000" cy="4651953"/>
          </a:xfrm>
        </p:spPr>
        <p:txBody>
          <a:bodyPr anchor="ctr">
            <a:normAutofit/>
          </a:bodyPr>
          <a:lstStyle/>
          <a:p>
            <a:r>
              <a:rPr lang="en-US" sz="4000" b="1" u="sng" dirty="0"/>
              <a:t>Generalization of Trigonometric, Hyperbolic and Fibonacci-Lucas identities with </a:t>
            </a:r>
            <a:br>
              <a:rPr lang="en-US" sz="4000" b="1" u="sng" dirty="0"/>
            </a:br>
            <a:r>
              <a:rPr lang="en-US" sz="4000" b="1" u="sng" dirty="0"/>
              <a:t>symbolic computations</a:t>
            </a:r>
            <a:br>
              <a:rPr lang="en-US" sz="3400" b="1" u="sng" dirty="0"/>
            </a:br>
            <a:br>
              <a:rPr lang="en-US" sz="3400" b="1" u="sng" dirty="0"/>
            </a:br>
            <a:br>
              <a:rPr lang="en-US" sz="3400" u="sng" dirty="0"/>
            </a:b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88244-5A04-4A26-B16B-575BB24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2" y="4961987"/>
            <a:ext cx="1531070" cy="1485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65A2-6EBF-4683-8304-4CCAAA22CD3B}"/>
              </a:ext>
            </a:extLst>
          </p:cNvPr>
          <p:cNvSpPr txBox="1"/>
          <p:nvPr/>
        </p:nvSpPr>
        <p:spPr>
          <a:xfrm>
            <a:off x="1741252" y="5379395"/>
            <a:ext cx="493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University Of Sri Jayewardenepura</a:t>
            </a:r>
          </a:p>
          <a:p>
            <a:r>
              <a:rPr lang="en-US" b="1" dirty="0"/>
              <a:t>Department of Mathematics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5A2F5-A76C-42F6-8205-506F5E9A8A5C}"/>
              </a:ext>
            </a:extLst>
          </p:cNvPr>
          <p:cNvSpPr txBox="1"/>
          <p:nvPr/>
        </p:nvSpPr>
        <p:spPr>
          <a:xfrm>
            <a:off x="2923705" y="3429000"/>
            <a:ext cx="634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Gayanath Chandrasena</a:t>
            </a:r>
          </a:p>
        </p:txBody>
      </p:sp>
    </p:spTree>
    <p:extLst>
      <p:ext uri="{BB962C8B-B14F-4D97-AF65-F5344CB8AC3E}">
        <p14:creationId xmlns:p14="http://schemas.microsoft.com/office/powerpoint/2010/main" val="14731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5A4-8371-4AD1-8058-26DA90CB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Straightforward calculations follows…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3E74-4329-43EC-8C2C-E0D21030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512025-1C15-4000-AF5F-E3AA1C564C29}"/>
                  </a:ext>
                </a:extLst>
              </p:cNvPr>
              <p:cNvSpPr/>
              <p:nvPr/>
            </p:nvSpPr>
            <p:spPr>
              <a:xfrm>
                <a:off x="2413740" y="1788644"/>
                <a:ext cx="6970405" cy="456770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sz="36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=0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  and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2.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 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and  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4.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512025-1C15-4000-AF5F-E3AA1C56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40" y="1788644"/>
                <a:ext cx="6970405" cy="45677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DAB2C-D919-46A3-BA73-A0D9302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089E-A4FF-442C-AC56-B707408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03"/>
            <a:ext cx="10515600" cy="1171883"/>
          </a:xfrm>
        </p:spPr>
        <p:txBody>
          <a:bodyPr/>
          <a:lstStyle/>
          <a:p>
            <a:r>
              <a:rPr lang="en-US" u="sng" dirty="0"/>
              <a:t>Conversion to 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BE2F0-E5FA-4AEB-ACB1-78866F59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070" y="1252510"/>
                <a:ext cx="10963922" cy="5387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BE2F0-E5FA-4AEB-ACB1-78866F59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070" y="1252510"/>
                <a:ext cx="10963922" cy="5387988"/>
              </a:xfrm>
              <a:blipFill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E43579-618F-441F-8D58-82BF264AA83C}"/>
                  </a:ext>
                </a:extLst>
              </p:cNvPr>
              <p:cNvSpPr/>
              <p:nvPr/>
            </p:nvSpPr>
            <p:spPr>
              <a:xfrm>
                <a:off x="3741370" y="1445362"/>
                <a:ext cx="5301030" cy="914400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E43579-618F-441F-8D58-82BF264AA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70" y="1445362"/>
                <a:ext cx="530103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0E347F06-F7DD-4605-AF1E-A5AFA3144677}"/>
              </a:ext>
            </a:extLst>
          </p:cNvPr>
          <p:cNvSpPr/>
          <p:nvPr/>
        </p:nvSpPr>
        <p:spPr>
          <a:xfrm>
            <a:off x="5171472" y="4058577"/>
            <a:ext cx="1690966" cy="413319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4B5CE0-1449-4DEE-9F34-DA539109762B}"/>
              </a:ext>
            </a:extLst>
          </p:cNvPr>
          <p:cNvSpPr/>
          <p:nvPr/>
        </p:nvSpPr>
        <p:spPr>
          <a:xfrm>
            <a:off x="5154146" y="4985072"/>
            <a:ext cx="1690964" cy="413319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0CE246-037E-48A8-831E-2B847AC34FA9}"/>
              </a:ext>
            </a:extLst>
          </p:cNvPr>
          <p:cNvSpPr/>
          <p:nvPr/>
        </p:nvSpPr>
        <p:spPr>
          <a:xfrm>
            <a:off x="5171473" y="5981205"/>
            <a:ext cx="1690965" cy="447182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6B86DE-2189-41A2-95AB-F19D283A47A5}"/>
                  </a:ext>
                </a:extLst>
              </p:cNvPr>
              <p:cNvSpPr/>
              <p:nvPr/>
            </p:nvSpPr>
            <p:spPr>
              <a:xfrm>
                <a:off x="6982283" y="3851189"/>
                <a:ext cx="4755580" cy="735767"/>
              </a:xfrm>
              <a:prstGeom prst="roundRect">
                <a:avLst/>
              </a:prstGeom>
              <a:noFill/>
              <a:ln w="19050">
                <a:solidFill>
                  <a:srgbClr val="131E0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131E0C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-2sin(n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)cos(m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)=cos(m+n)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0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600" b="1" dirty="0">
                  <a:solidFill>
                    <a:srgbClr val="131E0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6B86DE-2189-41A2-95AB-F19D283A4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283" y="3851189"/>
                <a:ext cx="4755580" cy="73576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131E0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20C836E-41B9-4736-99A6-52072A4C62AE}"/>
                  </a:ext>
                </a:extLst>
              </p:cNvPr>
              <p:cNvSpPr/>
              <p:nvPr/>
            </p:nvSpPr>
            <p:spPr>
              <a:xfrm>
                <a:off x="6997748" y="4816437"/>
                <a:ext cx="4755580" cy="735767"/>
              </a:xfrm>
              <a:prstGeom prst="roundRect">
                <a:avLst/>
              </a:prstGeom>
              <a:noFill/>
              <a:ln>
                <a:solidFill>
                  <a:srgbClr val="131E0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2cos(n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)cos(m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)=cos(m+n)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1" i="0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600" b="1" dirty="0">
                  <a:solidFill>
                    <a:srgbClr val="131E0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20C836E-41B9-4736-99A6-52072A4C6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48" y="4816437"/>
                <a:ext cx="4755580" cy="73576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31E0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0310227-94DB-421D-BAF1-062C5A0F6E70}"/>
                  </a:ext>
                </a:extLst>
              </p:cNvPr>
              <p:cNvSpPr/>
              <p:nvPr/>
            </p:nvSpPr>
            <p:spPr>
              <a:xfrm>
                <a:off x="7014942" y="5845559"/>
                <a:ext cx="4755580" cy="735767"/>
              </a:xfrm>
              <a:prstGeom prst="roundRect">
                <a:avLst/>
              </a:prstGeom>
              <a:noFill/>
              <a:ln w="19050">
                <a:solidFill>
                  <a:srgbClr val="131E0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2sin(n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)cos(m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)=sin(</a:t>
                </a:r>
                <a:r>
                  <a:rPr lang="en-US" sz="1600" b="1" dirty="0" err="1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m+n</a:t>
                </a:r>
                <a:r>
                  <a:rPr lang="en-US" sz="1600" b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𝒔𝒊𝒏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1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600" b="1" dirty="0">
                  <a:solidFill>
                    <a:srgbClr val="131E0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0310227-94DB-421D-BAF1-062C5A0F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42" y="5845559"/>
                <a:ext cx="4755580" cy="73576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131E0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620AF-CE05-4431-A4E5-54485992F271}"/>
              </a:ext>
            </a:extLst>
          </p:cNvPr>
          <p:cNvSpPr/>
          <p:nvPr/>
        </p:nvSpPr>
        <p:spPr>
          <a:xfrm>
            <a:off x="832400" y="3851189"/>
            <a:ext cx="4248578" cy="893652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FA5329-44DD-4BEB-9370-FE5045EE7993}"/>
              </a:ext>
            </a:extLst>
          </p:cNvPr>
          <p:cNvSpPr/>
          <p:nvPr/>
        </p:nvSpPr>
        <p:spPr>
          <a:xfrm>
            <a:off x="832401" y="4816437"/>
            <a:ext cx="4248578" cy="859839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4879AE-4DCF-460B-B826-6706760DDD31}"/>
              </a:ext>
            </a:extLst>
          </p:cNvPr>
          <p:cNvSpPr/>
          <p:nvPr/>
        </p:nvSpPr>
        <p:spPr>
          <a:xfrm>
            <a:off x="832400" y="5774832"/>
            <a:ext cx="4248578" cy="806494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BF86C-DBEA-457C-BFBF-55165F29233C}"/>
                  </a:ext>
                </a:extLst>
              </p:cNvPr>
              <p:cNvSpPr txBox="1"/>
              <p:nvPr/>
            </p:nvSpPr>
            <p:spPr>
              <a:xfrm>
                <a:off x="-123461" y="4079065"/>
                <a:ext cx="60944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131E0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BF86C-DBEA-457C-BFBF-55165F29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461" y="4079065"/>
                <a:ext cx="60944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34F84-08B9-40FF-A618-13977BFC066E}"/>
                  </a:ext>
                </a:extLst>
              </p:cNvPr>
              <p:cNvSpPr txBox="1"/>
              <p:nvPr/>
            </p:nvSpPr>
            <p:spPr>
              <a:xfrm>
                <a:off x="-206589" y="5032590"/>
                <a:ext cx="60944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   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131E0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34F84-08B9-40FF-A618-13977BFC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589" y="5032590"/>
                <a:ext cx="60944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EB894C-7721-4375-A52B-A68787082CDC}"/>
                  </a:ext>
                </a:extLst>
              </p:cNvPr>
              <p:cNvSpPr txBox="1"/>
              <p:nvPr/>
            </p:nvSpPr>
            <p:spPr>
              <a:xfrm>
                <a:off x="0" y="5845559"/>
                <a:ext cx="6094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131E0C"/>
                    </a:solidFill>
                  </a:rPr>
                  <a:t>                  </a:t>
                </a:r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131E0C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EB894C-7721-4375-A52B-A6878708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5559"/>
                <a:ext cx="6094428" cy="523220"/>
              </a:xfrm>
              <a:prstGeom prst="rect">
                <a:avLst/>
              </a:prstGeom>
              <a:blipFill>
                <a:blip r:embed="rId9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CBE57F-CDB7-446A-8074-F64012ACBE8B}"/>
                  </a:ext>
                </a:extLst>
              </p:cNvPr>
              <p:cNvSpPr/>
              <p:nvPr/>
            </p:nvSpPr>
            <p:spPr>
              <a:xfrm>
                <a:off x="1499701" y="2626674"/>
                <a:ext cx="4248578" cy="91440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isin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0=0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0=1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CBE57F-CDB7-446A-8074-F64012AC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01" y="2626674"/>
                <a:ext cx="4248578" cy="9144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5A8843-94A6-4082-89CD-00D35684F8A7}"/>
                  </a:ext>
                </a:extLst>
              </p:cNvPr>
              <p:cNvSpPr/>
              <p:nvPr/>
            </p:nvSpPr>
            <p:spPr>
              <a:xfrm>
                <a:off x="6443723" y="2631001"/>
                <a:ext cx="4658387" cy="914400"/>
              </a:xfrm>
              <a:prstGeom prst="roundRect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isin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5A8843-94A6-4082-89CD-00D35684F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23" y="2631001"/>
                <a:ext cx="4658387" cy="9144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8409ED-36E6-4D6F-9099-8210C561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56F551-9D1A-7345-09B2-94D4DBD88721}"/>
                  </a:ext>
                </a:extLst>
              </p14:cNvPr>
              <p14:cNvContentPartPr/>
              <p14:nvPr/>
            </p14:nvContentPartPr>
            <p14:xfrm>
              <a:off x="-373047" y="71894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56F551-9D1A-7345-09B2-94D4DBD887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2047" y="7099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8D6161-BBA3-FB8E-4B5D-474C7CD1E1A5}"/>
                  </a:ext>
                </a:extLst>
              </p14:cNvPr>
              <p14:cNvContentPartPr/>
              <p14:nvPr/>
            </p14:nvContentPartPr>
            <p14:xfrm>
              <a:off x="-373047" y="71894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8D6161-BBA3-FB8E-4B5D-474C7CD1E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2047" y="709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6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089E-A4FF-442C-AC56-B707408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03"/>
            <a:ext cx="10515600" cy="924251"/>
          </a:xfrm>
        </p:spPr>
        <p:txBody>
          <a:bodyPr/>
          <a:lstStyle/>
          <a:p>
            <a:r>
              <a:rPr lang="en-US" u="sng" dirty="0"/>
              <a:t>Conversion to Fibonacci –Lucas’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BE2F0-E5FA-4AEB-ACB1-78866F59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760" y="1208918"/>
                <a:ext cx="10963922" cy="5387988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 and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=−1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BE2F0-E5FA-4AEB-ACB1-78866F59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760" y="1208918"/>
                <a:ext cx="10963922" cy="53879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E43579-618F-441F-8D58-82BF264AA83C}"/>
                  </a:ext>
                </a:extLst>
              </p:cNvPr>
              <p:cNvSpPr/>
              <p:nvPr/>
            </p:nvSpPr>
            <p:spPr>
              <a:xfrm>
                <a:off x="3959036" y="1500683"/>
                <a:ext cx="4273927" cy="914400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E43579-618F-441F-8D58-82BF264AA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36" y="1500683"/>
                <a:ext cx="4273927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0E347F06-F7DD-4605-AF1E-A5AFA3144677}"/>
              </a:ext>
            </a:extLst>
          </p:cNvPr>
          <p:cNvSpPr/>
          <p:nvPr/>
        </p:nvSpPr>
        <p:spPr>
          <a:xfrm>
            <a:off x="5221475" y="4023023"/>
            <a:ext cx="1690966" cy="413319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4B5CE0-1449-4DEE-9F34-DA539109762B}"/>
              </a:ext>
            </a:extLst>
          </p:cNvPr>
          <p:cNvSpPr/>
          <p:nvPr/>
        </p:nvSpPr>
        <p:spPr>
          <a:xfrm>
            <a:off x="5223619" y="5016409"/>
            <a:ext cx="1690964" cy="413319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0CE246-037E-48A8-831E-2B847AC34FA9}"/>
              </a:ext>
            </a:extLst>
          </p:cNvPr>
          <p:cNvSpPr/>
          <p:nvPr/>
        </p:nvSpPr>
        <p:spPr>
          <a:xfrm>
            <a:off x="5240788" y="6022397"/>
            <a:ext cx="1640025" cy="413319"/>
          </a:xfrm>
          <a:prstGeom prst="rightArrow">
            <a:avLst/>
          </a:prstGeom>
          <a:solidFill>
            <a:srgbClr val="131E0C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86DE-2189-41A2-95AB-F19D283A47A5}"/>
              </a:ext>
            </a:extLst>
          </p:cNvPr>
          <p:cNvSpPr/>
          <p:nvPr/>
        </p:nvSpPr>
        <p:spPr>
          <a:xfrm>
            <a:off x="6984903" y="3865219"/>
            <a:ext cx="4660779" cy="735767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31E0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0C836E-41B9-4736-99A6-52072A4C62AE}"/>
              </a:ext>
            </a:extLst>
          </p:cNvPr>
          <p:cNvSpPr/>
          <p:nvPr/>
        </p:nvSpPr>
        <p:spPr>
          <a:xfrm>
            <a:off x="6986723" y="4826792"/>
            <a:ext cx="4687411" cy="735767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31E0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310227-94DB-421D-BAF1-062C5A0F6E70}"/>
              </a:ext>
            </a:extLst>
          </p:cNvPr>
          <p:cNvSpPr/>
          <p:nvPr/>
        </p:nvSpPr>
        <p:spPr>
          <a:xfrm>
            <a:off x="6983778" y="5896539"/>
            <a:ext cx="4690356" cy="730179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131E0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620AF-CE05-4431-A4E5-54485992F271}"/>
              </a:ext>
            </a:extLst>
          </p:cNvPr>
          <p:cNvSpPr/>
          <p:nvPr/>
        </p:nvSpPr>
        <p:spPr>
          <a:xfrm>
            <a:off x="851561" y="3771580"/>
            <a:ext cx="4273927" cy="949145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4879AE-4DCF-460B-B826-6706760DDD31}"/>
              </a:ext>
            </a:extLst>
          </p:cNvPr>
          <p:cNvSpPr/>
          <p:nvPr/>
        </p:nvSpPr>
        <p:spPr>
          <a:xfrm>
            <a:off x="834039" y="5834110"/>
            <a:ext cx="4285410" cy="949145"/>
          </a:xfrm>
          <a:prstGeom prst="roundRect">
            <a:avLst/>
          </a:prstGeom>
          <a:noFill/>
          <a:ln w="28575">
            <a:solidFill>
              <a:srgbClr val="131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BF86C-DBEA-457C-BFBF-55165F29233C}"/>
                  </a:ext>
                </a:extLst>
              </p:cNvPr>
              <p:cNvSpPr txBox="1"/>
              <p:nvPr/>
            </p:nvSpPr>
            <p:spPr>
              <a:xfrm>
                <a:off x="6517733" y="4039987"/>
                <a:ext cx="56943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131E0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BF86C-DBEA-457C-BFBF-55165F29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33" y="4039987"/>
                <a:ext cx="5694304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34F84-08B9-40FF-A618-13977BFC066E}"/>
                  </a:ext>
                </a:extLst>
              </p:cNvPr>
              <p:cNvSpPr txBox="1"/>
              <p:nvPr/>
            </p:nvSpPr>
            <p:spPr>
              <a:xfrm>
                <a:off x="6041916" y="5016409"/>
                <a:ext cx="60944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131E0C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131E0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634F84-08B9-40FF-A618-13977BFC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6" y="5016409"/>
                <a:ext cx="6094428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CBE57F-CDB7-446A-8074-F64012ACBE8B}"/>
                  </a:ext>
                </a:extLst>
              </p:cNvPr>
              <p:cNvSpPr/>
              <p:nvPr/>
            </p:nvSpPr>
            <p:spPr>
              <a:xfrm>
                <a:off x="1618603" y="2656788"/>
                <a:ext cx="4273927" cy="94914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CBE57F-CDB7-446A-8074-F64012AC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03" y="2656788"/>
                <a:ext cx="4273927" cy="9491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5A8843-94A6-4082-89CD-00D35684F8A7}"/>
                  </a:ext>
                </a:extLst>
              </p:cNvPr>
              <p:cNvSpPr/>
              <p:nvPr/>
            </p:nvSpPr>
            <p:spPr>
              <a:xfrm>
                <a:off x="6299470" y="2640186"/>
                <a:ext cx="4273927" cy="949145"/>
              </a:xfrm>
              <a:prstGeom prst="roundRect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05A8843-94A6-4082-89CD-00D35684F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70" y="2640186"/>
                <a:ext cx="4273927" cy="9491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1EFE6A-C54B-4131-B455-C1DAEC5D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214" y="6541456"/>
            <a:ext cx="2743200" cy="365125"/>
          </a:xfrm>
        </p:spPr>
        <p:txBody>
          <a:bodyPr/>
          <a:lstStyle/>
          <a:p>
            <a:fld id="{5B352D0A-2710-49A6-82EB-282722241F9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58398B-98E4-4FE6-B282-BF0ABB69AF95}"/>
                  </a:ext>
                </a:extLst>
              </p:cNvPr>
              <p:cNvSpPr txBox="1"/>
              <p:nvPr/>
            </p:nvSpPr>
            <p:spPr>
              <a:xfrm>
                <a:off x="285206" y="4017358"/>
                <a:ext cx="46668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131E0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solidFill>
                          <a:srgbClr val="131E0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rgbClr val="131E0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58398B-98E4-4FE6-B282-BF0ABB69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6" y="4017358"/>
                <a:ext cx="4666837" cy="400110"/>
              </a:xfrm>
              <a:prstGeom prst="rect">
                <a:avLst/>
              </a:prstGeom>
              <a:blipFill>
                <a:blip r:embed="rId8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144E4B3-55D9-4561-86FC-788D017DC675}"/>
                  </a:ext>
                </a:extLst>
              </p:cNvPr>
              <p:cNvSpPr/>
              <p:nvPr/>
            </p:nvSpPr>
            <p:spPr>
              <a:xfrm>
                <a:off x="835405" y="4811729"/>
                <a:ext cx="4273927" cy="94914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144E4B3-55D9-4561-86FC-788D017DC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05" y="4811729"/>
                <a:ext cx="4273927" cy="94914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CE9BD9-FC04-40D6-A44C-4C15204EBDE1}"/>
                  </a:ext>
                </a:extLst>
              </p:cNvPr>
              <p:cNvSpPr txBox="1"/>
              <p:nvPr/>
            </p:nvSpPr>
            <p:spPr>
              <a:xfrm>
                <a:off x="973575" y="6118536"/>
                <a:ext cx="4234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   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CE9BD9-FC04-40D6-A44C-4C15204EB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" y="6118536"/>
                <a:ext cx="4234649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D5CB1-0753-4858-AC93-521FE42F2126}"/>
                  </a:ext>
                </a:extLst>
              </p:cNvPr>
              <p:cNvSpPr txBox="1"/>
              <p:nvPr/>
            </p:nvSpPr>
            <p:spPr>
              <a:xfrm>
                <a:off x="7247561" y="6073659"/>
                <a:ext cx="42346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131E0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131E0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D5CB1-0753-4858-AC93-521FE42F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61" y="6073659"/>
                <a:ext cx="4234647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8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6555-4F60-E4E9-F48C-4767357A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136525"/>
            <a:ext cx="10515600" cy="1325563"/>
          </a:xfrm>
        </p:spPr>
        <p:txBody>
          <a:bodyPr/>
          <a:lstStyle/>
          <a:p>
            <a:r>
              <a:rPr lang="en-US" b="1" u="sng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06FB0-3265-4DDF-FAAE-67A27CE26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7489" y="1483303"/>
                <a:ext cx="11933381" cy="5529984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rPr>
                  <a:t>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;   </m:t>
                            </m:r>
                            <m:nary>
                              <m:naryPr>
                                <m:chr m:val="∑"/>
                                <m:ctrlP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𝒆𝒗𝒆𝒏</m:t>
                                </m:r>
                              </m:e>
                            </m:nary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;   </m:t>
                            </m:r>
                            <m:nary>
                              <m:naryPr>
                                <m:chr m:val="∑"/>
                                <m:ctrlP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  <m: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𝒐𝒅𝒅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∪{0}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06FB0-3265-4DDF-FAAE-67A27CE26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489" y="1483303"/>
                <a:ext cx="11933381" cy="5529984"/>
              </a:xfrm>
              <a:blipFill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A89B-DFFA-4A54-8F9F-3A7C0974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A661-C2DD-F254-1E1C-D8725ADB877C}"/>
              </a:ext>
            </a:extLst>
          </p:cNvPr>
          <p:cNvSpPr/>
          <p:nvPr/>
        </p:nvSpPr>
        <p:spPr>
          <a:xfrm>
            <a:off x="526473" y="1339273"/>
            <a:ext cx="11268364" cy="1524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0560-DC8A-4486-9137-D72B894D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0C0C9E-EC97-491F-8B95-6445A5CA36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199789"/>
                  </p:ext>
                </p:extLst>
              </p:nvPr>
            </p:nvGraphicFramePr>
            <p:xfrm>
              <a:off x="838200" y="1287262"/>
              <a:ext cx="10515597" cy="54547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308927">
                      <a:extLst>
                        <a:ext uri="{9D8B030D-6E8A-4147-A177-3AD203B41FA5}">
                          <a16:colId xmlns:a16="http://schemas.microsoft.com/office/drawing/2014/main" val="3789287922"/>
                        </a:ext>
                      </a:extLst>
                    </a:gridCol>
                    <a:gridCol w="4073237">
                      <a:extLst>
                        <a:ext uri="{9D8B030D-6E8A-4147-A177-3AD203B41FA5}">
                          <a16:colId xmlns:a16="http://schemas.microsoft.com/office/drawing/2014/main" val="3416681044"/>
                        </a:ext>
                      </a:extLst>
                    </a:gridCol>
                    <a:gridCol w="3133433">
                      <a:extLst>
                        <a:ext uri="{9D8B030D-6E8A-4147-A177-3AD203B41FA5}">
                          <a16:colId xmlns:a16="http://schemas.microsoft.com/office/drawing/2014/main" val="3710900247"/>
                        </a:ext>
                      </a:extLst>
                    </a:gridCol>
                  </a:tblGrid>
                  <a:tr h="693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Symbolic Trigonometric 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Trigonometric 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Fibonacci-Lucas’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496479"/>
                      </a:ext>
                    </a:extLst>
                  </a:tr>
                  <a:tr h="3762921"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:endParaRPr lang="en-US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𝒄𝒐𝒔</m:t>
                                  </m:r>
                                </m:e>
                                <m:sup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1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(n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oMath>
                          </a14:m>
                          <a:r>
                            <a:rPr lang="en-US" b="1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=cos(2n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n-US" b="1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:r>
                            <a:rPr lang="en-US" b="0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            </a:t>
                          </a:r>
                          <a:r>
                            <a:rPr lang="en-US" b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             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𝐜𝐨𝐬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dirty="0">
                              <a:ea typeface="Cambria Math" panose="020405030504060302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       </a:t>
                          </a: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         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n-US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             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r>
                            <a:rPr lang="en-US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954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0C0C9E-EC97-491F-8B95-6445A5CA36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199789"/>
                  </p:ext>
                </p:extLst>
              </p:nvPr>
            </p:nvGraphicFramePr>
            <p:xfrm>
              <a:off x="838200" y="1287262"/>
              <a:ext cx="10515597" cy="54547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308927">
                      <a:extLst>
                        <a:ext uri="{9D8B030D-6E8A-4147-A177-3AD203B41FA5}">
                          <a16:colId xmlns:a16="http://schemas.microsoft.com/office/drawing/2014/main" val="3789287922"/>
                        </a:ext>
                      </a:extLst>
                    </a:gridCol>
                    <a:gridCol w="4073237">
                      <a:extLst>
                        <a:ext uri="{9D8B030D-6E8A-4147-A177-3AD203B41FA5}">
                          <a16:colId xmlns:a16="http://schemas.microsoft.com/office/drawing/2014/main" val="3416681044"/>
                        </a:ext>
                      </a:extLst>
                    </a:gridCol>
                    <a:gridCol w="3133433">
                      <a:extLst>
                        <a:ext uri="{9D8B030D-6E8A-4147-A177-3AD203B41FA5}">
                          <a16:colId xmlns:a16="http://schemas.microsoft.com/office/drawing/2014/main" val="3710900247"/>
                        </a:ext>
                      </a:extLst>
                    </a:gridCol>
                  </a:tblGrid>
                  <a:tr h="693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Symbolic Trigonometric 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Trigonometric 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Fibonacci-Lucas’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496479"/>
                      </a:ext>
                    </a:extLst>
                  </a:tr>
                  <a:tr h="476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" t="-15237" r="-218600" b="-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315" t="-15237" r="-77429" b="-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992" t="-15237" r="-778" b="-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954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9768-57AA-4031-809B-539FAD0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690A-AFD5-9610-90B8-A80146F9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sz="4400" u="sng" dirty="0"/>
              <a:t>Symbolic proof for a Trigonometric Identity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74ABB-1CCC-6B94-F897-F144BFC6E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649"/>
                <a:ext cx="10515600" cy="5389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 3</a:t>
                </a:r>
                <a:r>
                  <a:rPr lang="el-GR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3sin</a:t>
                </a:r>
                <a:r>
                  <a:rPr lang="el-GR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Let’s find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𝑖𝑠𝑖𝑛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-4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-4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74ABB-1CCC-6B94-F897-F144BFC6E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649"/>
                <a:ext cx="10515600" cy="5389825"/>
              </a:xfrm>
              <a:blipFill>
                <a:blip r:embed="rId2"/>
                <a:stretch>
                  <a:fillRect l="-1217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1683-8028-BA1F-7AA9-1464E47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809778-6C16-86BD-8912-AA68D90A76FB}"/>
              </a:ext>
            </a:extLst>
          </p:cNvPr>
          <p:cNvCxnSpPr/>
          <p:nvPr/>
        </p:nvCxnSpPr>
        <p:spPr>
          <a:xfrm>
            <a:off x="4296792" y="5903651"/>
            <a:ext cx="32758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7D843F-80F4-E252-6B69-AABB04B43C83}"/>
              </a:ext>
            </a:extLst>
          </p:cNvPr>
          <p:cNvCxnSpPr/>
          <p:nvPr/>
        </p:nvCxnSpPr>
        <p:spPr>
          <a:xfrm>
            <a:off x="4296792" y="5974672"/>
            <a:ext cx="32758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1AD4-6E6B-4B15-A870-820404B7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       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BFC5C-1DC0-4577-8FC4-F3D80FD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4380-4E10-45CB-BD00-7A089E8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AB60-5592-4815-A5EE-8446D39F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Burton, D.M. (2016).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Elementary number theory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New Delhi, India: McGraw-Hill Education (India) Private Limited.</a:t>
            </a:r>
          </a:p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Conway, J. and Ryba, A. (2013). 97.39 Fibonometry.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Mathematical Gazette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97(540), pp.494–495.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Senadheera, J.N. (2021).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 unusual Generalization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Elementary problems and solutions, Fibonacci Quarterly, Number 4, volume 59, pp.370-371 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5B45-5F88-476A-BC38-935AC30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62E6-4D5E-4814-BA42-82ED1EC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Definition of 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40E3-56E9-44B7-BB79-8E0EBFA94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34503"/>
                <a:ext cx="10887075" cy="46583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“Fibonacci-Lucas” sequences?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u="sng" dirty="0"/>
                  <a:t>Fibonacci sequence </a:t>
                </a:r>
                <a:r>
                  <a:rPr lang="en-US" i="1" u="sn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u="sng" dirty="0"/>
                  <a:t>)</a:t>
                </a:r>
                <a:r>
                  <a:rPr lang="en-US" u="sng" dirty="0"/>
                  <a:t>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,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0, 1, 1, 2, 3, 5, 8,13, 21, 34,…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40E3-56E9-44B7-BB79-8E0EBFA94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34503"/>
                <a:ext cx="10887075" cy="4658372"/>
              </a:xfrm>
              <a:blipFill>
                <a:blip r:embed="rId2"/>
                <a:stretch>
                  <a:fillRect l="-1120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C944665-D45A-405B-A5DD-92B9359CCAA5}"/>
                  </a:ext>
                </a:extLst>
              </p:cNvPr>
              <p:cNvSpPr/>
              <p:nvPr/>
            </p:nvSpPr>
            <p:spPr>
              <a:xfrm>
                <a:off x="4062318" y="4163689"/>
                <a:ext cx="4438835" cy="896645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C944665-D45A-405B-A5DD-92B9359CC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18" y="4163689"/>
                <a:ext cx="4438835" cy="8966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F787-9F07-4D05-B9AE-66E61819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62E6-4D5E-4814-BA42-82ED1EC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Definition of Lucas’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40E3-56E9-44B7-BB79-8E0EBFA94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34503"/>
                <a:ext cx="10887075" cy="465837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u="sng" dirty="0"/>
                  <a:t>Lucas’ sequence </a:t>
                </a:r>
                <a:r>
                  <a:rPr lang="en-US" i="1" u="sng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u="sng" dirty="0"/>
                  <a:t>)</a:t>
                </a:r>
                <a:r>
                  <a:rPr lang="en-US" u="sng" dirty="0"/>
                  <a:t>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,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2, 1, 3, 4, 7, 11, 18,29, 47,…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840E3-56E9-44B7-BB79-8E0EBFA94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34503"/>
                <a:ext cx="10887075" cy="4658372"/>
              </a:xfrm>
              <a:blipFill>
                <a:blip r:embed="rId2"/>
                <a:stretch>
                  <a:fillRect l="-1120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C944665-D45A-405B-A5DD-92B9359CCAA5}"/>
                  </a:ext>
                </a:extLst>
              </p:cNvPr>
              <p:cNvSpPr/>
              <p:nvPr/>
            </p:nvSpPr>
            <p:spPr>
              <a:xfrm>
                <a:off x="3876582" y="3625538"/>
                <a:ext cx="4438835" cy="896645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C944665-D45A-405B-A5DD-92B9359CC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82" y="3625538"/>
                <a:ext cx="4438835" cy="8966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1ED2-EFE4-4A30-B61F-3B44C09C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5A2-744C-4CFF-B46A-2D42DD0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Closed form formula for Fibonacci-Lucas’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159B2-C6BE-4337-9A34-D101E4D15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218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159B2-C6BE-4337-9A34-D101E4D15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218" y="1690688"/>
                <a:ext cx="10515600" cy="4351338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5048852-D443-4010-90C3-AF4A2203BCF3}"/>
                  </a:ext>
                </a:extLst>
              </p:cNvPr>
              <p:cNvSpPr/>
              <p:nvPr/>
            </p:nvSpPr>
            <p:spPr>
              <a:xfrm>
                <a:off x="2476869" y="1917578"/>
                <a:ext cx="6862439" cy="1775534"/>
              </a:xfrm>
              <a:prstGeom prst="round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5048852-D443-4010-90C3-AF4A2203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69" y="1917578"/>
                <a:ext cx="6862439" cy="177553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FE7AE-8E64-4BA1-980F-D8D3E3C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298438-3CF3-4B90-A356-5AD0448FBA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u="sng" dirty="0"/>
                  <a:t>Euler’s formula for </a:t>
                </a:r>
                <a14:m>
                  <m:oMath xmlns:m="http://schemas.openxmlformats.org/officeDocument/2006/math">
                    <m:r>
                      <a:rPr lang="en-US" sz="4000" b="0" i="1" u="sng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4000" u="sng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u="sng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4000" u="sn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298438-3CF3-4B90-A356-5AD0448FB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7EDF-53B0-4700-BB36-6728E314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AD61C11-A9BC-4CF7-BEEA-ABE866DC5B6F}"/>
                  </a:ext>
                </a:extLst>
              </p:cNvPr>
              <p:cNvSpPr/>
              <p:nvPr/>
            </p:nvSpPr>
            <p:spPr>
              <a:xfrm>
                <a:off x="1808085" y="2343705"/>
                <a:ext cx="8575829" cy="2956263"/>
              </a:xfrm>
              <a:prstGeom prst="roundRect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AD61C11-A9BC-4CF7-BEEA-ABE866DC5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85" y="2343705"/>
                <a:ext cx="8575829" cy="295626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AD7-B3D7-4404-A79B-2A91B4D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330-3DE9-44CE-867A-35A553BB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Generalization(Symbolic Trigonometry)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F8B87-CCC1-4A1F-A153-564D773A0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449"/>
                <a:ext cx="10515600" cy="5001426"/>
              </a:xfrm>
              <a:ln w="19050"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∈{1,−1}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F8B87-CCC1-4A1F-A153-564D773A0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449"/>
                <a:ext cx="10515600" cy="5001426"/>
              </a:xfrm>
              <a:blipFill>
                <a:blip r:embed="rId2"/>
                <a:stretch>
                  <a:fillRect l="-1043" b="-2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1062B26-F354-4EC7-92AF-96BAD35648FF}"/>
                  </a:ext>
                </a:extLst>
              </p:cNvPr>
              <p:cNvSpPr/>
              <p:nvPr/>
            </p:nvSpPr>
            <p:spPr>
              <a:xfrm>
                <a:off x="2663299" y="1690688"/>
                <a:ext cx="5921406" cy="1739525"/>
              </a:xfrm>
              <a:prstGeom prst="roundRect">
                <a:avLst>
                  <a:gd name="adj" fmla="val 16667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1062B26-F354-4EC7-92AF-96BAD3564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99" y="1690688"/>
                <a:ext cx="5921406" cy="1739525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CC40437-FB48-46C6-A61E-811806C33FBC}"/>
              </a:ext>
            </a:extLst>
          </p:cNvPr>
          <p:cNvSpPr/>
          <p:nvPr/>
        </p:nvSpPr>
        <p:spPr>
          <a:xfrm>
            <a:off x="1225118" y="4438835"/>
            <a:ext cx="9428086" cy="13255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916BE6-FF1D-4797-83C8-3C0FE08E040A}"/>
                  </a:ext>
                </a:extLst>
              </p:cNvPr>
              <p:cNvSpPr/>
              <p:nvPr/>
            </p:nvSpPr>
            <p:spPr>
              <a:xfrm>
                <a:off x="2663299" y="3625491"/>
                <a:ext cx="5921406" cy="1862091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916BE6-FF1D-4797-83C8-3C0FE08E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99" y="3625491"/>
                <a:ext cx="5921406" cy="18620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486A-D1A0-4013-BB1D-76BFB90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50E9A8-739F-9A08-DE69-8E141CC44857}"/>
                  </a:ext>
                </a:extLst>
              </p14:cNvPr>
              <p14:cNvContentPartPr/>
              <p14:nvPr/>
            </p14:nvContentPartPr>
            <p14:xfrm>
              <a:off x="12685953" y="22723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50E9A8-739F-9A08-DE69-8E141CC448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6953" y="22637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994A01-7AD1-DF8D-8B31-CFFE284020F2}"/>
                  </a:ext>
                </a:extLst>
              </p14:cNvPr>
              <p14:cNvContentPartPr/>
              <p14:nvPr/>
            </p14:nvContentPartPr>
            <p14:xfrm>
              <a:off x="-408687" y="66566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994A01-7AD1-DF8D-8B31-CFFE284020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7687" y="656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2463-EA02-435C-BCDF-E783D0A7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98"/>
            <a:ext cx="10515600" cy="1029810"/>
          </a:xfrm>
        </p:spPr>
        <p:txBody>
          <a:bodyPr/>
          <a:lstStyle/>
          <a:p>
            <a:r>
              <a:rPr lang="en-US" u="sng" dirty="0"/>
              <a:t>Why it is a generalization?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CF78B-F38B-4CFD-A7D4-1B83F37CB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365" y="1331082"/>
                <a:ext cx="10794507" cy="5650637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51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51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5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 b="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(Trigonometric)</a:t>
                </a:r>
                <a:br>
                  <a:rPr lang="en-US" sz="2800" b="0" dirty="0">
                    <a:ea typeface="Cambria Math" panose="02040503050406030204" pitchFamily="18" charset="0"/>
                  </a:rPr>
                </a:br>
                <a:br>
                  <a:rPr lang="en-US" sz="2800" b="0" dirty="0">
                    <a:ea typeface="Cambria Math" panose="02040503050406030204" pitchFamily="18" charset="0"/>
                  </a:rPr>
                </a:br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ea typeface="Cambria Math" panose="02040503050406030204" pitchFamily="18" charset="0"/>
                  </a:rPr>
                  <a:t>                       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 dirty="0">
                    <a:solidFill>
                      <a:srgbClr val="002060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51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5100" b="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(Hyperbolic)</a:t>
                </a:r>
                <a:br>
                  <a:rPr lang="en-US" sz="2800" b="0" dirty="0">
                    <a:ea typeface="Cambria Math" panose="02040503050406030204" pitchFamily="18" charset="0"/>
                  </a:rPr>
                </a:br>
                <a:br>
                  <a:rPr lang="en-US" sz="2800" b="0" dirty="0">
                    <a:ea typeface="Cambria Math" panose="02040503050406030204" pitchFamily="18" charset="0"/>
                  </a:rPr>
                </a:br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5100" b="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51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5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5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sz="51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(Fibonacci-Lucas)</a:t>
                </a:r>
              </a:p>
              <a:p>
                <a:pPr marL="0" indent="0">
                  <a:buNone/>
                </a:pPr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CF78B-F38B-4CFD-A7D4-1B83F37CB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365" y="1331082"/>
                <a:ext cx="10794507" cy="5650637"/>
              </a:xfrm>
              <a:blipFill>
                <a:blip r:embed="rId2"/>
                <a:stretch>
                  <a:fillRect l="-734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B0109F-6C3C-48C7-A10D-CA1D2367D30D}"/>
                  </a:ext>
                </a:extLst>
              </p:cNvPr>
              <p:cNvSpPr/>
              <p:nvPr/>
            </p:nvSpPr>
            <p:spPr>
              <a:xfrm>
                <a:off x="4532103" y="1950646"/>
                <a:ext cx="5975695" cy="640927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𝑖𝑠𝑖𝑛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B0109F-6C3C-48C7-A10D-CA1D2367D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03" y="1950646"/>
                <a:ext cx="5975695" cy="640927"/>
              </a:xfrm>
              <a:prstGeom prst="roundRect">
                <a:avLst/>
              </a:prstGeom>
              <a:blipFill>
                <a:blip r:embed="rId3"/>
                <a:stretch>
                  <a:fillRect b="-1574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84C8D5B-C6C7-4819-B0E7-AD08A59F9C91}"/>
                  </a:ext>
                </a:extLst>
              </p:cNvPr>
              <p:cNvSpPr/>
              <p:nvPr/>
            </p:nvSpPr>
            <p:spPr>
              <a:xfrm>
                <a:off x="4532102" y="3720308"/>
                <a:ext cx="5975695" cy="640927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)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84C8D5B-C6C7-4819-B0E7-AD08A59F9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02" y="3720308"/>
                <a:ext cx="5975695" cy="640927"/>
              </a:xfrm>
              <a:prstGeom prst="roundRect">
                <a:avLst/>
              </a:prstGeom>
              <a:blipFill>
                <a:blip r:embed="rId4"/>
                <a:stretch>
                  <a:fillRect b="-1759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887E432-D418-4C44-9E24-F567FCB7B51B}"/>
                  </a:ext>
                </a:extLst>
              </p:cNvPr>
              <p:cNvSpPr/>
              <p:nvPr/>
            </p:nvSpPr>
            <p:spPr>
              <a:xfrm>
                <a:off x="4532102" y="5626213"/>
                <a:ext cx="5975695" cy="640927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887E432-D418-4C44-9E24-F567FCB7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02" y="5626213"/>
                <a:ext cx="5975695" cy="640927"/>
              </a:xfrm>
              <a:prstGeom prst="roundRect">
                <a:avLst/>
              </a:prstGeom>
              <a:blipFill>
                <a:blip r:embed="rId5"/>
                <a:stretch>
                  <a:fillRect b="-1851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410E-B205-46D9-85B6-551C7AC2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8A8-A0A3-434C-B77E-10A48046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above generalization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7387-585C-4CCE-95DB-069EBD74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09" y="1847850"/>
            <a:ext cx="10515600" cy="4351338"/>
          </a:xfrm>
        </p:spPr>
        <p:txBody>
          <a:bodyPr/>
          <a:lstStyle/>
          <a:p>
            <a:r>
              <a:rPr lang="en-US" dirty="0"/>
              <a:t>To prove the identities in each field in more symmetric way.</a:t>
            </a:r>
          </a:p>
          <a:p>
            <a:endParaRPr lang="en-US" dirty="0"/>
          </a:p>
          <a:p>
            <a:r>
              <a:rPr lang="en-US" dirty="0"/>
              <a:t>Convert the identities in one field to another field.</a:t>
            </a:r>
          </a:p>
          <a:p>
            <a:endParaRPr lang="en-US" dirty="0"/>
          </a:p>
          <a:p>
            <a:r>
              <a:rPr lang="en-US" dirty="0"/>
              <a:t>Facilitate to establish the identities using symbolic computations.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E660-DB99-48FE-9F89-A37B15D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2D0A-2710-49A6-82EB-282722241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9478</TotalTime>
  <Words>945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Generalization of Trigonometric, Hyperbolic and Fibonacci-Lucas identities with  symbolic computations   </vt:lpstr>
      <vt:lpstr>References</vt:lpstr>
      <vt:lpstr>Definition of Fibonacci sequence</vt:lpstr>
      <vt:lpstr>Definition of Lucas’ sequence</vt:lpstr>
      <vt:lpstr>Closed form formula for Fibonacci-Lucas’ numbers</vt:lpstr>
      <vt:lpstr>Euler’s formula for sinθ and cosθ</vt:lpstr>
      <vt:lpstr>Generalization(Symbolic Trigonometry)</vt:lpstr>
      <vt:lpstr>Why it is a generalization?</vt:lpstr>
      <vt:lpstr>Why above generalization is useful?</vt:lpstr>
      <vt:lpstr>Straightforward calculations follows…</vt:lpstr>
      <vt:lpstr>Conversion to trigonometry</vt:lpstr>
      <vt:lpstr>Conversion to Fibonacci –Lucas’ Identities</vt:lpstr>
      <vt:lpstr>Theorem</vt:lpstr>
      <vt:lpstr>Comparison</vt:lpstr>
      <vt:lpstr>Symbolic proof for a Trigonometric Identity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of Trigonometry, Hyperbolic and Fibonacci-Lucas identities with  symbolic computations   Gayanath Chandrasena</dc:title>
  <dc:creator>Gayanath Chandrasena</dc:creator>
  <cp:lastModifiedBy>Gayanath Chandrasena</cp:lastModifiedBy>
  <cp:revision>50</cp:revision>
  <dcterms:created xsi:type="dcterms:W3CDTF">2022-02-02T15:59:53Z</dcterms:created>
  <dcterms:modified xsi:type="dcterms:W3CDTF">2023-01-12T18:39:45Z</dcterms:modified>
</cp:coreProperties>
</file>