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bMprhFW3JgVwMpRN9WAv+O5O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F6A8A-573A-4A32-A02A-5D0C521A33D1}">
  <a:tblStyle styleId="{DE3F6A8A-573A-4A32-A02A-5D0C521A33D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C70E99F-9D21-4A43-806E-23EFE630B21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10" Type="http://customschemas.google.com/relationships/presentationmetadata" Target="metadata"/><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 Type="http://schemas.openxmlformats.org/officeDocument/2006/relationships/slideLayout" Target="../slideLayouts/slideLayout1.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 Type="http://schemas.openxmlformats.org/officeDocument/2006/relationships/slideLayout" Target="../slideLayouts/slideLayout2.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theme" Target="../theme/theme1.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Q2 2021 Summary Report</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XYZ Pension Scheme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Investment performance to 30 June 2021</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{DE3F6A8A-573A-4A32-A02A-5D0C521A33D1}</a:tableStyleId>
              </a:tblPr>
              <a:tblGrid>
                <a:gridCol w="1394575"/>
                <a:gridCol w="1066550"/>
                <a:gridCol w="1066550"/>
                <a:gridCol w="1066550"/>
              </a:tblGrid>
              <a:tr h="124350">
                <a:tc>
                  <a:txBody>
                    <a:bodyPr/>
                    <a:lstStyle/>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5.6%</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7.7%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14.0%</a:t>
                      </a:r>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3.1%</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-6.7%</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a:defRPr sz="900">
                          <a:latin typeface="Arial"/>
                        </a:defRPr>
                      </a:pPr>
                      <a:r>
                        <a:t>-3.6%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2.4%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14.4%</a:t>
                      </a: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a:defRPr sz="900">
                          <a:solidFill>
                            <a:srgbClr val="0076D6"/>
                          </a:solidFill>
                          <a:latin typeface="Arial"/>
                        </a:defRPr>
                      </a:pPr>
                      <a:r>
                        <a:t>17.6%</a:t>
                      </a: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{DE3F6A8A-573A-4A32-A02A-5D0C521A33D1}</a:tableStyleId>
              </a:tblPr>
              <a:tblGrid>
                <a:gridCol w="1816200"/>
                <a:gridCol w="1389025"/>
                <a:gridCol w="1389025"/>
              </a:tblGrid>
              <a:tr h="162900">
                <a:tc>
                  <a:txBody>
                    <a:bodyPr/>
                    <a:lstStyle/>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algn="ctr">
                        <a:defRPr sz="900" b="1">
                          <a:solidFill>
                            <a:srgbClr val="FCFAFA"/>
                          </a:solidFill>
                          <a:latin typeface="Arial"/>
                        </a:defRPr>
                      </a:pPr>
                      <a:r>
                        <a:t>Scheme Performance</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5.6%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7.7%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r h="162900">
                <a:tc>
                  <a:txBody>
                    <a:bodyPr/>
                    <a:lstStyle/>
                    <a:p>
                      <a:pPr algn="ctr">
                        <a:defRPr sz="900" b="1">
                          <a:latin typeface="Arial"/>
                        </a:defRPr>
                      </a:pPr>
                      <a:r>
                        <a:t>Total Growth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4.0%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15.3%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Equities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5.4%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28.0%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Corporate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2.6%</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-0.1%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Sovereign Bonds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-1.4%</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Alternatives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4.8%</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12.3%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a:latin typeface="Arial"/>
                        </a:defRPr>
                      </a:pPr>
                      <a:r>
                        <a:t>Dynamic Strategies</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2.0%</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13.9%</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latin typeface="Arial"/>
                        </a:defRPr>
                      </a:pPr>
                      <a:r>
                        <a:t>Total Matching</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c>
                  <a:txBody>
                    <a:bodyPr/>
                    <a:lstStyle/>
                    <a:p>
                      <a:pPr algn="ctr">
                        <a:defRPr sz="900" b="1">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2EC5D9"/>
                    </a:solidFill>
                  </a:tcPr>
                </a:tc>
              </a:tr>
              <a:tr h="162900">
                <a:tc>
                  <a:txBody>
                    <a:bodyPr/>
                    <a:lstStyle/>
                    <a:p>
                      <a:pPr algn="ctr">
                        <a:defRPr sz="900">
                          <a:latin typeface="Arial"/>
                        </a:defRPr>
                      </a:pPr>
                      <a:r>
                        <a:t>LDI Funds &amp; Cash</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13.3%</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c>
                  <a:txBody>
                    <a:bodyPr/>
                    <a:lstStyle/>
                    <a:p>
                      <a:pPr algn="ctr">
                        <a:defRPr sz="900">
                          <a:latin typeface="Arial"/>
                        </a:defRPr>
                      </a:pPr>
                      <a:r>
                        <a:t>-24.7%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FCFAFA"/>
                    </a:solidFill>
                  </a:tcPr>
                </a:tc>
              </a:tr>
              <a:tr h="162900">
                <a:tc>
                  <a:txBody>
                    <a:bodyPr/>
                    <a:lstStyle/>
                    <a:p>
                      <a:pPr algn="ctr">
                        <a:defRPr sz="900" b="1">
                          <a:solidFill>
                            <a:srgbClr val="FCFAFA"/>
                          </a:solidFill>
                          <a:latin typeface="Arial"/>
                        </a:defRPr>
                      </a:pPr>
                      <a:r>
                        <a:t>Liability Benchmark</a:t>
                      </a: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3.1%</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c>
                  <a:txBody>
                    <a:bodyPr/>
                    <a:lstStyle/>
                    <a:p>
                      <a:pPr algn="ctr">
                        <a:defRPr sz="900" b="1">
                          <a:solidFill>
                            <a:srgbClr val="FCFAFA"/>
                          </a:solidFill>
                          <a:latin typeface="Arial"/>
                        </a:defRPr>
                      </a:pPr>
                      <a:r>
                        <a:t>-6.7%</a:t>
                      </a: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rgbClr val="0E63B3"/>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2" name="Google Shape;332;p5"/>
          <p:cNvGraphicFramePr/>
          <p:nvPr/>
        </p:nvGraphicFramePr>
        <p:xfrm>
          <a:off x="5034625" y="1015077"/>
          <a:ext cx="3000000" cy="3000000"/>
        </p:xfrm>
        <a:graphic>
          <a:graphicData uri="http://schemas.openxmlformats.org/drawingml/2006/table">
            <a:tbl>
              <a:tblPr>
                <a:noFill/>
                <a:tableStyleId>{AC70E99F-9D21-4A43-806E-23EFE630B211}</a:tableStyleId>
              </a:tblPr>
              <a:tblGrid>
                <a:gridCol w="1440000"/>
                <a:gridCol w="1980000"/>
                <a:gridCol w="540000"/>
                <a:gridCol w="540000"/>
              </a:tblGrid>
              <a:tr h="275850">
                <a:tc>
                  <a:txBody>
                    <a:bodyPr/>
                    <a:lstStyle/>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67BBF"/>
                          </a:solidFill>
                          <a:latin typeface="Arial"/>
                        </a:defRPr>
                      </a:pPr>
                      <a:r>
                        <a:t>EQUITIES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67BBF"/>
                          </a:solidFill>
                          <a:latin typeface="Arial"/>
                        </a:defRPr>
                      </a:pPr>
                      <a:r>
                        <a:t> UK Equity </a:t>
                      </a:r>
                    </a:p>
                    <a:p>
                      <a:pPr>
                        <a:defRPr sz="850">
                          <a:solidFill>
                            <a:srgbClr val="067BBF"/>
                          </a:solidFill>
                          <a:latin typeface="Arial"/>
                        </a:defRPr>
                      </a:pPr>
                      <a:r>
                        <a:t> North America Equity </a:t>
                      </a:r>
                    </a:p>
                    <a:p>
                      <a:pPr>
                        <a:defRPr sz="850">
                          <a:solidFill>
                            <a:srgbClr val="067BBF"/>
                          </a:solidFill>
                          <a:latin typeface="Arial"/>
                        </a:defRPr>
                      </a:pPr>
                      <a:r>
                        <a:t> Europe (ex UK) Equity </a:t>
                      </a:r>
                    </a:p>
                    <a:p>
                      <a:pPr>
                        <a:defRPr sz="850">
                          <a:solidFill>
                            <a:srgbClr val="067BBF"/>
                          </a:solidFill>
                          <a:latin typeface="Arial"/>
                        </a:defRPr>
                      </a:pPr>
                      <a:r>
                        <a:t> Japan Equity </a:t>
                      </a:r>
                    </a:p>
                    <a:p>
                      <a:pPr>
                        <a:defRPr sz="850">
                          <a:solidFill>
                            <a:srgbClr val="067BBF"/>
                          </a:solidFill>
                          <a:latin typeface="Arial"/>
                        </a:defRPr>
                      </a:pPr>
                      <a:r>
                        <a:t> Asia Pacific ex-Japan Equity </a:t>
                      </a:r>
                    </a:p>
                    <a:p>
                      <a:pPr>
                        <a:defRPr sz="850">
                          <a:solidFill>
                            <a:srgbClr val="067BBF"/>
                          </a:solidFill>
                          <a:latin typeface="Arial"/>
                        </a:defRPr>
                      </a:pPr>
                      <a:r>
                        <a:t> Emerging Markets Equity </a:t>
                      </a:r>
                    </a:p>
                    <a:p>
                      <a:pPr>
                        <a:defRPr sz="850">
                          <a:solidFill>
                            <a:srgbClr val="067BBF"/>
                          </a:solidFill>
                          <a:latin typeface="Arial"/>
                        </a:defRPr>
                      </a:pPr>
                      <a:r>
                        <a:t> Global Developed Small Cap Equity </a:t>
                      </a:r>
                    </a:p>
                    <a:p>
                      <a:pPr>
                        <a:defRPr sz="850">
                          <a:solidFill>
                            <a:srgbClr val="067BBF"/>
                          </a:solidFill>
                          <a:latin typeface="Arial"/>
                        </a:defRPr>
                      </a:pPr>
                      <a:r>
                        <a:t> Smart beta equity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1.8% </a:t>
                      </a:r>
                    </a:p>
                    <a:p>
                      <a:pPr>
                        <a:defRPr sz="850">
                          <a:solidFill>
                            <a:srgbClr val="A3A2A2"/>
                          </a:solidFill>
                          <a:latin typeface="Arial"/>
                        </a:defRPr>
                      </a:pPr>
                      <a:r>
                        <a:t> 3.0% </a:t>
                      </a:r>
                    </a:p>
                    <a:p>
                      <a:pPr>
                        <a:defRPr sz="850">
                          <a:solidFill>
                            <a:srgbClr val="A3A2A2"/>
                          </a:solidFill>
                          <a:latin typeface="Arial"/>
                        </a:defRPr>
                      </a:pPr>
                      <a:r>
                        <a:t> 2.9% </a:t>
                      </a:r>
                    </a:p>
                    <a:p>
                      <a:pPr>
                        <a:defRPr sz="850">
                          <a:solidFill>
                            <a:srgbClr val="A3A2A2"/>
                          </a:solidFill>
                          <a:latin typeface="Arial"/>
                        </a:defRPr>
                      </a:pPr>
                      <a:r>
                        <a:t> 1.7% </a:t>
                      </a:r>
                    </a:p>
                    <a:p>
                      <a:pPr>
                        <a:defRPr sz="850">
                          <a:solidFill>
                            <a:srgbClr val="A3A2A2"/>
                          </a:solidFill>
                          <a:latin typeface="Arial"/>
                        </a:defRPr>
                      </a:pPr>
                      <a:r>
                        <a:t> 3.4% </a:t>
                      </a:r>
                    </a:p>
                    <a:p>
                      <a:pPr>
                        <a:defRPr sz="850">
                          <a:solidFill>
                            <a:srgbClr val="A3A2A2"/>
                          </a:solidFill>
                          <a:latin typeface="Arial"/>
                        </a:defRPr>
                      </a:pPr>
                      <a:r>
                        <a:t> 2.7% </a:t>
                      </a:r>
                    </a:p>
                    <a:p>
                      <a:pPr>
                        <a:defRPr sz="850">
                          <a:solidFill>
                            <a:srgbClr val="A3A2A2"/>
                          </a:solidFill>
                          <a:latin typeface="Arial"/>
                        </a:defRPr>
                      </a:pPr>
                      <a:r>
                        <a:t> 5.9%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1.8% </a:t>
                      </a:r>
                    </a:p>
                    <a:p>
                      <a:pPr>
                        <a:defRPr sz="850">
                          <a:solidFill>
                            <a:srgbClr val="A3A2A2"/>
                          </a:solidFill>
                          <a:latin typeface="Arial"/>
                        </a:defRPr>
                      </a:pPr>
                      <a:r>
                        <a:t> 1.9% </a:t>
                      </a:r>
                    </a:p>
                    <a:p>
                      <a:pPr>
                        <a:defRPr sz="850">
                          <a:solidFill>
                            <a:srgbClr val="A3A2A2"/>
                          </a:solidFill>
                          <a:latin typeface="Arial"/>
                        </a:defRPr>
                      </a:pPr>
                      <a:r>
                        <a:t> 2.7% </a:t>
                      </a:r>
                    </a:p>
                    <a:p>
                      <a:pPr>
                        <a:defRPr sz="850">
                          <a:solidFill>
                            <a:srgbClr val="A3A2A2"/>
                          </a:solidFill>
                          <a:latin typeface="Arial"/>
                        </a:defRPr>
                      </a:pPr>
                      <a:r>
                        <a:t> 2.8% </a:t>
                      </a:r>
                    </a:p>
                    <a:p>
                      <a:pPr>
                        <a:defRPr sz="850">
                          <a:solidFill>
                            <a:srgbClr val="A3A2A2"/>
                          </a:solidFill>
                          <a:latin typeface="Arial"/>
                        </a:defRPr>
                      </a:pPr>
                      <a:r>
                        <a:t> 1.7% </a:t>
                      </a:r>
                    </a:p>
                    <a:p>
                      <a:pPr>
                        <a:defRPr sz="850">
                          <a:solidFill>
                            <a:srgbClr val="A3A2A2"/>
                          </a:solidFill>
                          <a:latin typeface="Arial"/>
                        </a:defRPr>
                      </a:pPr>
                      <a:r>
                        <a:t> 3.6% </a:t>
                      </a:r>
                    </a:p>
                    <a:p>
                      <a:pPr>
                        <a:defRPr sz="850">
                          <a:solidFill>
                            <a:srgbClr val="A3A2A2"/>
                          </a:solidFill>
                          <a:latin typeface="Arial"/>
                        </a:defRPr>
                      </a:pPr>
                      <a:r>
                        <a:t> 2.7% </a:t>
                      </a:r>
                    </a:p>
                    <a:p>
                      <a:pPr>
                        <a:defRPr sz="850">
                          <a:solidFill>
                            <a:srgbClr val="A3A2A2"/>
                          </a:solidFill>
                          <a:latin typeface="Arial"/>
                        </a:defRPr>
                      </a:pPr>
                      <a:r>
                        <a:t> 5.6%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D1BD0D"/>
                          </a:solidFill>
                          <a:latin typeface="Arial"/>
                        </a:defRPr>
                      </a:pPr>
                      <a:r>
                        <a:t>GLOBAL BONDS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D1BD0D"/>
                          </a:solidFill>
                          <a:latin typeface="Arial"/>
                        </a:defRPr>
                      </a:pPr>
                      <a:r>
                        <a:t> Fallen Angels’ Credit </a:t>
                      </a:r>
                    </a:p>
                    <a:p>
                      <a:pPr>
                        <a:defRPr sz="850">
                          <a:solidFill>
                            <a:srgbClr val="D1BD0D"/>
                          </a:solidFill>
                          <a:latin typeface="Arial"/>
                        </a:defRPr>
                      </a:pPr>
                      <a:r>
                        <a:t> UK Investment Grade Credit </a:t>
                      </a:r>
                    </a:p>
                    <a:p>
                      <a:pPr>
                        <a:defRPr sz="850">
                          <a:solidFill>
                            <a:srgbClr val="D1BD0D"/>
                          </a:solidFill>
                          <a:latin typeface="Arial"/>
                        </a:defRPr>
                      </a:pPr>
                      <a:r>
                        <a:t> Euro Investment Grade Credit </a:t>
                      </a:r>
                    </a:p>
                    <a:p>
                      <a:pPr>
                        <a:defRPr sz="850">
                          <a:solidFill>
                            <a:srgbClr val="D1BD0D"/>
                          </a:solidFill>
                          <a:latin typeface="Arial"/>
                        </a:defRPr>
                      </a:pPr>
                      <a:r>
                        <a:t> US Investment Grade Credit </a:t>
                      </a:r>
                    </a:p>
                    <a:p>
                      <a:pPr>
                        <a:defRPr sz="850">
                          <a:solidFill>
                            <a:srgbClr val="D1BD0D"/>
                          </a:solidFill>
                          <a:latin typeface="Arial"/>
                        </a:defRPr>
                      </a:pPr>
                      <a:r>
                        <a:t> Overseas Government Bonds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5.1% </a:t>
                      </a:r>
                    </a:p>
                    <a:p>
                      <a:pPr>
                        <a:defRPr sz="850">
                          <a:solidFill>
                            <a:srgbClr val="A3A2A2"/>
                          </a:solidFill>
                          <a:latin typeface="Arial"/>
                        </a:defRPr>
                      </a:pPr>
                      <a:r>
                        <a:t> 3.1% </a:t>
                      </a:r>
                    </a:p>
                    <a:p>
                      <a:pPr>
                        <a:defRPr sz="850">
                          <a:solidFill>
                            <a:srgbClr val="A3A2A2"/>
                          </a:solidFill>
                          <a:latin typeface="Arial"/>
                        </a:defRPr>
                      </a:pPr>
                      <a:r>
                        <a:t> 0.3% </a:t>
                      </a:r>
                    </a:p>
                    <a:p>
                      <a:pPr>
                        <a:defRPr sz="850">
                          <a:solidFill>
                            <a:srgbClr val="A3A2A2"/>
                          </a:solidFill>
                          <a:latin typeface="Arial"/>
                        </a:defRPr>
                      </a:pPr>
                      <a:r>
                        <a:t> 2.2% </a:t>
                      </a:r>
                    </a:p>
                    <a:p>
                      <a:pPr>
                        <a:defRPr sz="850">
                          <a:solidFill>
                            <a:srgbClr val="A3A2A2"/>
                          </a:solidFill>
                          <a:latin typeface="Arial"/>
                        </a:defRPr>
                      </a:pPr>
                      <a:r>
                        <a:t> 7.2%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5.7% </a:t>
                      </a:r>
                    </a:p>
                    <a:p>
                      <a:pPr>
                        <a:defRPr sz="850">
                          <a:solidFill>
                            <a:srgbClr val="A3A2A2"/>
                          </a:solidFill>
                          <a:latin typeface="Arial"/>
                        </a:defRPr>
                      </a:pPr>
                      <a:r>
                        <a:t> 4.9% </a:t>
                      </a:r>
                    </a:p>
                    <a:p>
                      <a:pPr>
                        <a:defRPr sz="850">
                          <a:solidFill>
                            <a:srgbClr val="A3A2A2"/>
                          </a:solidFill>
                          <a:latin typeface="Arial"/>
                        </a:defRPr>
                      </a:pPr>
                      <a:r>
                        <a:t> 0.7% </a:t>
                      </a:r>
                    </a:p>
                    <a:p>
                      <a:pPr>
                        <a:defRPr sz="850">
                          <a:solidFill>
                            <a:srgbClr val="A3A2A2"/>
                          </a:solidFill>
                          <a:latin typeface="Arial"/>
                        </a:defRPr>
                      </a:pPr>
                      <a:r>
                        <a:t> 2.2% </a:t>
                      </a:r>
                    </a:p>
                    <a:p>
                      <a:pPr>
                        <a:defRPr sz="850">
                          <a:solidFill>
                            <a:srgbClr val="A3A2A2"/>
                          </a:solidFill>
                          <a:latin typeface="Arial"/>
                        </a:defRPr>
                      </a:pPr>
                      <a:r>
                        <a:t> 5.5%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057D33"/>
                          </a:solidFill>
                          <a:latin typeface="Arial"/>
                        </a:defRPr>
                      </a:pPr>
                      <a:r>
                        <a:t>ALTERNATIVES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057D33"/>
                          </a:solidFill>
                          <a:latin typeface="Arial"/>
                        </a:defRPr>
                      </a:pPr>
                      <a:r>
                        <a:t> Property </a:t>
                      </a:r>
                    </a:p>
                    <a:p>
                      <a:pPr>
                        <a:defRPr sz="850">
                          <a:solidFill>
                            <a:srgbClr val="057D33"/>
                          </a:solidFill>
                          <a:latin typeface="Arial"/>
                        </a:defRPr>
                      </a:pPr>
                      <a:r>
                        <a:t> Listed Private Equity </a:t>
                      </a:r>
                    </a:p>
                    <a:p>
                      <a:pPr>
                        <a:defRPr sz="850">
                          <a:solidFill>
                            <a:srgbClr val="057D33"/>
                          </a:solidFill>
                          <a:latin typeface="Arial"/>
                        </a:defRPr>
                      </a:pPr>
                      <a:r>
                        <a:t> High Yield Bonds </a:t>
                      </a:r>
                    </a:p>
                    <a:p>
                      <a:pPr>
                        <a:defRPr sz="850">
                          <a:solidFill>
                            <a:srgbClr val="057D33"/>
                          </a:solidFill>
                          <a:latin typeface="Arial"/>
                        </a:defRPr>
                      </a:pPr>
                      <a:r>
                        <a:t> Listed Infrastructure </a:t>
                      </a:r>
                    </a:p>
                    <a:p>
                      <a:pPr>
                        <a:defRPr sz="850">
                          <a:solidFill>
                            <a:srgbClr val="057D33"/>
                          </a:solidFill>
                          <a:latin typeface="Arial"/>
                        </a:defRPr>
                      </a:pPr>
                      <a:r>
                        <a:t> Global REITs </a:t>
                      </a:r>
                    </a:p>
                    <a:p>
                      <a:pPr>
                        <a:defRPr sz="850">
                          <a:solidFill>
                            <a:srgbClr val="057D33"/>
                          </a:solidFill>
                          <a:latin typeface="Arial"/>
                        </a:defRPr>
                      </a:pPr>
                      <a:r>
                        <a:t> Emerging Market Bonds (Local) </a:t>
                      </a:r>
                    </a:p>
                    <a:p>
                      <a:pPr>
                        <a:defRPr sz="850">
                          <a:solidFill>
                            <a:srgbClr val="057D33"/>
                          </a:solidFill>
                          <a:latin typeface="Arial"/>
                        </a:defRPr>
                      </a:pPr>
                      <a:r>
                        <a:t> Emerging Market Bonds (USD) </a:t>
                      </a:r>
                    </a:p>
                    <a:p>
                      <a:pPr>
                        <a:defRPr sz="850">
                          <a:solidFill>
                            <a:srgbClr val="057D33"/>
                          </a:solidFill>
                          <a:latin typeface="Arial"/>
                        </a:defRPr>
                      </a:pPr>
                      <a:r>
                        <a:t> Commodities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1.8% </a:t>
                      </a:r>
                    </a:p>
                    <a:p>
                      <a:pPr>
                        <a:defRPr sz="850">
                          <a:solidFill>
                            <a:srgbClr val="A3A2A2"/>
                          </a:solidFill>
                          <a:latin typeface="Arial"/>
                        </a:defRPr>
                      </a:pPr>
                      <a:r>
                        <a:t> 4.0% </a:t>
                      </a:r>
                    </a:p>
                    <a:p>
                      <a:pPr>
                        <a:defRPr sz="850">
                          <a:solidFill>
                            <a:srgbClr val="A3A2A2"/>
                          </a:solidFill>
                          <a:latin typeface="Arial"/>
                        </a:defRPr>
                      </a:pPr>
                      <a:r>
                        <a:t> 4.1% </a:t>
                      </a:r>
                    </a:p>
                    <a:p>
                      <a:pPr>
                        <a:defRPr sz="850">
                          <a:solidFill>
                            <a:srgbClr val="A3A2A2"/>
                          </a:solidFill>
                          <a:latin typeface="Arial"/>
                        </a:defRPr>
                      </a:pPr>
                      <a:r>
                        <a:t> 4.5% </a:t>
                      </a:r>
                    </a:p>
                    <a:p>
                      <a:pPr>
                        <a:defRPr sz="850">
                          <a:solidFill>
                            <a:srgbClr val="A3A2A2"/>
                          </a:solidFill>
                          <a:latin typeface="Arial"/>
                        </a:defRPr>
                      </a:pPr>
                      <a:r>
                        <a:t> 4.1% </a:t>
                      </a:r>
                    </a:p>
                    <a:p>
                      <a:pPr>
                        <a:defRPr sz="850">
                          <a:solidFill>
                            <a:srgbClr val="A3A2A2"/>
                          </a:solidFill>
                          <a:latin typeface="Arial"/>
                        </a:defRPr>
                      </a:pPr>
                      <a:r>
                        <a:t> 1.8% </a:t>
                      </a:r>
                    </a:p>
                    <a:p>
                      <a:pPr>
                        <a:defRPr sz="850">
                          <a:solidFill>
                            <a:srgbClr val="A3A2A2"/>
                          </a:solidFill>
                          <a:latin typeface="Arial"/>
                        </a:defRPr>
                      </a:pPr>
                      <a:r>
                        <a:t> 1.4%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3.4% </a:t>
                      </a:r>
                    </a:p>
                    <a:p>
                      <a:pPr>
                        <a:defRPr sz="850">
                          <a:solidFill>
                            <a:srgbClr val="A3A2A2"/>
                          </a:solidFill>
                          <a:latin typeface="Arial"/>
                        </a:defRPr>
                      </a:pPr>
                      <a:r>
                        <a:t> 1.7% </a:t>
                      </a:r>
                    </a:p>
                    <a:p>
                      <a:pPr>
                        <a:defRPr sz="850">
                          <a:solidFill>
                            <a:srgbClr val="A3A2A2"/>
                          </a:solidFill>
                          <a:latin typeface="Arial"/>
                        </a:defRPr>
                      </a:pPr>
                      <a:r>
                        <a:t> 3.9% </a:t>
                      </a:r>
                    </a:p>
                    <a:p>
                      <a:pPr>
                        <a:defRPr sz="850">
                          <a:solidFill>
                            <a:srgbClr val="A3A2A2"/>
                          </a:solidFill>
                          <a:latin typeface="Arial"/>
                        </a:defRPr>
                      </a:pPr>
                      <a:r>
                        <a:t> 3.6% </a:t>
                      </a:r>
                    </a:p>
                    <a:p>
                      <a:pPr>
                        <a:defRPr sz="850">
                          <a:solidFill>
                            <a:srgbClr val="A3A2A2"/>
                          </a:solidFill>
                          <a:latin typeface="Arial"/>
                        </a:defRPr>
                      </a:pPr>
                      <a:r>
                        <a:t> 4.4% </a:t>
                      </a:r>
                    </a:p>
                    <a:p>
                      <a:pPr>
                        <a:defRPr sz="850">
                          <a:solidFill>
                            <a:srgbClr val="A3A2A2"/>
                          </a:solidFill>
                          <a:latin typeface="Arial"/>
                        </a:defRPr>
                      </a:pPr>
                      <a:r>
                        <a:t> 4.2% </a:t>
                      </a:r>
                    </a:p>
                    <a:p>
                      <a:pPr>
                        <a:defRPr sz="850">
                          <a:solidFill>
                            <a:srgbClr val="A3A2A2"/>
                          </a:solidFill>
                          <a:latin typeface="Arial"/>
                        </a:defRPr>
                      </a:pPr>
                      <a:r>
                        <a:t> 1.9% </a:t>
                      </a:r>
                    </a:p>
                    <a:p>
                      <a:pPr>
                        <a:defRPr sz="850">
                          <a:solidFill>
                            <a:srgbClr val="A3A2A2"/>
                          </a:solidFill>
                          <a:latin typeface="Arial"/>
                        </a:defRPr>
                      </a:pPr>
                      <a:r>
                        <a:t> 1.5%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B0130B"/>
                          </a:solidFill>
                          <a:latin typeface="Arial"/>
                        </a:defRPr>
                      </a:pPr>
                      <a:r>
                        <a:t>DYNAMIC  STRATEGIES</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B0130B"/>
                          </a:solidFill>
                          <a:latin typeface="Arial"/>
                        </a:defRPr>
                      </a:pPr>
                      <a:r>
                        <a:t> Multi-Asset Target Return (MATR)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16.2%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a:defRPr sz="850" b="1">
                          <a:solidFill>
                            <a:srgbClr val="A3A2A2"/>
                          </a:solidFill>
                          <a:latin typeface="Arial"/>
                        </a:defRPr>
                      </a:pPr>
                      <a:r>
                        <a:t>LIABILITY-MATCHING</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Liability-matching credit </a:t>
                      </a:r>
                    </a:p>
                    <a:p>
                      <a:pPr>
                        <a:defRPr sz="850">
                          <a:solidFill>
                            <a:srgbClr val="A3A2A2"/>
                          </a:solidFill>
                          <a:latin typeface="Arial"/>
                        </a:defRPr>
                      </a:pPr>
                      <a:r>
                        <a:t> Liability driven investment strategies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17.4%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0.0% </a:t>
                      </a:r>
                    </a:p>
                    <a:p>
                      <a:pPr>
                        <a:defRPr sz="850">
                          <a:solidFill>
                            <a:srgbClr val="A3A2A2"/>
                          </a:solidFill>
                          <a:latin typeface="Arial"/>
                        </a:defRPr>
                      </a:pPr>
                      <a:r>
                        <a:t> 17.5% </a:t>
                      </a: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Interest rate hedge ratio* </a:t>
                      </a:r>
                    </a:p>
                    <a:p>
                      <a:pPr>
                        <a:defRPr sz="850">
                          <a:solidFill>
                            <a:srgbClr val="A3A2A2"/>
                          </a:solidFill>
                          <a:latin typeface="Arial"/>
                        </a:defRPr>
                      </a:pPr>
                      <a:r>
                        <a:t> Inflation hedge ratio*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74% </a:t>
                      </a:r>
                    </a:p>
                    <a:p>
                      <a:pPr>
                        <a:defRPr sz="850">
                          <a:solidFill>
                            <a:srgbClr val="A3A2A2"/>
                          </a:solidFill>
                          <a:latin typeface="Arial"/>
                        </a:defRPr>
                      </a:pPr>
                      <a:r>
                        <a:t> 74% </a:t>
                      </a: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a:defRPr sz="850">
                          <a:solidFill>
                            <a:srgbClr val="A3A2A2"/>
                          </a:solidFill>
                          <a:latin typeface="Arial"/>
                        </a:defRPr>
                      </a:pPr>
                      <a:r>
                        <a:t> 73% </a:t>
                      </a:r>
                    </a:p>
                    <a:p>
                      <a:pPr>
                        <a:defRPr sz="850">
                          <a:solidFill>
                            <a:srgbClr val="A3A2A2"/>
                          </a:solidFill>
                          <a:latin typeface="Arial"/>
                        </a:defRPr>
                      </a:pPr>
                      <a:r>
                        <a:t> 73% </a:t>
                      </a:r>
                    </a:p>
                    <a:p>
                      <a:pPr>
                        <a:defRPr sz="850">
                          <a:solidFill>
                            <a:srgbClr val="A3A2A2"/>
                          </a:solidFill>
                          <a:latin typeface="Arial"/>
                        </a:defRPr>
                      </a:p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3" name="Google Shape;333;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
            </a:r>
            <a:endParaRPr/>
          </a:p>
        </p:txBody>
      </p:sp>
      <p:sp>
        <p:nvSpPr>
          <p:cNvPr id="334" name="Google Shape;334;p5"/>
          <p:cNvSpPr txBox="1"/>
          <p:nvPr/>
        </p:nvSpPr>
        <p:spPr>
          <a:xfrm>
            <a:off x="7981950" y="413325"/>
            <a:ext cx="165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
            </a:r>
            <a:endParaRPr sz="800"/>
          </a:p>
        </p:txBody>
      </p:sp>
      <p:sp>
        <p:nvSpPr>
          <p:cNvPr id="335" name="Google Shape;335;p5"/>
          <p:cNvSpPr txBox="1"/>
          <p:nvPr>
            <p:ph type="title"/>
          </p:nvPr>
        </p:nvSpPr>
        <p:spPr>
          <a:xfrm>
            <a:off x="271464" y="323217"/>
            <a:ext cx="9361500" cy="416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Investment performance to 30 June 2021</a:t>
            </a:r>
            <a:endParaRPr/>
          </a:p>
        </p:txBody>
      </p:sp>
      <p:pic>
        <p:nvPicPr>
          <p:cNvPr id="336" name="Picture 335" descr="img1.png"/>
          <p:cNvPicPr>
            <a:picLocks noChangeAspect="1"/>
          </p:cNvPicPr>
          <p:nvPr/>
        </p:nvPicPr>
        <p:blipFill>
          <a:blip r:embed="rId3"/>
          <a:stretch>
            <a:fillRect/>
          </a:stretch>
        </p:blipFill>
        <p:spPr>
          <a:xfrm>
            <a:off x="914400" y="914400"/>
            <a:ext cx="3840480" cy="2743200"/>
          </a:xfrm>
          <a:prstGeom prst="rect">
            <a:avLst/>
          </a:prstGeom>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