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4.png" ContentType="image/png"/>
  <Override PartName="/ppt/media/image3.png" ContentType="image/png"/>
  <Override PartName="/ppt/media/image1.png" ContentType="image/png"/>
  <Override PartName="/ppt/media/image2.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906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p:spPr>
        <p:txBody>
          <a:bodyPr lIns="0" rIns="0" tIns="0" bIns="0" anchor="b"/>
          <a:p>
            <a:pPr algn="r"/>
            <a:fld id="{B7CC253A-6301-4E79-9F23-F37A073EAF18}"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1200240" y="1143000"/>
            <a:ext cx="4456800" cy="3085200"/>
          </a:xfrm>
          <a:prstGeom prst="rect">
            <a:avLst/>
          </a:prstGeom>
        </p:spPr>
      </p:sp>
      <p:sp>
        <p:nvSpPr>
          <p:cNvPr id="106"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107" name="CustomShape 3"/>
          <p:cNvSpPr/>
          <p:nvPr/>
        </p:nvSpPr>
        <p:spPr>
          <a:xfrm>
            <a:off x="0" y="0"/>
            <a:ext cx="2970720" cy="457560"/>
          </a:xfrm>
          <a:prstGeom prst="rect">
            <a:avLst/>
          </a:prstGeom>
          <a:noFill/>
          <a:ln>
            <a:noFill/>
          </a:ln>
        </p:spPr>
        <p:style>
          <a:lnRef idx="0"/>
          <a:fillRef idx="0"/>
          <a:effectRef idx="0"/>
          <a:fontRef idx="minor"/>
        </p:style>
      </p:sp>
      <p:sp>
        <p:nvSpPr>
          <p:cNvPr id="108" name="CustomShape 4"/>
          <p:cNvSpPr/>
          <p:nvPr/>
        </p:nvSpPr>
        <p:spPr>
          <a:xfrm>
            <a:off x="0" y="8685360"/>
            <a:ext cx="2970720" cy="457560"/>
          </a:xfrm>
          <a:prstGeom prst="rect">
            <a:avLst/>
          </a:prstGeom>
          <a:noFill/>
          <a:ln>
            <a:noFill/>
          </a:ln>
        </p:spPr>
        <p:style>
          <a:lnRef idx="0"/>
          <a:fillRef idx="0"/>
          <a:effectRef idx="0"/>
          <a:fontRef idx="minor"/>
        </p:style>
      </p:sp>
      <p:sp>
        <p:nvSpPr>
          <p:cNvPr id="109" name="CustomShape 5"/>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p>
            <a:pPr algn="r">
              <a:lnSpc>
                <a:spcPct val="100000"/>
              </a:lnSpc>
            </a:pPr>
            <a:fld id="{22E5C301-C73A-4FC3-B129-2C8C31BC37A2}" type="slidenum">
              <a:rPr b="0" lang="en-US" sz="1400" spc="-1" strike="noStrike">
                <a:solidFill>
                  <a:srgbClr val="000000"/>
                </a:solidFill>
                <a:latin typeface="Times New Roman"/>
              </a:rPr>
              <a:t>&lt;number&gt;</a:t>
            </a:fld>
            <a:endParaRPr b="0" lang="en-US"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495000" y="1604520"/>
            <a:ext cx="89150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6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68" name="PlaceHolder 2"/>
          <p:cNvSpPr>
            <a:spLocks noGrp="1"/>
          </p:cNvSpPr>
          <p:nvPr>
            <p:ph type="body"/>
          </p:nvPr>
        </p:nvSpPr>
        <p:spPr>
          <a:xfrm>
            <a:off x="495000" y="1604520"/>
            <a:ext cx="891504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76" name="PlaceHolder 2"/>
          <p:cNvSpPr>
            <a:spLocks noGrp="1"/>
          </p:cNvSpPr>
          <p:nvPr>
            <p:ph type="body"/>
          </p:nvPr>
        </p:nvSpPr>
        <p:spPr>
          <a:xfrm>
            <a:off x="495000" y="1604520"/>
            <a:ext cx="2870280" cy="1896840"/>
          </a:xfrm>
          <a:prstGeom prst="rect">
            <a:avLst/>
          </a:prstGeom>
        </p:spPr>
        <p:txBody>
          <a:bodyPr lIns="0" rIns="0" tIns="0" bIns="0">
            <a:normAutofit/>
          </a:bodyPr>
          <a:p>
            <a:endParaRPr b="0" lang="en-US" sz="3200" spc="-1" strike="noStrike">
              <a:latin typeface="Arial"/>
            </a:endParaRPr>
          </a:p>
        </p:txBody>
      </p:sp>
      <p:sp>
        <p:nvSpPr>
          <p:cNvPr id="77" name="PlaceHolder 3"/>
          <p:cNvSpPr>
            <a:spLocks noGrp="1"/>
          </p:cNvSpPr>
          <p:nvPr>
            <p:ph type="body"/>
          </p:nvPr>
        </p:nvSpPr>
        <p:spPr>
          <a:xfrm>
            <a:off x="3509280" y="1604520"/>
            <a:ext cx="2870280" cy="1896840"/>
          </a:xfrm>
          <a:prstGeom prst="rect">
            <a:avLst/>
          </a:prstGeom>
        </p:spPr>
        <p:txBody>
          <a:bodyPr lIns="0" rIns="0" tIns="0" bIns="0">
            <a:normAutofit/>
          </a:bodyPr>
          <a:p>
            <a:endParaRPr b="0" lang="en-US" sz="3200" spc="-1" strike="noStrike">
              <a:latin typeface="Arial"/>
            </a:endParaRPr>
          </a:p>
        </p:txBody>
      </p:sp>
      <p:sp>
        <p:nvSpPr>
          <p:cNvPr id="78" name="PlaceHolder 4"/>
          <p:cNvSpPr>
            <a:spLocks noGrp="1"/>
          </p:cNvSpPr>
          <p:nvPr>
            <p:ph type="body"/>
          </p:nvPr>
        </p:nvSpPr>
        <p:spPr>
          <a:xfrm>
            <a:off x="6523200" y="1604520"/>
            <a:ext cx="2870280" cy="1896840"/>
          </a:xfrm>
          <a:prstGeom prst="rect">
            <a:avLst/>
          </a:prstGeom>
        </p:spPr>
        <p:txBody>
          <a:bodyPr lIns="0" rIns="0" tIns="0" bIns="0">
            <a:normAutofit/>
          </a:bodyPr>
          <a:p>
            <a:endParaRPr b="0" lang="en-US" sz="3200" spc="-1" strike="noStrike">
              <a:latin typeface="Arial"/>
            </a:endParaRPr>
          </a:p>
        </p:txBody>
      </p:sp>
      <p:sp>
        <p:nvSpPr>
          <p:cNvPr id="79" name="PlaceHolder 5"/>
          <p:cNvSpPr>
            <a:spLocks noGrp="1"/>
          </p:cNvSpPr>
          <p:nvPr>
            <p:ph type="body"/>
          </p:nvPr>
        </p:nvSpPr>
        <p:spPr>
          <a:xfrm>
            <a:off x="495000" y="3682080"/>
            <a:ext cx="2870280" cy="1896840"/>
          </a:xfrm>
          <a:prstGeom prst="rect">
            <a:avLst/>
          </a:prstGeom>
        </p:spPr>
        <p:txBody>
          <a:bodyPr lIns="0" rIns="0" tIns="0" bIns="0">
            <a:normAutofit/>
          </a:bodyPr>
          <a:p>
            <a:endParaRPr b="0" lang="en-US" sz="3200" spc="-1" strike="noStrike">
              <a:latin typeface="Arial"/>
            </a:endParaRPr>
          </a:p>
        </p:txBody>
      </p:sp>
      <p:sp>
        <p:nvSpPr>
          <p:cNvPr id="80" name="PlaceHolder 6"/>
          <p:cNvSpPr>
            <a:spLocks noGrp="1"/>
          </p:cNvSpPr>
          <p:nvPr>
            <p:ph type="body"/>
          </p:nvPr>
        </p:nvSpPr>
        <p:spPr>
          <a:xfrm>
            <a:off x="3509280" y="3682080"/>
            <a:ext cx="2870280" cy="1896840"/>
          </a:xfrm>
          <a:prstGeom prst="rect">
            <a:avLst/>
          </a:prstGeom>
        </p:spPr>
        <p:txBody>
          <a:bodyPr lIns="0" rIns="0" tIns="0" bIns="0">
            <a:normAutofit/>
          </a:bodyPr>
          <a:p>
            <a:endParaRPr b="0" lang="en-US" sz="3200" spc="-1" strike="noStrike">
              <a:latin typeface="Arial"/>
            </a:endParaRPr>
          </a:p>
        </p:txBody>
      </p:sp>
      <p:sp>
        <p:nvSpPr>
          <p:cNvPr id="81" name="PlaceHolder 7"/>
          <p:cNvSpPr>
            <a:spLocks noGrp="1"/>
          </p:cNvSpPr>
          <p:nvPr>
            <p:ph type="body"/>
          </p:nvPr>
        </p:nvSpPr>
        <p:spPr>
          <a:xfrm>
            <a:off x="6523200" y="3682080"/>
            <a:ext cx="2870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495000" y="1604520"/>
            <a:ext cx="89150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000" y="273600"/>
            <a:ext cx="89150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063040" y="1604520"/>
            <a:ext cx="4350240" cy="39772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95000" y="1604520"/>
            <a:ext cx="4350240" cy="39772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000" y="273600"/>
            <a:ext cx="89150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495000" y="3682080"/>
            <a:ext cx="89150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56480" y="6377760"/>
            <a:ext cx="360" cy="1069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1" name="Google Shape;15;p18" descr=""/>
          <p:cNvPicPr/>
          <p:nvPr/>
        </p:nvPicPr>
        <p:blipFill>
          <a:blip r:embed="rId2"/>
          <a:stretch/>
        </p:blipFill>
        <p:spPr>
          <a:xfrm>
            <a:off x="8551080" y="5941440"/>
            <a:ext cx="1179000" cy="871200"/>
          </a:xfrm>
          <a:prstGeom prst="rect">
            <a:avLst/>
          </a:prstGeom>
          <a:ln>
            <a:noFill/>
          </a:ln>
        </p:spPr>
      </p:pic>
      <p:pic>
        <p:nvPicPr>
          <p:cNvPr id="2" name="Google Shape;20;p19" descr=""/>
          <p:cNvPicPr/>
          <p:nvPr/>
        </p:nvPicPr>
        <p:blipFill>
          <a:blip r:embed="rId3"/>
          <a:stretch/>
        </p:blipFill>
        <p:spPr>
          <a:xfrm>
            <a:off x="8134560" y="182880"/>
            <a:ext cx="1646640" cy="1216800"/>
          </a:xfrm>
          <a:prstGeom prst="rect">
            <a:avLst/>
          </a:prstGeom>
          <a:ln>
            <a:noFill/>
          </a:ln>
        </p:spPr>
      </p:pic>
      <p:pic>
        <p:nvPicPr>
          <p:cNvPr id="3" name="Google Shape;21;p19" descr=""/>
          <p:cNvPicPr/>
          <p:nvPr/>
        </p:nvPicPr>
        <p:blipFill>
          <a:blip r:embed="rId4"/>
          <a:srcRect l="0" t="0" r="45467" b="51098"/>
          <a:stretch/>
        </p:blipFill>
        <p:spPr>
          <a:xfrm>
            <a:off x="4107960" y="1810440"/>
            <a:ext cx="5807880" cy="5057280"/>
          </a:xfrm>
          <a:prstGeom prst="rect">
            <a:avLst/>
          </a:prstGeom>
          <a:ln>
            <a:noFill/>
          </a:ln>
        </p:spPr>
      </p:pic>
      <p:sp>
        <p:nvSpPr>
          <p:cNvPr id="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6480" y="6377760"/>
            <a:ext cx="360" cy="106920"/>
          </a:xfrm>
          <a:custGeom>
            <a:avLst/>
            <a:gdLst/>
            <a:ahLst/>
            <a:rect l="l" t="t" r="r" b="b"/>
            <a:pathLst>
              <a:path w="21600" h="21600">
                <a:moveTo>
                  <a:pt x="0" y="0"/>
                </a:moveTo>
                <a:lnTo>
                  <a:pt x="21600" y="21600"/>
                </a:lnTo>
              </a:path>
            </a:pathLst>
          </a:custGeom>
          <a:noFill/>
          <a:ln w="9360">
            <a:solidFill>
              <a:schemeClr val="accent1"/>
            </a:solidFill>
            <a:miter/>
          </a:ln>
        </p:spPr>
        <p:style>
          <a:lnRef idx="0"/>
          <a:fillRef idx="0"/>
          <a:effectRef idx="0"/>
          <a:fontRef idx="minor"/>
        </p:style>
      </p:sp>
      <p:pic>
        <p:nvPicPr>
          <p:cNvPr id="43" name="Google Shape;15;p18" descr=""/>
          <p:cNvPicPr/>
          <p:nvPr/>
        </p:nvPicPr>
        <p:blipFill>
          <a:blip r:embed="rId2"/>
          <a:stretch/>
        </p:blipFill>
        <p:spPr>
          <a:xfrm>
            <a:off x="8551080" y="5941440"/>
            <a:ext cx="1179000" cy="871200"/>
          </a:xfrm>
          <a:prstGeom prst="rect">
            <a:avLst/>
          </a:prstGeom>
          <a:ln>
            <a:noFill/>
          </a:ln>
        </p:spPr>
      </p:pic>
      <p:sp>
        <p:nvSpPr>
          <p:cNvPr id="44" name="PlaceHolder 2"/>
          <p:cNvSpPr>
            <a:spLocks noGrp="1"/>
          </p:cNvSpPr>
          <p:nvPr>
            <p:ph type="title"/>
          </p:nvPr>
        </p:nvSpPr>
        <p:spPr>
          <a:xfrm>
            <a:off x="495000" y="273600"/>
            <a:ext cx="89150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5" name="PlaceHolder 3"/>
          <p:cNvSpPr>
            <a:spLocks noGrp="1"/>
          </p:cNvSpPr>
          <p:nvPr>
            <p:ph type="body"/>
          </p:nvPr>
        </p:nvSpPr>
        <p:spPr>
          <a:xfrm>
            <a:off x="495000" y="1604520"/>
            <a:ext cx="89150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271440" y="840960"/>
            <a:ext cx="5361480" cy="2386440"/>
          </a:xfrm>
          <a:prstGeom prst="rect">
            <a:avLst/>
          </a:prstGeom>
          <a:noFill/>
          <a:ln>
            <a:noFill/>
          </a:ln>
        </p:spPr>
        <p:style>
          <a:lnRef idx="0"/>
          <a:fillRef idx="0"/>
          <a:effectRef idx="0"/>
          <a:fontRef idx="minor"/>
        </p:style>
        <p:txBody>
          <a:bodyPr lIns="0" rIns="0" tIns="0" bIns="0" anchor="b">
            <a:normAutofit/>
          </a:bodyPr>
          <a:p>
            <a:pPr>
              <a:lnSpc>
                <a:spcPct val="100000"/>
              </a:lnSpc>
            </a:pPr>
            <a:r>
              <a:rPr b="1" lang="en-US" sz="3000" spc="-1" strike="noStrike">
                <a:solidFill>
                  <a:srgbClr val="0076d6"/>
                </a:solidFill>
                <a:latin typeface="Arial"/>
                <a:ea typeface="Arial"/>
              </a:rPr>
              <a:t>+++INS title +++</a:t>
            </a:r>
            <a:endParaRPr b="0" lang="en-US" sz="3000" spc="-1" strike="noStrike">
              <a:latin typeface="Arial"/>
            </a:endParaRPr>
          </a:p>
        </p:txBody>
      </p:sp>
      <p:sp>
        <p:nvSpPr>
          <p:cNvPr id="89" name="CustomShape 2"/>
          <p:cNvSpPr/>
          <p:nvPr/>
        </p:nvSpPr>
        <p:spPr>
          <a:xfrm>
            <a:off x="271440" y="3354120"/>
            <a:ext cx="5361480" cy="1654560"/>
          </a:xfrm>
          <a:prstGeom prst="rect">
            <a:avLst/>
          </a:prstGeom>
          <a:noFill/>
          <a:ln>
            <a:noFill/>
          </a:ln>
        </p:spPr>
        <p:style>
          <a:lnRef idx="0"/>
          <a:fillRef idx="0"/>
          <a:effectRef idx="0"/>
          <a:fontRef idx="minor"/>
        </p:style>
        <p:txBody>
          <a:bodyPr lIns="0" rIns="0" tIns="0" bIns="0">
            <a:normAutofit/>
          </a:bodyPr>
          <a:p>
            <a:pPr>
              <a:lnSpc>
                <a:spcPct val="100000"/>
              </a:lnSpc>
            </a:pPr>
            <a:r>
              <a:rPr b="0" lang="en-US" sz="1800" spc="-1" strike="noStrike">
                <a:solidFill>
                  <a:srgbClr val="333333"/>
                </a:solidFill>
                <a:latin typeface="Arial"/>
                <a:ea typeface="Arial"/>
              </a:rPr>
              <a:t>+++INS schemeName +++</a:t>
            </a:r>
            <a:endParaRPr b="0" lang="en-US" sz="1800" spc="-1" strike="noStrike">
              <a:latin typeface="Arial"/>
            </a:endParaRPr>
          </a:p>
        </p:txBody>
      </p:sp>
    </p:spTree>
  </p:cSld>
  <p:transition spd="slow">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271440" y="323280"/>
            <a:ext cx="9360360" cy="41544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heading_assets +++</a:t>
            </a:r>
            <a:endParaRPr b="0" lang="en-US" sz="2400" spc="-1" strike="noStrike">
              <a:latin typeface="Arial"/>
            </a:endParaRPr>
          </a:p>
        </p:txBody>
      </p:sp>
      <p:sp>
        <p:nvSpPr>
          <p:cNvPr id="91" name="CustomShape 2"/>
          <p:cNvSpPr/>
          <p:nvPr/>
        </p:nvSpPr>
        <p:spPr>
          <a:xfrm>
            <a:off x="44640" y="6315840"/>
            <a:ext cx="350280" cy="205920"/>
          </a:xfrm>
          <a:prstGeom prst="rect">
            <a:avLst/>
          </a:prstGeom>
          <a:noFill/>
          <a:ln>
            <a:noFill/>
          </a:ln>
        </p:spPr>
        <p:style>
          <a:lnRef idx="0"/>
          <a:fillRef idx="0"/>
          <a:effectRef idx="0"/>
          <a:fontRef idx="minor"/>
        </p:style>
        <p:txBody>
          <a:bodyPr lIns="0" rIns="0" tIns="0" bIns="0" anchor="ctr"/>
          <a:p>
            <a:pPr algn="r">
              <a:lnSpc>
                <a:spcPct val="100000"/>
              </a:lnSpc>
            </a:pPr>
            <a:fld id="{93347B68-9519-40A3-9574-99A3DFCC762E}" type="slidenum">
              <a:rPr b="1" lang="en-US" sz="800" spc="-1" strike="noStrike">
                <a:solidFill>
                  <a:srgbClr val="333333"/>
                </a:solidFill>
                <a:latin typeface="Arial"/>
                <a:ea typeface="Arial"/>
              </a:rPr>
              <a:t>&lt;number&gt;</a:t>
            </a:fld>
            <a:endParaRPr b="0" lang="en-US" sz="800" spc="-1" strike="noStrike">
              <a:latin typeface="Arial"/>
            </a:endParaRPr>
          </a:p>
        </p:txBody>
      </p:sp>
      <p:sp>
        <p:nvSpPr>
          <p:cNvPr id="92" name="CustomShape 3"/>
          <p:cNvSpPr/>
          <p:nvPr/>
        </p:nvSpPr>
        <p:spPr>
          <a:xfrm>
            <a:off x="271440" y="1359000"/>
            <a:ext cx="4593240" cy="286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Overall performance</a:t>
            </a:r>
            <a:endParaRPr b="0" lang="en-US" sz="1050" spc="-1" strike="noStrike">
              <a:latin typeface="Arial"/>
            </a:endParaRPr>
          </a:p>
        </p:txBody>
      </p:sp>
      <p:sp>
        <p:nvSpPr>
          <p:cNvPr id="93" name="CustomShape 4"/>
          <p:cNvSpPr/>
          <p:nvPr/>
        </p:nvSpPr>
        <p:spPr>
          <a:xfrm>
            <a:off x="5388120" y="1700280"/>
            <a:ext cx="4059720" cy="359532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The Scheme’s assets outperformed the gilts liabilities over the quarter by 2.4%. Investment performance relative to gilts is well above target (2.7%) over 1 year (14.4%) and since inception (17.6%, annualised).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growth portfolio returned 4.0% during Q2 with most asset classes benefitting from the continued economic recovery from the effects of the pandemic. Economies continued to reopen, monetary policy in most regions remained accommodative and, in most cases, economic data pointed to a faster-than-expected recovery.</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growth portfolio, alternative investments had a strong quarter with global REITs and commodities leading the way, with equities also having another strong quarter (in particular Europe ex-UK and the US). </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Within the dynamic strategies, both the Alternative and Market components performed well although the Tactical strategies made a small loss over the period with relative value equity trades detracting from performance.</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Gilt yields fell over the period leading to a rise in Scheme liabilities. LDI assets increased in value as expected in order to match this rise.</a:t>
            </a:r>
            <a:endParaRPr b="0" lang="en-US" sz="900" spc="-1" strike="noStrike">
              <a:latin typeface="Arial"/>
            </a:endParaRPr>
          </a:p>
        </p:txBody>
      </p:sp>
      <p:sp>
        <p:nvSpPr>
          <p:cNvPr id="94" name="CustomShape 5"/>
          <p:cNvSpPr/>
          <p:nvPr/>
        </p:nvSpPr>
        <p:spPr>
          <a:xfrm>
            <a:off x="271440" y="3085920"/>
            <a:ext cx="4593240" cy="286920"/>
          </a:xfrm>
          <a:prstGeom prst="rect">
            <a:avLst/>
          </a:prstGeom>
          <a:noFill/>
          <a:ln>
            <a:noFill/>
          </a:ln>
        </p:spPr>
        <p:style>
          <a:lnRef idx="0"/>
          <a:fillRef idx="0"/>
          <a:effectRef idx="0"/>
          <a:fontRef idx="minor"/>
        </p:style>
        <p:txBody>
          <a:bodyPr lIns="0" rIns="0" tIns="0" bIns="0" anchor="ctr">
            <a:normAutofit/>
          </a:bodyPr>
          <a:p>
            <a:pPr>
              <a:lnSpc>
                <a:spcPct val="100000"/>
              </a:lnSpc>
            </a:pPr>
            <a:r>
              <a:rPr b="1" lang="en-US" sz="1050" spc="-1" strike="noStrike">
                <a:solidFill>
                  <a:srgbClr val="0076d6"/>
                </a:solidFill>
                <a:latin typeface="Arial"/>
                <a:ea typeface="Arial"/>
              </a:rPr>
              <a:t>Asset class performance</a:t>
            </a:r>
            <a:endParaRPr b="0" lang="en-US" sz="1050" spc="-1" strike="noStrike">
              <a:latin typeface="Arial"/>
            </a:endParaRPr>
          </a:p>
        </p:txBody>
      </p:sp>
      <p:graphicFrame>
        <p:nvGraphicFramePr>
          <p:cNvPr id="95" name="Table 6"/>
          <p:cNvGraphicFramePr/>
          <p:nvPr/>
        </p:nvGraphicFramePr>
        <p:xfrm>
          <a:off x="272880" y="1700280"/>
          <a:ext cx="4593600" cy="1023480"/>
        </p:xfrm>
        <a:graphic>
          <a:graphicData uri="http://schemas.openxmlformats.org/drawingml/2006/table">
            <a:tbl>
              <a:tblPr/>
              <a:tblGrid>
                <a:gridCol w="1394280"/>
                <a:gridCol w="1066320"/>
                <a:gridCol w="1066320"/>
                <a:gridCol w="1067040"/>
              </a:tblGrid>
              <a:tr h="219960">
                <a:tc>
                  <a:txBody>
                    <a:bodyPr/>
                    <a:p>
                      <a:pPr>
                        <a:lnSpc>
                          <a:spcPct val="100000"/>
                        </a:lnSpc>
                      </a:pPr>
                      <a:r>
                        <a:rPr b="1" lang="en-US" sz="700" spc="-1" strike="noStrike">
                          <a:solidFill>
                            <a:srgbClr val="ffffff"/>
                          </a:solidFill>
                          <a:latin typeface="Arial"/>
                          <a:ea typeface="Arial"/>
                        </a:rPr>
                        <a:t>+++TB_ID overall_per +++</a:t>
                      </a:r>
                      <a:endParaRPr b="0" lang="en-US" sz="700" spc="-1" strike="noStrike">
                        <a:latin typeface="Arial"/>
                      </a:endParaRPr>
                    </a:p>
                  </a:txBody>
                  <a:tcPr marL="91440" marR="91440">
                    <a:lnL w="9360">
                      <a:solidFill>
                        <a:srgbClr val="000000"/>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3 months</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1 year</a:t>
                      </a:r>
                      <a:endParaRPr b="0" lang="en-US" sz="900" spc="-1" strike="noStrike">
                        <a:latin typeface="Arial"/>
                      </a:endParaRPr>
                    </a:p>
                  </a:txBody>
                  <a:tcPr marL="91440" marR="91440">
                    <a:lnL w="9360">
                      <a:solidFill>
                        <a:srgbClr val="ffffff"/>
                      </a:solidFill>
                    </a:lnL>
                    <a:lnR w="9360">
                      <a:solidFill>
                        <a:srgbClr val="ffffff"/>
                      </a:solidFill>
                    </a:lnR>
                    <a:lnT w="9360">
                      <a:solidFill>
                        <a:srgbClr val="000000"/>
                      </a:solidFill>
                    </a:lnT>
                    <a:lnB w="9360">
                      <a:solidFill>
                        <a:srgbClr val="000000"/>
                      </a:solidFill>
                    </a:lnB>
                    <a:solidFill>
                      <a:srgbClr val="0076d6"/>
                    </a:solidFill>
                  </a:tcPr>
                </a:tc>
                <a:tc>
                  <a:txBody>
                    <a:bodyPr/>
                    <a:p>
                      <a:pPr algn="ctr">
                        <a:lnSpc>
                          <a:spcPct val="100000"/>
                        </a:lnSpc>
                      </a:pPr>
                      <a:r>
                        <a:rPr b="1" lang="en-US" sz="900" spc="-1" strike="noStrike">
                          <a:solidFill>
                            <a:srgbClr val="ffffff"/>
                          </a:solidFill>
                          <a:latin typeface="Arial"/>
                          <a:ea typeface="Arial"/>
                        </a:rPr>
                        <a:t>Inception </a:t>
                      </a:r>
                      <a:r>
                        <a:rPr b="0" lang="en-US" sz="900" spc="-1" strike="noStrike">
                          <a:solidFill>
                            <a:srgbClr val="ffffff"/>
                          </a:solidFill>
                          <a:latin typeface="Arial"/>
                          <a:ea typeface="Arial"/>
                        </a:rPr>
                        <a:t>(pa)</a:t>
                      </a:r>
                      <a:endParaRPr b="0" lang="en-US" sz="900" spc="-1" strike="noStrike">
                        <a:latin typeface="Arial"/>
                      </a:endParaRPr>
                    </a:p>
                  </a:txBody>
                  <a:tcPr marL="91440" marR="91440">
                    <a:lnL w="9360">
                      <a:solidFill>
                        <a:srgbClr val="ffffff"/>
                      </a:solidFill>
                    </a:lnL>
                    <a:lnR w="9360">
                      <a:solidFill>
                        <a:srgbClr val="000000"/>
                      </a:solidFill>
                    </a:lnR>
                    <a:lnT w="9360">
                      <a:solidFill>
                        <a:srgbClr val="000000"/>
                      </a:solidFill>
                    </a:lnT>
                    <a:lnB w="9360">
                      <a:solidFill>
                        <a:srgbClr val="000000"/>
                      </a:solidFill>
                    </a:lnB>
                    <a:solidFill>
                      <a:srgbClr val="0076d6"/>
                    </a:solidFill>
                  </a:tcPr>
                </a:tc>
              </a:tr>
              <a:tr h="320760">
                <a:tc>
                  <a:txBody>
                    <a:bodyPr/>
                    <a:p>
                      <a:pPr>
                        <a:lnSpc>
                          <a:spcPct val="100000"/>
                        </a:lnSpc>
                      </a:pPr>
                      <a:r>
                        <a:rPr b="0" lang="en-US" sz="900" spc="-1" strike="noStrike">
                          <a:solidFill>
                            <a:srgbClr val="000000"/>
                          </a:solidFill>
                          <a:latin typeface="Arial"/>
                          <a:ea typeface="Arial"/>
                        </a:rPr>
                        <a:t>Asset return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3monthsAsset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800" spc="-1" strike="noStrike">
                          <a:solidFill>
                            <a:srgbClr val="000000"/>
                          </a:solidFill>
                          <a:latin typeface="Arial"/>
                          <a:ea typeface="Arial"/>
                        </a:rPr>
                        <a:t>+++INS 1yrAssets +++</a:t>
                      </a:r>
                      <a:endParaRPr b="0" lang="en-US" sz="8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assetsInception +++</a:t>
                      </a:r>
                      <a:endParaRPr b="0" lang="en-US" sz="6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63160">
                <a:tc>
                  <a:txBody>
                    <a:bodyPr/>
                    <a:p>
                      <a:pPr>
                        <a:lnSpc>
                          <a:spcPct val="100000"/>
                        </a:lnSpc>
                      </a:pPr>
                      <a:r>
                        <a:rPr b="0" lang="en-US" sz="900" spc="-1" strike="noStrike">
                          <a:solidFill>
                            <a:srgbClr val="000000"/>
                          </a:solidFill>
                          <a:latin typeface="Arial"/>
                          <a:ea typeface="Arial"/>
                        </a:rPr>
                        <a:t>Liability benchmark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3monthsliab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1yrliabs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0" lang="en-US" sz="600" spc="-1" strike="noStrike">
                          <a:solidFill>
                            <a:srgbClr val="000000"/>
                          </a:solidFill>
                          <a:latin typeface="Arial"/>
                          <a:ea typeface="Arial"/>
                        </a:rPr>
                        <a:t>+++INS liabsInception +++</a:t>
                      </a:r>
                      <a:endParaRPr b="0" lang="en-US" sz="6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r h="219960">
                <a:tc>
                  <a:txBody>
                    <a:bodyPr/>
                    <a:p>
                      <a:pPr>
                        <a:lnSpc>
                          <a:spcPct val="100000"/>
                        </a:lnSpc>
                      </a:pPr>
                      <a:r>
                        <a:rPr b="1" lang="en-US" sz="900" spc="-1" strike="noStrike">
                          <a:solidFill>
                            <a:srgbClr val="0076d6"/>
                          </a:solidFill>
                          <a:latin typeface="Arial"/>
                          <a:ea typeface="Arial"/>
                        </a:rPr>
                        <a:t>Outperformance (%)</a:t>
                      </a:r>
                      <a:endParaRPr b="0" lang="en-US" sz="900" spc="-1" strike="noStrike">
                        <a:latin typeface="Arial"/>
                      </a:endParaRPr>
                    </a:p>
                  </a:txBody>
                  <a:tcPr marL="91440" marR="9144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400" spc="-1" strike="noStrike">
                          <a:solidFill>
                            <a:srgbClr val="333333"/>
                          </a:solidFill>
                          <a:latin typeface="Arial"/>
                          <a:ea typeface="Arial"/>
                        </a:rPr>
                        <a:t>+++INS 3monthsOutPerformance +++</a:t>
                      </a:r>
                      <a:endParaRPr b="0" lang="en-US" sz="4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600" spc="-1" strike="noStrike">
                          <a:solidFill>
                            <a:srgbClr val="333333"/>
                          </a:solidFill>
                          <a:latin typeface="Arial"/>
                          <a:ea typeface="Arial"/>
                        </a:rPr>
                        <a:t>+++INS 1yrpr +++</a:t>
                      </a:r>
                      <a:endParaRPr b="0" lang="en-US" sz="600" spc="-1" strike="noStrike">
                        <a:latin typeface="Arial"/>
                      </a:endParaRPr>
                    </a:p>
                  </a:txBody>
                  <a:tcPr marL="91440" marR="9144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a:p>
                      <a:pPr algn="ctr">
                        <a:lnSpc>
                          <a:spcPct val="100000"/>
                        </a:lnSpc>
                      </a:pPr>
                      <a:r>
                        <a:rPr b="1" lang="en-US" sz="500" spc="-1" strike="noStrike">
                          <a:solidFill>
                            <a:srgbClr val="333333"/>
                          </a:solidFill>
                          <a:latin typeface="Arial"/>
                          <a:ea typeface="Arial"/>
                        </a:rPr>
                        <a:t>+++INS prInception +++</a:t>
                      </a:r>
                      <a:endParaRPr b="0" lang="en-US" sz="500" spc="-1" strike="noStrike">
                        <a:latin typeface="Arial"/>
                      </a:endParaRPr>
                    </a:p>
                  </a:txBody>
                  <a:tcPr marL="91440" marR="91440">
                    <a:lnL w="12240">
                      <a:solidFill>
                        <a:srgbClr val="d8d8d8"/>
                      </a:solidFill>
                    </a:lnL>
                    <a:lnR w="12240">
                      <a:solidFill>
                        <a:srgbClr val="ffffff"/>
                      </a:solidFill>
                    </a:lnR>
                    <a:lnT w="9360">
                      <a:solidFill>
                        <a:srgbClr val="000000"/>
                      </a:solidFill>
                    </a:lnT>
                    <a:lnB w="9360">
                      <a:solidFill>
                        <a:srgbClr val="000000"/>
                      </a:solidFill>
                    </a:lnB>
                    <a:solidFill>
                      <a:srgbClr val="ffffff"/>
                    </a:solidFill>
                  </a:tcPr>
                </a:tc>
              </a:tr>
            </a:tbl>
          </a:graphicData>
        </a:graphic>
      </p:graphicFrame>
      <p:graphicFrame>
        <p:nvGraphicFramePr>
          <p:cNvPr id="96" name="Table 7"/>
          <p:cNvGraphicFramePr/>
          <p:nvPr/>
        </p:nvGraphicFramePr>
        <p:xfrm>
          <a:off x="271440" y="3355560"/>
          <a:ext cx="4593600" cy="439560"/>
        </p:xfrm>
        <a:graphic>
          <a:graphicData uri="http://schemas.openxmlformats.org/drawingml/2006/table">
            <a:tbl>
              <a:tblPr/>
              <a:tblGrid>
                <a:gridCol w="1816200"/>
                <a:gridCol w="1388880"/>
                <a:gridCol w="1388880"/>
              </a:tblGrid>
              <a:tr h="219960">
                <a:tc>
                  <a:txBody>
                    <a:bodyPr lIns="45720" rIns="45720"/>
                    <a:p>
                      <a:pPr algn="ctr">
                        <a:lnSpc>
                          <a:spcPct val="100000"/>
                        </a:lnSpc>
                      </a:pPr>
                      <a:r>
                        <a:rPr b="1" lang="en-US" sz="900" spc="-1" strike="noStrike">
                          <a:solidFill>
                            <a:srgbClr val="000000"/>
                          </a:solidFill>
                          <a:latin typeface="Arial"/>
                          <a:ea typeface="Arial"/>
                        </a:rPr>
                        <a:t>+++TB_ID asset_per +++</a:t>
                      </a:r>
                      <a:endParaRPr b="0" lang="en-US" sz="900" spc="-1" strike="noStrike">
                        <a:latin typeface="Arial"/>
                      </a:endParaRPr>
                    </a:p>
                  </a:txBody>
                  <a:tcPr marL="45720" marR="45720">
                    <a:lnL w="9360">
                      <a:solidFill>
                        <a:srgbClr val="000000"/>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3 months</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0076d6"/>
                          </a:solidFill>
                          <a:latin typeface="Arial"/>
                          <a:ea typeface="Arial"/>
                        </a:rPr>
                        <a:t>1 Year</a:t>
                      </a:r>
                      <a:endParaRPr b="0" lang="en-US" sz="900" spc="-1" strike="noStrike">
                        <a:latin typeface="Arial"/>
                      </a:endParaRPr>
                    </a:p>
                  </a:txBody>
                  <a:tcPr marL="45720" marR="45720">
                    <a:lnL w="9360">
                      <a:solidFill>
                        <a:srgbClr val="ffffff"/>
                      </a:solidFill>
                    </a:lnL>
                    <a:lnR w="9360">
                      <a:solidFill>
                        <a:srgbClr val="ffffff"/>
                      </a:solidFill>
                    </a:lnR>
                    <a:lnT w="9360">
                      <a:solidFill>
                        <a:srgbClr val="000000"/>
                      </a:solidFill>
                    </a:lnT>
                    <a:lnB w="9360">
                      <a:solidFill>
                        <a:srgbClr val="000000"/>
                      </a:solidFill>
                    </a:lnB>
                    <a:solidFill>
                      <a:srgbClr val="ffffff"/>
                    </a:solidFill>
                  </a:tcPr>
                </a:tc>
              </a:tr>
              <a:tr h="219960">
                <a:tc>
                  <a:tcPr marL="45720" marR="45720">
                    <a:lnL w="12240">
                      <a:solidFill>
                        <a:srgbClr val="ffffff"/>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c>
                  <a:txBody>
                    <a:bodyPr lIns="45720" rIns="45720"/>
                    <a:p>
                      <a:pPr algn="ctr">
                        <a:lnSpc>
                          <a:spcPct val="100000"/>
                        </a:lnSpc>
                      </a:pPr>
                      <a:r>
                        <a:rPr b="1" lang="en-US" sz="900" spc="-1" strike="noStrike">
                          <a:solidFill>
                            <a:srgbClr val="ffffff"/>
                          </a:solidFill>
                          <a:latin typeface="Arial"/>
                          <a:ea typeface="Arial"/>
                        </a:rPr>
                        <a:t>0</a:t>
                      </a:r>
                      <a:endParaRPr b="0" lang="en-US" sz="900" spc="-1" strike="noStrike">
                        <a:latin typeface="Arial"/>
                      </a:endParaRPr>
                    </a:p>
                  </a:txBody>
                  <a:tcPr marL="45720" marR="45720">
                    <a:lnL w="12240">
                      <a:solidFill>
                        <a:srgbClr val="d8d8d8"/>
                      </a:solidFill>
                    </a:lnL>
                    <a:lnR w="12240">
                      <a:solidFill>
                        <a:srgbClr val="d8d8d8"/>
                      </a:solidFill>
                    </a:lnR>
                    <a:lnT w="9360">
                      <a:solidFill>
                        <a:srgbClr val="000000"/>
                      </a:solidFill>
                    </a:lnT>
                    <a:lnB w="9360">
                      <a:solidFill>
                        <a:srgbClr val="000000"/>
                      </a:solidFill>
                    </a:lnB>
                    <a:solidFill>
                      <a:srgbClr val="ffffff"/>
                    </a:solidFill>
                  </a:tcPr>
                </a:tc>
              </a:tr>
            </a:tbl>
          </a:graphicData>
        </a:graphic>
      </p:graphicFrame>
      <p:sp>
        <p:nvSpPr>
          <p:cNvPr id="97" name="CustomShape 8"/>
          <p:cNvSpPr/>
          <p:nvPr/>
        </p:nvSpPr>
        <p:spPr>
          <a:xfrm>
            <a:off x="1717560" y="1501200"/>
            <a:ext cx="2925360" cy="319680"/>
          </a:xfrm>
          <a:prstGeom prst="rect">
            <a:avLst/>
          </a:prstGeom>
          <a:noFill/>
          <a:ln>
            <a:noFill/>
          </a:ln>
        </p:spPr>
        <p:style>
          <a:lnRef idx="0"/>
          <a:fillRef idx="0"/>
          <a:effectRef idx="0"/>
          <a:fontRef idx="minor"/>
        </p:style>
        <p:txBody>
          <a:bodyPr lIns="90000" rIns="90000" tIns="91440" bIns="91440"/>
          <a:p>
            <a:pPr>
              <a:lnSpc>
                <a:spcPct val="100000"/>
              </a:lnSpc>
            </a:pPr>
            <a:r>
              <a:rPr b="0" lang="en-US" sz="900" spc="-1" strike="noStrike">
                <a:solidFill>
                  <a:srgbClr val="000000"/>
                </a:solidFill>
                <a:latin typeface="Arial"/>
                <a:ea typeface="Arial"/>
              </a:rPr>
              <a:t>+++TB_TX_UP overall_per DATA OPData +++</a:t>
            </a:r>
            <a:endParaRPr b="0" lang="en-US" sz="900" spc="-1" strike="noStrike">
              <a:latin typeface="Arial"/>
            </a:endParaRPr>
          </a:p>
        </p:txBody>
      </p:sp>
      <p:sp>
        <p:nvSpPr>
          <p:cNvPr id="98" name="CustomShape 9"/>
          <p:cNvSpPr/>
          <p:nvPr/>
        </p:nvSpPr>
        <p:spPr>
          <a:xfrm>
            <a:off x="2010240" y="3219120"/>
            <a:ext cx="2696400" cy="289080"/>
          </a:xfrm>
          <a:prstGeom prst="rect">
            <a:avLst/>
          </a:prstGeom>
          <a:noFill/>
          <a:ln>
            <a:noFill/>
          </a:ln>
        </p:spPr>
        <p:style>
          <a:lnRef idx="0"/>
          <a:fillRef idx="0"/>
          <a:effectRef idx="0"/>
          <a:fontRef idx="minor"/>
        </p:style>
        <p:txBody>
          <a:bodyPr lIns="90000" rIns="90000" tIns="91440" bIns="91440"/>
          <a:p>
            <a:pPr>
              <a:lnSpc>
                <a:spcPct val="100000"/>
              </a:lnSpc>
            </a:pPr>
            <a:r>
              <a:rPr b="0" lang="en-US" sz="700" spc="-1" strike="noStrike">
                <a:solidFill>
                  <a:srgbClr val="000000"/>
                </a:solidFill>
                <a:latin typeface="Arial"/>
                <a:ea typeface="Arial"/>
              </a:rPr>
              <a:t>+++TB_DRW asset_per DATA ACperformance +++</a:t>
            </a:r>
            <a:endParaRPr b="0" lang="en-US" sz="700" spc="-1" strike="noStrike">
              <a:latin typeface="Arial"/>
            </a:endParaRPr>
          </a:p>
        </p:txBody>
      </p:sp>
    </p:spTree>
  </p:cSld>
  <p:transition spd="slow">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76200" y="4290120"/>
            <a:ext cx="4106160" cy="1484640"/>
          </a:xfrm>
          <a:prstGeom prst="rect">
            <a:avLst/>
          </a:prstGeom>
          <a:noFill/>
          <a:ln>
            <a:noFill/>
          </a:ln>
        </p:spPr>
        <p:style>
          <a:lnRef idx="0"/>
          <a:fillRef idx="0"/>
          <a:effectRef idx="0"/>
          <a:fontRef idx="minor"/>
        </p:style>
        <p:txBody>
          <a:bodyPr lIns="0" rIns="0" tIns="0" bIns="0"/>
          <a:p>
            <a:pPr algn="just">
              <a:lnSpc>
                <a:spcPct val="120000"/>
              </a:lnSpc>
            </a:pPr>
            <a:r>
              <a:rPr b="0" lang="en-US" sz="900" spc="-1" strike="noStrike">
                <a:solidFill>
                  <a:srgbClr val="333333"/>
                </a:solidFill>
                <a:latin typeface="Arial"/>
                <a:ea typeface="Arial"/>
              </a:rPr>
              <a:t>We are comfortable that the asset allocation remains in line with the Scheme’s target return. The Scheme has exposure to a diversified portfolio of growth assets, and the majority of liability interest rate interest rate and inflation risk has been hedged.</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Overall growth and matching allocations remained largely unchanged over the quarter, though adjustments were made within the global bond portfolio.</a:t>
            </a:r>
            <a:endParaRPr b="0" lang="en-US" sz="900" spc="-1" strike="noStrike">
              <a:latin typeface="Arial"/>
            </a:endParaRPr>
          </a:p>
          <a:p>
            <a:pPr algn="just">
              <a:lnSpc>
                <a:spcPct val="120000"/>
              </a:lnSpc>
              <a:spcBef>
                <a:spcPts val="1199"/>
              </a:spcBef>
            </a:pPr>
            <a:r>
              <a:rPr b="0" lang="en-US" sz="900" spc="-1" strike="noStrike">
                <a:solidFill>
                  <a:srgbClr val="333333"/>
                </a:solidFill>
                <a:latin typeface="Arial"/>
                <a:ea typeface="Arial"/>
              </a:rPr>
              <a:t>The allocation remains within permitted tolerances.</a:t>
            </a:r>
            <a:endParaRPr b="0" lang="en-US" sz="900" spc="-1" strike="noStrike">
              <a:latin typeface="Arial"/>
            </a:endParaRPr>
          </a:p>
          <a:p>
            <a:pPr algn="just">
              <a:lnSpc>
                <a:spcPct val="120000"/>
              </a:lnSpc>
              <a:spcBef>
                <a:spcPts val="1199"/>
              </a:spcBef>
            </a:pPr>
            <a:endParaRPr b="0" lang="en-US" sz="900" spc="-1" strike="noStrike">
              <a:latin typeface="Arial"/>
            </a:endParaRPr>
          </a:p>
        </p:txBody>
      </p:sp>
      <p:sp>
        <p:nvSpPr>
          <p:cNvPr id="100" name="CustomShape 2"/>
          <p:cNvSpPr/>
          <p:nvPr/>
        </p:nvSpPr>
        <p:spPr>
          <a:xfrm>
            <a:off x="271440" y="323280"/>
            <a:ext cx="4276080" cy="415440"/>
          </a:xfrm>
          <a:prstGeom prst="rect">
            <a:avLst/>
          </a:prstGeom>
          <a:noFill/>
          <a:ln>
            <a:noFill/>
          </a:ln>
        </p:spPr>
        <p:style>
          <a:lnRef idx="0"/>
          <a:fillRef idx="0"/>
          <a:effectRef idx="0"/>
          <a:fontRef idx="minor"/>
        </p:style>
        <p:txBody>
          <a:bodyPr lIns="0" rIns="0" tIns="0" bIns="0">
            <a:normAutofit/>
          </a:bodyPr>
          <a:p>
            <a:pPr>
              <a:lnSpc>
                <a:spcPct val="100000"/>
              </a:lnSpc>
            </a:pPr>
            <a:r>
              <a:rPr b="1" lang="en-US" sz="2400" spc="-1" strike="noStrike">
                <a:solidFill>
                  <a:srgbClr val="0076d6"/>
                </a:solidFill>
                <a:latin typeface="Arial"/>
                <a:ea typeface="Arial"/>
              </a:rPr>
              <a:t>+++INS heading_assets +++</a:t>
            </a:r>
            <a:endParaRPr b="0" lang="en-US" sz="2400" spc="-1" strike="noStrike">
              <a:latin typeface="Arial"/>
            </a:endParaRPr>
          </a:p>
        </p:txBody>
      </p:sp>
      <p:sp>
        <p:nvSpPr>
          <p:cNvPr id="101" name="CustomShape 3"/>
          <p:cNvSpPr/>
          <p:nvPr/>
        </p:nvSpPr>
        <p:spPr>
          <a:xfrm>
            <a:off x="44640" y="6315840"/>
            <a:ext cx="350280" cy="205920"/>
          </a:xfrm>
          <a:prstGeom prst="rect">
            <a:avLst/>
          </a:prstGeom>
          <a:noFill/>
          <a:ln>
            <a:noFill/>
          </a:ln>
        </p:spPr>
        <p:style>
          <a:lnRef idx="0"/>
          <a:fillRef idx="0"/>
          <a:effectRef idx="0"/>
          <a:fontRef idx="minor"/>
        </p:style>
        <p:txBody>
          <a:bodyPr lIns="0" rIns="0" tIns="0" bIns="0" anchor="ctr"/>
          <a:p>
            <a:pPr algn="r">
              <a:lnSpc>
                <a:spcPct val="100000"/>
              </a:lnSpc>
            </a:pPr>
            <a:fld id="{7FC440A2-1172-4695-8A6A-E53C910DA7EF}" type="slidenum">
              <a:rPr b="1" lang="en-US" sz="800" spc="-1" strike="noStrike">
                <a:solidFill>
                  <a:srgbClr val="333333"/>
                </a:solidFill>
                <a:latin typeface="Arial"/>
                <a:ea typeface="Arial"/>
              </a:rPr>
              <a:t>&lt;number&gt;</a:t>
            </a:fld>
            <a:endParaRPr b="0" lang="en-US" sz="800" spc="-1" strike="noStrike">
              <a:latin typeface="Arial"/>
            </a:endParaRPr>
          </a:p>
        </p:txBody>
      </p:sp>
      <p:graphicFrame>
        <p:nvGraphicFramePr>
          <p:cNvPr id="102" name="Table 4"/>
          <p:cNvGraphicFramePr/>
          <p:nvPr/>
        </p:nvGraphicFramePr>
        <p:xfrm>
          <a:off x="5034600" y="1015200"/>
          <a:ext cx="4499640" cy="6400440"/>
        </p:xfrm>
        <a:graphic>
          <a:graphicData uri="http://schemas.openxmlformats.org/drawingml/2006/table">
            <a:tbl>
              <a:tblPr/>
              <a:tblGrid>
                <a:gridCol w="1440000"/>
                <a:gridCol w="1980000"/>
                <a:gridCol w="540000"/>
                <a:gridCol w="540000"/>
              </a:tblGrid>
              <a:tr h="453600">
                <a:tc>
                  <a:txBody>
                    <a:bodyPr/>
                    <a:p>
                      <a:pPr>
                        <a:lnSpc>
                          <a:spcPct val="100000"/>
                        </a:lnSpc>
                      </a:pPr>
                      <a:r>
                        <a:rPr b="1" lang="en-US" sz="700" spc="-1" strike="noStrike">
                          <a:solidFill>
                            <a:srgbClr val="000000"/>
                          </a:solidFill>
                          <a:latin typeface="Arial"/>
                          <a:ea typeface="Arial"/>
                        </a:rPr>
                        <a:t>+++TB_ID assetAll +++</a:t>
                      </a:r>
                      <a:endParaRPr b="0" lang="en-US" sz="70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31 March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c>
                  <a:txBody>
                    <a:bodyPr/>
                    <a:p>
                      <a:pPr algn="ctr">
                        <a:lnSpc>
                          <a:spcPct val="100000"/>
                        </a:lnSpc>
                      </a:pPr>
                      <a:r>
                        <a:rPr b="1" lang="en-US" sz="850" spc="-1" strike="noStrike">
                          <a:solidFill>
                            <a:srgbClr val="0076d6"/>
                          </a:solidFill>
                          <a:latin typeface="Arial"/>
                          <a:ea typeface="Arial"/>
                        </a:rPr>
                        <a:t>30 June 2021</a:t>
                      </a:r>
                      <a:endParaRPr b="0" lang="en-US" sz="850" spc="-1" strike="noStrike">
                        <a:latin typeface="Arial"/>
                      </a:endParaRPr>
                    </a:p>
                  </a:txBody>
                  <a:tcPr marL="91440" marR="91440">
                    <a:lnL w="9360">
                      <a:solidFill>
                        <a:srgbClr val="000000"/>
                      </a:solidFill>
                    </a:lnL>
                    <a:lnR w="9360">
                      <a:solidFill>
                        <a:srgbClr val="000000"/>
                      </a:solidFill>
                    </a:lnR>
                    <a:lnT w="9360">
                      <a:solidFill>
                        <a:srgbClr val="000000"/>
                      </a:solidFill>
                    </a:lnT>
                    <a:lnB w="9360">
                      <a:solidFill>
                        <a:srgbClr val="666666"/>
                      </a:solidFill>
                    </a:lnB>
                    <a:solidFill>
                      <a:srgbClr val="ffffff"/>
                    </a:solidFill>
                  </a:tcPr>
                </a:tc>
              </a:tr>
              <a:tr h="212400">
                <a:tc rowSpan="8">
                  <a:txBody>
                    <a:bodyPr/>
                    <a:p>
                      <a:pPr>
                        <a:lnSpc>
                          <a:spcPct val="100000"/>
                        </a:lnSpc>
                      </a:pPr>
                      <a:r>
                        <a:rPr b="0" lang="en-US" sz="600" spc="-1" strike="noStrike">
                          <a:solidFill>
                            <a:srgbClr val="000000"/>
                          </a:solidFill>
                          <a:latin typeface="Arial"/>
                          <a:ea typeface="Arial"/>
                        </a:rPr>
                        <a:t>+++INS data.eq +++</a:t>
                      </a:r>
                      <a:endParaRPr b="0" lang="en-US" sz="6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0076d6"/>
                          </a:solidFill>
                          <a:latin typeface="Arial"/>
                          <a:ea typeface="Arial"/>
                        </a:rPr>
                        <a:t>UK Equity</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North America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Europe (ex UK)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3.0%</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Japan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Asia Pacific ex-Japan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Emerging Markets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3.6%</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Global Developed Small Cap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076d6"/>
                          </a:solidFill>
                          <a:latin typeface="Arial"/>
                          <a:ea typeface="Arial"/>
                        </a:rPr>
                        <a:t>Smart beta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5.9%</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5.6%</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rowSpan="5">
                  <a:txBody>
                    <a:bodyPr/>
                    <a:p>
                      <a:pPr>
                        <a:lnSpc>
                          <a:spcPct val="100000"/>
                        </a:lnSpc>
                      </a:pPr>
                      <a:r>
                        <a:rPr b="0" lang="en-US" sz="600" spc="-1" strike="noStrike">
                          <a:solidFill>
                            <a:srgbClr val="000000"/>
                          </a:solidFill>
                          <a:latin typeface="Arial"/>
                          <a:ea typeface="Arial"/>
                        </a:rPr>
                        <a:t>+++INS data.glb_bonds +++</a:t>
                      </a:r>
                      <a:endParaRPr b="0" lang="en-US" sz="6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dd9c00"/>
                          </a:solidFill>
                          <a:latin typeface="Arial"/>
                          <a:ea typeface="Arial"/>
                        </a:rPr>
                        <a:t>‘</a:t>
                      </a:r>
                      <a:r>
                        <a:rPr b="0" lang="en-US" sz="850" spc="-1" strike="noStrike">
                          <a:solidFill>
                            <a:srgbClr val="dd9c00"/>
                          </a:solidFill>
                          <a:latin typeface="Arial"/>
                          <a:ea typeface="Arial"/>
                        </a:rPr>
                        <a:t>Fallen Angels’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5.1%</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5.7%</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UK Investment Grade Credit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Euro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0.7%</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US Investment Grade Credit </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2.2%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dd9c00"/>
                          </a:solidFill>
                          <a:latin typeface="Arial"/>
                          <a:ea typeface="Arial"/>
                        </a:rPr>
                        <a:t>Overseas Government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7.2%</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5.5%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rowSpan="8">
                  <a:txBody>
                    <a:bodyPr/>
                    <a:p>
                      <a:pPr>
                        <a:lnSpc>
                          <a:spcPct val="100000"/>
                        </a:lnSpc>
                      </a:pPr>
                      <a:r>
                        <a:rPr b="0" lang="en-US" sz="600" spc="-1" strike="noStrike">
                          <a:solidFill>
                            <a:srgbClr val="000000"/>
                          </a:solidFill>
                          <a:latin typeface="Arial"/>
                          <a:ea typeface="Arial"/>
                        </a:rPr>
                        <a:t>+++INS data.alternatives +++</a:t>
                      </a:r>
                      <a:endParaRPr b="0" lang="en-US" sz="6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028844"/>
                          </a:solidFill>
                          <a:latin typeface="Arial"/>
                          <a:ea typeface="Arial"/>
                        </a:rPr>
                        <a:t>Property</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3.4%</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Private Equity</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1.7%</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High Yield Bonds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4.0%</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Listed Infrastructure</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3.6%</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Global REITs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4.5%</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(Local)</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4.1%</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4.2%</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Emerging Market Bonds (USD)</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1.8%</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1.9%</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028844"/>
                          </a:solidFill>
                          <a:latin typeface="Arial"/>
                          <a:ea typeface="Arial"/>
                        </a:rPr>
                        <a:t>Commodities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666666"/>
                      </a:solidFill>
                    </a:lnB>
                    <a:solidFill>
                      <a:srgbClr val="ffffff"/>
                    </a:solidFill>
                  </a:tcPr>
                </a:tc>
              </a:tr>
              <a:tr h="212400">
                <a:tc>
                  <a:txBody>
                    <a:bodyPr/>
                    <a:p>
                      <a:pPr>
                        <a:lnSpc>
                          <a:spcPct val="100000"/>
                        </a:lnSpc>
                      </a:pPr>
                      <a:r>
                        <a:rPr b="0" lang="en-US" sz="600" spc="-1" strike="noStrike">
                          <a:solidFill>
                            <a:srgbClr val="000000"/>
                          </a:solidFill>
                          <a:latin typeface="Arial"/>
                          <a:ea typeface="Arial"/>
                        </a:rPr>
                        <a:t>+++INS data.dynamic_str +++</a:t>
                      </a:r>
                      <a:endParaRPr b="0" lang="en-US" sz="6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e22922"/>
                          </a:solidFill>
                          <a:latin typeface="Arial"/>
                          <a:ea typeface="Arial"/>
                        </a:rPr>
                        <a:t>Multi-Asset Target Return (MATR)</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16.5%</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gn="ctr">
                        <a:lnSpc>
                          <a:spcPct val="100000"/>
                        </a:lnSpc>
                      </a:pPr>
                      <a:r>
                        <a:rPr b="0" lang="en-US" sz="850" spc="-1" strike="noStrike">
                          <a:solidFill>
                            <a:srgbClr val="333333"/>
                          </a:solidFill>
                          <a:latin typeface="Arial"/>
                          <a:ea typeface="Arial"/>
                        </a:rPr>
                        <a:t>16.2%</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r>
              <a:tr h="212400">
                <a:tc rowSpan="2">
                  <a:txBody>
                    <a:bodyPr/>
                    <a:p>
                      <a:pPr>
                        <a:lnSpc>
                          <a:spcPct val="100000"/>
                        </a:lnSpc>
                      </a:pPr>
                      <a:r>
                        <a:rPr b="0" lang="en-US" sz="600" spc="-1" strike="noStrike">
                          <a:solidFill>
                            <a:srgbClr val="000000"/>
                          </a:solidFill>
                          <a:latin typeface="Arial"/>
                          <a:ea typeface="Arial"/>
                        </a:rPr>
                        <a:t>+++INS data.lia_match +++</a:t>
                      </a:r>
                      <a:endParaRPr b="0" lang="en-US" sz="60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666666"/>
                      </a:solidFill>
                    </a:lnB>
                    <a:solidFill>
                      <a:srgbClr val="ffffff"/>
                    </a:solidFill>
                  </a:tcPr>
                </a:tc>
                <a:tc>
                  <a:txBody>
                    <a:bodyPr/>
                    <a:p>
                      <a:pPr>
                        <a:lnSpc>
                          <a:spcPct val="100000"/>
                        </a:lnSpc>
                      </a:pPr>
                      <a:r>
                        <a:rPr b="0" lang="en-US" sz="850" spc="-1" strike="noStrike">
                          <a:solidFill>
                            <a:srgbClr val="666666"/>
                          </a:solidFill>
                          <a:latin typeface="Arial"/>
                          <a:ea typeface="Arial"/>
                        </a:rPr>
                        <a:t>Liability-matching credit</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0.0%</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12240">
                      <a:solidFill>
                        <a:srgbClr val="ffffff"/>
                      </a:solidFill>
                    </a:lnB>
                    <a:solidFill>
                      <a:srgbClr val="ffffff"/>
                    </a:solidFill>
                  </a:tcPr>
                </a:tc>
              </a:tr>
              <a:tr h="212400">
                <a:tc vMerge="1">
                  <a:tcPr>
                    <a:solidFill>
                      <a:srgbClr val="729fcf"/>
                    </a:solidFill>
                  </a:tcPr>
                </a:tc>
                <a:tc>
                  <a:txBody>
                    <a:bodyPr/>
                    <a:p>
                      <a:pPr>
                        <a:lnSpc>
                          <a:spcPct val="100000"/>
                        </a:lnSpc>
                      </a:pPr>
                      <a:r>
                        <a:rPr b="0" lang="en-US" sz="850" spc="-1" strike="noStrike">
                          <a:solidFill>
                            <a:srgbClr val="666666"/>
                          </a:solidFill>
                          <a:latin typeface="Arial"/>
                          <a:ea typeface="Arial"/>
                        </a:rPr>
                        <a:t>Liability driven investment strategies</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17.4%</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c>
                  <a:txBody>
                    <a:bodyPr/>
                    <a:p>
                      <a:pPr algn="ctr">
                        <a:lnSpc>
                          <a:spcPct val="100000"/>
                        </a:lnSpc>
                      </a:pPr>
                      <a:r>
                        <a:rPr b="0" lang="en-US" sz="850" spc="-1" strike="noStrike">
                          <a:solidFill>
                            <a:srgbClr val="333333"/>
                          </a:solidFill>
                          <a:latin typeface="Arial"/>
                          <a:ea typeface="Arial"/>
                        </a:rPr>
                        <a:t>17.5%</a:t>
                      </a:r>
                      <a:endParaRPr b="0" lang="en-US" sz="850" spc="-1" strike="noStrike">
                        <a:latin typeface="Arial"/>
                      </a:endParaRPr>
                    </a:p>
                  </a:txBody>
                  <a:tcPr marL="91440" marR="91440">
                    <a:lnL w="9360">
                      <a:solidFill>
                        <a:srgbClr val="000000"/>
                      </a:solidFill>
                    </a:lnL>
                    <a:lnR w="9360">
                      <a:solidFill>
                        <a:srgbClr val="000000"/>
                      </a:solidFill>
                    </a:lnR>
                    <a:lnT w="12240">
                      <a:solidFill>
                        <a:srgbClr val="ffffff"/>
                      </a:solidFill>
                    </a:lnT>
                    <a:lnB w="9360">
                      <a:solidFill>
                        <a:srgbClr val="595959"/>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666666"/>
                      </a:solidFill>
                    </a:lnT>
                    <a:lnB w="9360">
                      <a:solidFill>
                        <a:srgbClr val="ffffff"/>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c>
                  <a:txBody>
                    <a:bodyPr/>
                    <a:p>
                      <a:pPr>
                        <a:lnSpc>
                          <a:spcPct val="100000"/>
                        </a:lnSpc>
                      </a:pPr>
                      <a:r>
                        <a:rPr b="0" lang="en-US" sz="850" spc="-1" strike="noStrike">
                          <a:solidFill>
                            <a:srgbClr val="333333"/>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595959"/>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Interest rate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nSpc>
                          <a:spcPct val="100000"/>
                        </a:lnSpc>
                      </a:pPr>
                      <a:r>
                        <a:rPr b="0" lang="en-US" sz="850" spc="-1" strike="noStrike">
                          <a:solidFill>
                            <a:srgbClr val="666666"/>
                          </a:solidFill>
                          <a:latin typeface="Arial"/>
                          <a:ea typeface="Arial"/>
                        </a:rPr>
                        <a:t>Inflation hedge ratio*</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74%</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c>
                  <a:txBody>
                    <a:bodyPr/>
                    <a:p>
                      <a:pPr algn="ctr">
                        <a:lnSpc>
                          <a:spcPct val="100000"/>
                        </a:lnSpc>
                      </a:pPr>
                      <a:r>
                        <a:rPr b="0" lang="en-US" sz="850" spc="-1" strike="noStrike">
                          <a:solidFill>
                            <a:srgbClr val="333333"/>
                          </a:solidFill>
                          <a:latin typeface="Arial"/>
                          <a:ea typeface="Arial"/>
                        </a:rPr>
                        <a:t>73%</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ffffff"/>
                      </a:solidFill>
                    </a:lnB>
                    <a:solidFill>
                      <a:srgbClr val="ffffff"/>
                    </a:solidFill>
                  </a:tcPr>
                </a:tc>
              </a:tr>
              <a:tr h="212400">
                <a:tc>
                  <a:txBody>
                    <a:bodyPr/>
                    <a:p>
                      <a:pPr>
                        <a:lnSpc>
                          <a:spcPct val="100000"/>
                        </a:lnSpc>
                      </a:pPr>
                      <a:r>
                        <a:rPr b="0" lang="en-US" sz="700" spc="-1" strike="noStrike">
                          <a:solidFill>
                            <a:srgbClr val="000000"/>
                          </a:solidFill>
                          <a:latin typeface="Arial"/>
                          <a:ea typeface="Arial"/>
                        </a:rPr>
                        <a:t> </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700" spc="-1" strike="noStrike">
                          <a:solidFill>
                            <a:srgbClr val="666666"/>
                          </a:solidFill>
                          <a:latin typeface="Arial"/>
                          <a:ea typeface="Arial"/>
                        </a:rPr>
                        <a:t>*(% of funded liabilities)</a:t>
                      </a:r>
                      <a:endParaRPr b="0" lang="en-US" sz="70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c>
                  <a:txBody>
                    <a:bodyPr/>
                    <a:p>
                      <a:pPr>
                        <a:lnSpc>
                          <a:spcPct val="100000"/>
                        </a:lnSpc>
                      </a:pPr>
                      <a:r>
                        <a:rPr b="0" lang="en-US" sz="850" spc="-1" strike="noStrike">
                          <a:solidFill>
                            <a:srgbClr val="000000"/>
                          </a:solidFill>
                          <a:latin typeface="Arial"/>
                          <a:ea typeface="Arial"/>
                        </a:rPr>
                        <a:t> </a:t>
                      </a:r>
                      <a:endParaRPr b="0" lang="en-US" sz="850" spc="-1" strike="noStrike">
                        <a:latin typeface="Arial"/>
                      </a:endParaRPr>
                    </a:p>
                  </a:txBody>
                  <a:tcPr marL="91440" marR="91440">
                    <a:lnL w="9360">
                      <a:solidFill>
                        <a:srgbClr val="000000"/>
                      </a:solidFill>
                    </a:lnL>
                    <a:lnR w="9360">
                      <a:solidFill>
                        <a:srgbClr val="000000"/>
                      </a:solidFill>
                    </a:lnR>
                    <a:lnT w="9360">
                      <a:solidFill>
                        <a:srgbClr val="ffffff"/>
                      </a:solidFill>
                    </a:lnT>
                    <a:lnB w="9360">
                      <a:solidFill>
                        <a:srgbClr val="000000"/>
                      </a:solidFill>
                    </a:lnB>
                    <a:solidFill>
                      <a:srgbClr val="ffffff"/>
                    </a:solidFill>
                  </a:tcPr>
                </a:tc>
              </a:tr>
            </a:tbl>
          </a:graphicData>
        </a:graphic>
      </p:graphicFrame>
      <p:sp>
        <p:nvSpPr>
          <p:cNvPr id="103" name="CustomShape 5"/>
          <p:cNvSpPr/>
          <p:nvPr/>
        </p:nvSpPr>
        <p:spPr>
          <a:xfrm>
            <a:off x="1141560" y="2374200"/>
            <a:ext cx="1175040" cy="365400"/>
          </a:xfrm>
          <a:prstGeom prst="rect">
            <a:avLst/>
          </a:prstGeom>
          <a:noFill/>
          <a:ln>
            <a:noFill/>
          </a:ln>
        </p:spPr>
        <p:style>
          <a:lnRef idx="0"/>
          <a:fillRef idx="0"/>
          <a:effectRef idx="0"/>
          <a:fontRef idx="minor"/>
        </p:style>
        <p:txBody>
          <a:bodyPr lIns="90000" rIns="90000" tIns="45000" bIns="45000"/>
          <a:p>
            <a:pPr>
              <a:lnSpc>
                <a:spcPct val="100000"/>
              </a:lnSpc>
            </a:pPr>
            <a:r>
              <a:rPr b="1" lang="en-US" sz="900" spc="-1" strike="noStrike">
                <a:solidFill>
                  <a:srgbClr val="0076d6"/>
                </a:solidFill>
                <a:latin typeface="Arial"/>
                <a:ea typeface="Arial"/>
              </a:rPr>
              <a:t>+++IM assetChart +++</a:t>
            </a:r>
            <a:endParaRPr b="0" lang="en-US" sz="900" spc="-1" strike="noStrike">
              <a:latin typeface="Arial"/>
            </a:endParaRPr>
          </a:p>
        </p:txBody>
      </p:sp>
      <p:sp>
        <p:nvSpPr>
          <p:cNvPr id="104" name="CustomShape 6"/>
          <p:cNvSpPr/>
          <p:nvPr/>
        </p:nvSpPr>
        <p:spPr>
          <a:xfrm>
            <a:off x="6858000" y="548640"/>
            <a:ext cx="2680920" cy="217800"/>
          </a:xfrm>
          <a:prstGeom prst="rect">
            <a:avLst/>
          </a:prstGeom>
          <a:noFill/>
          <a:ln>
            <a:noFill/>
          </a:ln>
        </p:spPr>
        <p:style>
          <a:lnRef idx="0"/>
          <a:fillRef idx="0"/>
          <a:effectRef idx="0"/>
          <a:fontRef idx="minor"/>
        </p:style>
        <p:txBody>
          <a:bodyPr lIns="90000" rIns="90000" tIns="45000" bIns="45000"/>
          <a:p>
            <a:pPr>
              <a:lnSpc>
                <a:spcPct val="100000"/>
              </a:lnSpc>
            </a:pPr>
            <a:r>
              <a:rPr b="0" lang="en-US" sz="900" spc="-1" strike="noStrike">
                <a:solidFill>
                  <a:srgbClr val="000000"/>
                </a:solidFill>
                <a:latin typeface="Arial"/>
                <a:ea typeface="Arial"/>
              </a:rPr>
              <a:t>+++TB_TX_UP </a:t>
            </a:r>
            <a:r>
              <a:rPr b="1" lang="en-US" sz="700" spc="-1" strike="noStrike">
                <a:solidFill>
                  <a:srgbClr val="000000"/>
                </a:solidFill>
                <a:latin typeface="Arial"/>
                <a:ea typeface="Arial"/>
              </a:rPr>
              <a:t>assetAll</a:t>
            </a:r>
            <a:r>
              <a:rPr b="0" lang="en-US" sz="900" spc="-1" strike="noStrike">
                <a:solidFill>
                  <a:srgbClr val="000000"/>
                </a:solidFill>
                <a:latin typeface="Arial"/>
                <a:ea typeface="Arial"/>
              </a:rPr>
              <a:t> DATA assetAllocation +++</a:t>
            </a:r>
            <a:endParaRPr b="0" lang="en-US" sz="900" spc="-1" strike="noStrike">
              <a:latin typeface="Arial"/>
            </a:endParaRPr>
          </a:p>
        </p:txBody>
      </p:sp>
    </p:spTree>
  </p:cSld>
  <p:transition spd="slow">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3333"/>
      </a:dk2>
      <a:lt2>
        <a:srgbClr val="e3e3e3"/>
      </a:lt2>
      <a:accent1>
        <a:srgbClr val="004e86"/>
      </a:accent1>
      <a:accent2>
        <a:srgbClr val="0076d6"/>
      </a:accent2>
      <a:accent3>
        <a:srgbClr val="6fcbf4"/>
      </a:accent3>
      <a:accent4>
        <a:srgbClr val="028844"/>
      </a:accent4>
      <a:accent5>
        <a:srgbClr val="bbd143"/>
      </a:accent5>
      <a:accent6>
        <a:srgbClr val="666666"/>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2021-10-07T15:39:49Z</dcterms:created>
  <dc:creator>Steen, Ben</dc:creator>
  <dc:description/>
  <dc:language>en-US</dc:language>
  <cp:lastModifiedBy/>
  <dcterms:modified xsi:type="dcterms:W3CDTF">2022-07-17T10:08:13Z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dG_Classification">
    <vt:lpwstr>Non-Confidential</vt:lpwstr>
  </property>
  <property fmtid="{D5CDD505-2E9C-101B-9397-08002B2CF9AE}" pid="3" name="LandG_Classification_UID">
    <vt:lpwstr>9015d811-2d81-403c-933f-24a55b5746aa</vt:lpwstr>
  </property>
  <property fmtid="{D5CDD505-2E9C-101B-9397-08002B2CF9AE}" pid="4" name="MSIP_Label_959a91ea-2073-4935-a795-8d5add99d027_ActionId">
    <vt:lpwstr>fe846d06-5a9d-4a06-9a0b-6782d878708e</vt:lpwstr>
  </property>
  <property fmtid="{D5CDD505-2E9C-101B-9397-08002B2CF9AE}" pid="5" name="MSIP_Label_959a91ea-2073-4935-a795-8d5add99d027_ContentBits">
    <vt:lpwstr>0</vt:lpwstr>
  </property>
  <property fmtid="{D5CDD505-2E9C-101B-9397-08002B2CF9AE}" pid="6" name="MSIP_Label_959a91ea-2073-4935-a795-8d5add99d027_Enabled">
    <vt:lpwstr>true</vt:lpwstr>
  </property>
  <property fmtid="{D5CDD505-2E9C-101B-9397-08002B2CF9AE}" pid="7" name="MSIP_Label_959a91ea-2073-4935-a795-8d5add99d027_Method">
    <vt:lpwstr>Privileged</vt:lpwstr>
  </property>
  <property fmtid="{D5CDD505-2E9C-101B-9397-08002B2CF9AE}" pid="8" name="MSIP_Label_959a91ea-2073-4935-a795-8d5add99d027_Name">
    <vt:lpwstr>Non-Confidential</vt:lpwstr>
  </property>
  <property fmtid="{D5CDD505-2E9C-101B-9397-08002B2CF9AE}" pid="9" name="MSIP_Label_959a91ea-2073-4935-a795-8d5add99d027_SetDate">
    <vt:lpwstr>2021-10-07T15:44:59Z</vt:lpwstr>
  </property>
  <property fmtid="{D5CDD505-2E9C-101B-9397-08002B2CF9AE}" pid="10" name="MSIP_Label_959a91ea-2073-4935-a795-8d5add99d027_SiteId">
    <vt:lpwstr>d246baab-cc00-4ed2-bc4e-f8a46cbc590d</vt:lpwstr>
  </property>
  <property fmtid="{D5CDD505-2E9C-101B-9397-08002B2CF9AE}" pid="11" name="bjDocumentLabelXML">
    <vt:lpwstr>&lt;?xml version="1.0" encoding="us-ascii"?&gt;&lt;sisl xmlns:xsi="http://www.w3.org/2001/XMLSchema-instance" xmlns:xsd="http://www.w3.org/2001/XMLSchema" sislVersion="0" policy="784e6d64-272a-4c0b-aef4-7501937f1df8" origin="userSelected" xmlns="http://www.boldonj</vt:lpwstr>
  </property>
  <property fmtid="{D5CDD505-2E9C-101B-9397-08002B2CF9AE}" pid="12" name="bjDocumentLabelXML-0">
    <vt:lpwstr>ames.com/2008/01/sie/internal/label"&gt;&lt;element uid="b1133ebd-fe89-4e69-b8a3-839d46b7ac2c" value="" /&gt;&lt;/sisl&gt;</vt:lpwstr>
  </property>
  <property fmtid="{D5CDD505-2E9C-101B-9397-08002B2CF9AE}" pid="13" name="bjDocumentSecurityLabel">
    <vt:lpwstr>Non-Confidential</vt:lpwstr>
  </property>
  <property fmtid="{D5CDD505-2E9C-101B-9397-08002B2CF9AE}" pid="14" name="bjLabelHistoryID">
    <vt:lpwstr>{5391E76C-339B-4A59-95AB-E19CAFAD6DD5}</vt:lpwstr>
  </property>
  <property fmtid="{D5CDD505-2E9C-101B-9397-08002B2CF9AE}" pid="15" name="bjSaver">
    <vt:lpwstr>pNcDxmhd3pBFeArd8RAeLG2g1OsWb11z</vt:lpwstr>
  </property>
  <property fmtid="{D5CDD505-2E9C-101B-9397-08002B2CF9AE}" pid="16" name="docIndexRef">
    <vt:lpwstr>4f0adc7e-8fe9-468a-b16c-d67c18353c5c</vt:lpwstr>
  </property>
</Properties>
</file>