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Lst>
  <p:sldSz cx="9906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p>
            <a:pPr algn="r"/>
            <a:fld id="{8193601D-EB96-4B50-9EB6-40F33D6152C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sldImg"/>
          </p:nvPr>
        </p:nvSpPr>
        <p:spPr>
          <a:xfrm>
            <a:off x="1200240" y="1143000"/>
            <a:ext cx="4455720" cy="3084120"/>
          </a:xfrm>
          <a:prstGeom prst="rect">
            <a:avLst/>
          </a:prstGeom>
        </p:spPr>
      </p:sp>
      <p:sp>
        <p:nvSpPr>
          <p:cNvPr id="105" name="PlaceHolder 2"/>
          <p:cNvSpPr>
            <a:spLocks noGrp="1"/>
          </p:cNvSpPr>
          <p:nvPr>
            <p:ph type="body"/>
          </p:nvPr>
        </p:nvSpPr>
        <p:spPr>
          <a:xfrm>
            <a:off x="685800" y="4400640"/>
            <a:ext cx="5484240" cy="3598200"/>
          </a:xfrm>
          <a:prstGeom prst="rect">
            <a:avLst/>
          </a:prstGeom>
        </p:spPr>
        <p:txBody>
          <a:bodyPr lIns="0" rIns="0" tIns="0" bIns="0"/>
          <a:p>
            <a:endParaRPr b="0" lang="en-US" sz="2000" spc="-1" strike="noStrike">
              <a:latin typeface="Arial"/>
            </a:endParaRPr>
          </a:p>
        </p:txBody>
      </p:sp>
      <p:sp>
        <p:nvSpPr>
          <p:cNvPr id="106" name="CustomShape 3"/>
          <p:cNvSpPr/>
          <p:nvPr/>
        </p:nvSpPr>
        <p:spPr>
          <a:xfrm>
            <a:off x="0" y="0"/>
            <a:ext cx="2969640" cy="456480"/>
          </a:xfrm>
          <a:prstGeom prst="rect">
            <a:avLst/>
          </a:prstGeom>
          <a:noFill/>
          <a:ln>
            <a:noFill/>
          </a:ln>
        </p:spPr>
        <p:style>
          <a:lnRef idx="0"/>
          <a:fillRef idx="0"/>
          <a:effectRef idx="0"/>
          <a:fontRef idx="minor"/>
        </p:style>
      </p:sp>
      <p:sp>
        <p:nvSpPr>
          <p:cNvPr id="107" name="CustomShape 4"/>
          <p:cNvSpPr/>
          <p:nvPr/>
        </p:nvSpPr>
        <p:spPr>
          <a:xfrm>
            <a:off x="0" y="8685360"/>
            <a:ext cx="2969640" cy="456480"/>
          </a:xfrm>
          <a:prstGeom prst="rect">
            <a:avLst/>
          </a:prstGeom>
          <a:noFill/>
          <a:ln>
            <a:noFill/>
          </a:ln>
        </p:spPr>
        <p:style>
          <a:lnRef idx="0"/>
          <a:fillRef idx="0"/>
          <a:effectRef idx="0"/>
          <a:fontRef idx="minor"/>
        </p:style>
      </p:sp>
      <p:sp>
        <p:nvSpPr>
          <p:cNvPr id="108" name="CustomShape 5"/>
          <p:cNvSpPr/>
          <p:nvPr/>
        </p:nvSpPr>
        <p:spPr>
          <a:xfrm>
            <a:off x="3884760" y="8685360"/>
            <a:ext cx="2969640" cy="456480"/>
          </a:xfrm>
          <a:prstGeom prst="rect">
            <a:avLst/>
          </a:prstGeom>
          <a:noFill/>
          <a:ln>
            <a:noFill/>
          </a:ln>
        </p:spPr>
        <p:style>
          <a:lnRef idx="0"/>
          <a:fillRef idx="0"/>
          <a:effectRef idx="0"/>
          <a:fontRef idx="minor"/>
        </p:style>
        <p:txBody>
          <a:bodyPr lIns="90000" rIns="90000" tIns="45000" bIns="45000" anchor="b"/>
          <a:p>
            <a:pPr algn="r">
              <a:lnSpc>
                <a:spcPct val="100000"/>
              </a:lnSpc>
            </a:pPr>
            <a:fld id="{76389A49-4FAB-4B81-AE40-0FBCAE3D73D6}" type="slidenum">
              <a:rPr b="0" lang="en-US" sz="1400" spc="-1" strike="noStrike">
                <a:solidFill>
                  <a:srgbClr val="000000"/>
                </a:solidFill>
                <a:latin typeface="Times New Roman"/>
              </a:rPr>
              <a:t>&lt;number&gt;</a:t>
            </a:fld>
            <a:endParaRPr b="0" lang="en-US"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495000" y="1604520"/>
            <a:ext cx="891504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31"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36" name="PlaceHolder 2"/>
          <p:cNvSpPr>
            <a:spLocks noGrp="1"/>
          </p:cNvSpPr>
          <p:nvPr>
            <p:ph type="body"/>
          </p:nvPr>
        </p:nvSpPr>
        <p:spPr>
          <a:xfrm>
            <a:off x="495000" y="1604520"/>
            <a:ext cx="2870280" cy="1896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509280" y="1604520"/>
            <a:ext cx="2870280" cy="1896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523200" y="1604520"/>
            <a:ext cx="2870280" cy="1896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495000" y="3682080"/>
            <a:ext cx="2870280" cy="189684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509280" y="3682080"/>
            <a:ext cx="2870280" cy="189684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523200" y="3682080"/>
            <a:ext cx="2870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495000" y="1604520"/>
            <a:ext cx="89150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51"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68" name="PlaceHolder 2"/>
          <p:cNvSpPr>
            <a:spLocks noGrp="1"/>
          </p:cNvSpPr>
          <p:nvPr>
            <p:ph type="body"/>
          </p:nvPr>
        </p:nvSpPr>
        <p:spPr>
          <a:xfrm>
            <a:off x="495000" y="1604520"/>
            <a:ext cx="891504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76" name="PlaceHolder 2"/>
          <p:cNvSpPr>
            <a:spLocks noGrp="1"/>
          </p:cNvSpPr>
          <p:nvPr>
            <p:ph type="body"/>
          </p:nvPr>
        </p:nvSpPr>
        <p:spPr>
          <a:xfrm>
            <a:off x="495000" y="1604520"/>
            <a:ext cx="2870280" cy="189684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3509280" y="1604520"/>
            <a:ext cx="2870280" cy="189684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6523200" y="1604520"/>
            <a:ext cx="2870280" cy="189684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495000" y="3682080"/>
            <a:ext cx="2870280" cy="1896840"/>
          </a:xfrm>
          <a:prstGeom prst="rect">
            <a:avLst/>
          </a:prstGeom>
        </p:spPr>
        <p:txBody>
          <a:bodyPr lIns="0" rIns="0" tIns="0" bIns="0">
            <a:normAutofit/>
          </a:bodyPr>
          <a:p>
            <a:endParaRPr b="0" lang="en-US" sz="3200" spc="-1" strike="noStrike">
              <a:latin typeface="Arial"/>
            </a:endParaRPr>
          </a:p>
        </p:txBody>
      </p:sp>
      <p:sp>
        <p:nvSpPr>
          <p:cNvPr id="80" name="PlaceHolder 6"/>
          <p:cNvSpPr>
            <a:spLocks noGrp="1"/>
          </p:cNvSpPr>
          <p:nvPr>
            <p:ph type="body"/>
          </p:nvPr>
        </p:nvSpPr>
        <p:spPr>
          <a:xfrm>
            <a:off x="3509280" y="3682080"/>
            <a:ext cx="2870280" cy="1896840"/>
          </a:xfrm>
          <a:prstGeom prst="rect">
            <a:avLst/>
          </a:prstGeom>
        </p:spPr>
        <p:txBody>
          <a:bodyPr lIns="0" rIns="0" tIns="0" bIns="0">
            <a:normAutofit/>
          </a:bodyPr>
          <a:p>
            <a:endParaRPr b="0" lang="en-US" sz="3200" spc="-1" strike="noStrike">
              <a:latin typeface="Arial"/>
            </a:endParaRPr>
          </a:p>
        </p:txBody>
      </p:sp>
      <p:sp>
        <p:nvSpPr>
          <p:cNvPr id="81" name="PlaceHolder 7"/>
          <p:cNvSpPr>
            <a:spLocks noGrp="1"/>
          </p:cNvSpPr>
          <p:nvPr>
            <p:ph type="body"/>
          </p:nvPr>
        </p:nvSpPr>
        <p:spPr>
          <a:xfrm>
            <a:off x="6523200" y="3682080"/>
            <a:ext cx="2870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495000" y="1604520"/>
            <a:ext cx="89150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11"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456480" y="6377760"/>
            <a:ext cx="360" cy="105840"/>
          </a:xfrm>
          <a:custGeom>
            <a:avLst/>
            <a:gdLst/>
            <a:ahLst/>
            <a:rect l="l" t="t" r="r" b="b"/>
            <a:pathLst>
              <a:path w="21600" h="21600">
                <a:moveTo>
                  <a:pt x="0" y="0"/>
                </a:moveTo>
                <a:lnTo>
                  <a:pt x="21600" y="21600"/>
                </a:lnTo>
              </a:path>
            </a:pathLst>
          </a:custGeom>
          <a:noFill/>
          <a:ln w="9360">
            <a:solidFill>
              <a:schemeClr val="accent1"/>
            </a:solidFill>
            <a:miter/>
          </a:ln>
        </p:spPr>
        <p:style>
          <a:lnRef idx="0"/>
          <a:fillRef idx="0"/>
          <a:effectRef idx="0"/>
          <a:fontRef idx="minor"/>
        </p:style>
      </p:sp>
      <p:pic>
        <p:nvPicPr>
          <p:cNvPr id="1" name="Google Shape;15;p18" descr=""/>
          <p:cNvPicPr/>
          <p:nvPr/>
        </p:nvPicPr>
        <p:blipFill>
          <a:blip r:embed="rId2"/>
          <a:stretch/>
        </p:blipFill>
        <p:spPr>
          <a:xfrm>
            <a:off x="8551080" y="5941440"/>
            <a:ext cx="1177920" cy="870120"/>
          </a:xfrm>
          <a:prstGeom prst="rect">
            <a:avLst/>
          </a:prstGeom>
          <a:ln>
            <a:noFill/>
          </a:ln>
        </p:spPr>
      </p:pic>
      <p:pic>
        <p:nvPicPr>
          <p:cNvPr id="2" name="Google Shape;20;p19" descr=""/>
          <p:cNvPicPr/>
          <p:nvPr/>
        </p:nvPicPr>
        <p:blipFill>
          <a:blip r:embed="rId3"/>
          <a:stretch/>
        </p:blipFill>
        <p:spPr>
          <a:xfrm>
            <a:off x="8134560" y="182880"/>
            <a:ext cx="1645560" cy="1215720"/>
          </a:xfrm>
          <a:prstGeom prst="rect">
            <a:avLst/>
          </a:prstGeom>
          <a:ln>
            <a:noFill/>
          </a:ln>
        </p:spPr>
      </p:pic>
      <p:pic>
        <p:nvPicPr>
          <p:cNvPr id="3" name="Google Shape;21;p19" descr=""/>
          <p:cNvPicPr/>
          <p:nvPr/>
        </p:nvPicPr>
        <p:blipFill>
          <a:blip r:embed="rId4"/>
          <a:srcRect l="0" t="0" r="45474" b="51110"/>
          <a:stretch/>
        </p:blipFill>
        <p:spPr>
          <a:xfrm>
            <a:off x="4107960" y="1810440"/>
            <a:ext cx="5806800" cy="5056200"/>
          </a:xfrm>
          <a:prstGeom prst="rect">
            <a:avLst/>
          </a:prstGeom>
          <a:ln>
            <a:noFill/>
          </a:ln>
        </p:spPr>
      </p:pic>
      <p:sp>
        <p:nvSpPr>
          <p:cNvPr id="4" name="PlaceHolder 2"/>
          <p:cNvSpPr>
            <a:spLocks noGrp="1"/>
          </p:cNvSpPr>
          <p:nvPr>
            <p:ph type="title"/>
          </p:nvPr>
        </p:nvSpPr>
        <p:spPr>
          <a:xfrm>
            <a:off x="495000" y="273600"/>
            <a:ext cx="89150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 name="PlaceHolder 3"/>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456480" y="6377760"/>
            <a:ext cx="360" cy="105840"/>
          </a:xfrm>
          <a:custGeom>
            <a:avLst/>
            <a:gdLst/>
            <a:ahLst/>
            <a:rect l="l" t="t" r="r" b="b"/>
            <a:pathLst>
              <a:path w="21600" h="21600">
                <a:moveTo>
                  <a:pt x="0" y="0"/>
                </a:moveTo>
                <a:lnTo>
                  <a:pt x="21600" y="21600"/>
                </a:lnTo>
              </a:path>
            </a:pathLst>
          </a:custGeom>
          <a:noFill/>
          <a:ln w="9360">
            <a:solidFill>
              <a:schemeClr val="accent1"/>
            </a:solidFill>
            <a:miter/>
          </a:ln>
        </p:spPr>
        <p:style>
          <a:lnRef idx="0"/>
          <a:fillRef idx="0"/>
          <a:effectRef idx="0"/>
          <a:fontRef idx="minor"/>
        </p:style>
      </p:sp>
      <p:pic>
        <p:nvPicPr>
          <p:cNvPr id="43" name="Google Shape;15;p18" descr=""/>
          <p:cNvPicPr/>
          <p:nvPr/>
        </p:nvPicPr>
        <p:blipFill>
          <a:blip r:embed="rId2"/>
          <a:stretch/>
        </p:blipFill>
        <p:spPr>
          <a:xfrm>
            <a:off x="8551080" y="5941440"/>
            <a:ext cx="1177920" cy="870120"/>
          </a:xfrm>
          <a:prstGeom prst="rect">
            <a:avLst/>
          </a:prstGeom>
          <a:ln>
            <a:noFill/>
          </a:ln>
        </p:spPr>
      </p:pic>
      <p:sp>
        <p:nvSpPr>
          <p:cNvPr id="44" name="PlaceHolder 2"/>
          <p:cNvSpPr>
            <a:spLocks noGrp="1"/>
          </p:cNvSpPr>
          <p:nvPr>
            <p:ph type="title"/>
          </p:nvPr>
        </p:nvSpPr>
        <p:spPr>
          <a:xfrm>
            <a:off x="495000" y="273600"/>
            <a:ext cx="89150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5" name="PlaceHolder 3"/>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271440" y="840960"/>
            <a:ext cx="5360400" cy="2385360"/>
          </a:xfrm>
          <a:prstGeom prst="rect">
            <a:avLst/>
          </a:prstGeom>
          <a:noFill/>
          <a:ln>
            <a:noFill/>
          </a:ln>
        </p:spPr>
        <p:style>
          <a:lnRef idx="0"/>
          <a:fillRef idx="0"/>
          <a:effectRef idx="0"/>
          <a:fontRef idx="minor"/>
        </p:style>
        <p:txBody>
          <a:bodyPr lIns="0" rIns="0" tIns="0" bIns="0" anchor="b">
            <a:normAutofit/>
          </a:bodyPr>
          <a:p>
            <a:pPr>
              <a:lnSpc>
                <a:spcPct val="100000"/>
              </a:lnSpc>
            </a:pPr>
            <a:r>
              <a:rPr b="1" lang="en-US" sz="3000" spc="-1" strike="noStrike">
                <a:solidFill>
                  <a:srgbClr val="0076d6"/>
                </a:solidFill>
                <a:latin typeface="Arial"/>
                <a:ea typeface="Arial"/>
              </a:rPr>
              <a:t>+++INS title +++</a:t>
            </a:r>
            <a:endParaRPr b="0" lang="en-US" sz="3000" spc="-1" strike="noStrike">
              <a:latin typeface="Arial"/>
            </a:endParaRPr>
          </a:p>
        </p:txBody>
      </p:sp>
      <p:sp>
        <p:nvSpPr>
          <p:cNvPr id="89" name="CustomShape 2"/>
          <p:cNvSpPr/>
          <p:nvPr/>
        </p:nvSpPr>
        <p:spPr>
          <a:xfrm>
            <a:off x="271440" y="3354120"/>
            <a:ext cx="5360400" cy="1653480"/>
          </a:xfrm>
          <a:prstGeom prst="rect">
            <a:avLst/>
          </a:prstGeom>
          <a:noFill/>
          <a:ln>
            <a:noFill/>
          </a:ln>
        </p:spPr>
        <p:style>
          <a:lnRef idx="0"/>
          <a:fillRef idx="0"/>
          <a:effectRef idx="0"/>
          <a:fontRef idx="minor"/>
        </p:style>
        <p:txBody>
          <a:bodyPr lIns="0" rIns="0" tIns="0" bIns="0">
            <a:normAutofit/>
          </a:bodyPr>
          <a:p>
            <a:pPr>
              <a:lnSpc>
                <a:spcPct val="100000"/>
              </a:lnSpc>
            </a:pPr>
            <a:r>
              <a:rPr b="0" lang="en-US" sz="1800" spc="-1" strike="noStrike">
                <a:solidFill>
                  <a:srgbClr val="333333"/>
                </a:solidFill>
                <a:latin typeface="Arial"/>
                <a:ea typeface="Arial"/>
              </a:rPr>
              <a:t>+++INS schemeName +++</a:t>
            </a:r>
            <a:endParaRPr b="0" lang="en-US" sz="1800" spc="-1" strike="noStrike">
              <a:latin typeface="Arial"/>
            </a:endParaRPr>
          </a:p>
        </p:txBody>
      </p:sp>
    </p:spTree>
  </p:cSld>
  <p:transition spd="slow">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271440" y="323280"/>
            <a:ext cx="9359280" cy="414360"/>
          </a:xfrm>
          <a:prstGeom prst="rect">
            <a:avLst/>
          </a:prstGeom>
          <a:noFill/>
          <a:ln>
            <a:noFill/>
          </a:ln>
        </p:spPr>
        <p:style>
          <a:lnRef idx="0"/>
          <a:fillRef idx="0"/>
          <a:effectRef idx="0"/>
          <a:fontRef idx="minor"/>
        </p:style>
        <p:txBody>
          <a:bodyPr lIns="0" rIns="0" tIns="0" bIns="0">
            <a:normAutofit/>
          </a:bodyPr>
          <a:p>
            <a:pPr>
              <a:lnSpc>
                <a:spcPct val="100000"/>
              </a:lnSpc>
            </a:pPr>
            <a:r>
              <a:rPr b="1" lang="en-US" sz="2400" spc="-1" strike="noStrike">
                <a:solidFill>
                  <a:srgbClr val="0076d6"/>
                </a:solidFill>
                <a:latin typeface="Arial"/>
                <a:ea typeface="Arial"/>
              </a:rPr>
              <a:t>+++INS heading +++</a:t>
            </a:r>
            <a:endParaRPr b="0" lang="en-US" sz="2400" spc="-1" strike="noStrike">
              <a:latin typeface="Arial"/>
            </a:endParaRPr>
          </a:p>
        </p:txBody>
      </p:sp>
      <p:sp>
        <p:nvSpPr>
          <p:cNvPr id="91" name="CustomShape 2"/>
          <p:cNvSpPr/>
          <p:nvPr/>
        </p:nvSpPr>
        <p:spPr>
          <a:xfrm>
            <a:off x="44640" y="6315840"/>
            <a:ext cx="349200" cy="204840"/>
          </a:xfrm>
          <a:prstGeom prst="rect">
            <a:avLst/>
          </a:prstGeom>
          <a:noFill/>
          <a:ln>
            <a:noFill/>
          </a:ln>
        </p:spPr>
        <p:style>
          <a:lnRef idx="0"/>
          <a:fillRef idx="0"/>
          <a:effectRef idx="0"/>
          <a:fontRef idx="minor"/>
        </p:style>
        <p:txBody>
          <a:bodyPr lIns="0" rIns="0" tIns="0" bIns="0" anchor="ctr"/>
          <a:p>
            <a:pPr algn="r">
              <a:lnSpc>
                <a:spcPct val="100000"/>
              </a:lnSpc>
            </a:pPr>
            <a:fld id="{688C3DB0-0A84-4BD7-A0B9-A646174A9F3C}" type="slidenum">
              <a:rPr b="1" lang="en-US" sz="800" spc="-1" strike="noStrike">
                <a:solidFill>
                  <a:srgbClr val="333333"/>
                </a:solidFill>
                <a:latin typeface="Arial"/>
                <a:ea typeface="Arial"/>
              </a:rPr>
              <a:t>&lt;number&gt;</a:t>
            </a:fld>
            <a:endParaRPr b="0" lang="en-US" sz="800" spc="-1" strike="noStrike">
              <a:latin typeface="Arial"/>
            </a:endParaRPr>
          </a:p>
        </p:txBody>
      </p:sp>
      <p:sp>
        <p:nvSpPr>
          <p:cNvPr id="92" name="CustomShape 3"/>
          <p:cNvSpPr/>
          <p:nvPr/>
        </p:nvSpPr>
        <p:spPr>
          <a:xfrm>
            <a:off x="271440" y="1359000"/>
            <a:ext cx="4592160" cy="285840"/>
          </a:xfrm>
          <a:prstGeom prst="rect">
            <a:avLst/>
          </a:prstGeom>
          <a:noFill/>
          <a:ln>
            <a:noFill/>
          </a:ln>
        </p:spPr>
        <p:style>
          <a:lnRef idx="0"/>
          <a:fillRef idx="0"/>
          <a:effectRef idx="0"/>
          <a:fontRef idx="minor"/>
        </p:style>
        <p:txBody>
          <a:bodyPr lIns="0" rIns="0" tIns="0" bIns="0" anchor="ctr">
            <a:normAutofit/>
          </a:bodyPr>
          <a:p>
            <a:pPr>
              <a:lnSpc>
                <a:spcPct val="100000"/>
              </a:lnSpc>
            </a:pPr>
            <a:r>
              <a:rPr b="1" lang="en-US" sz="1050" spc="-1" strike="noStrike">
                <a:solidFill>
                  <a:srgbClr val="0076d6"/>
                </a:solidFill>
                <a:latin typeface="Arial"/>
                <a:ea typeface="Arial"/>
              </a:rPr>
              <a:t>Overall performance</a:t>
            </a:r>
            <a:endParaRPr b="0" lang="en-US" sz="1050" spc="-1" strike="noStrike">
              <a:latin typeface="Arial"/>
            </a:endParaRPr>
          </a:p>
        </p:txBody>
      </p:sp>
      <p:sp>
        <p:nvSpPr>
          <p:cNvPr id="93" name="CustomShape 4"/>
          <p:cNvSpPr/>
          <p:nvPr/>
        </p:nvSpPr>
        <p:spPr>
          <a:xfrm>
            <a:off x="5388120" y="1700280"/>
            <a:ext cx="4058640" cy="3594240"/>
          </a:xfrm>
          <a:prstGeom prst="rect">
            <a:avLst/>
          </a:prstGeom>
          <a:noFill/>
          <a:ln>
            <a:noFill/>
          </a:ln>
        </p:spPr>
        <p:style>
          <a:lnRef idx="0"/>
          <a:fillRef idx="0"/>
          <a:effectRef idx="0"/>
          <a:fontRef idx="minor"/>
        </p:style>
        <p:txBody>
          <a:bodyPr lIns="0" rIns="0" tIns="0" bIns="0"/>
          <a:p>
            <a:pPr algn="just">
              <a:lnSpc>
                <a:spcPct val="120000"/>
              </a:lnSpc>
            </a:pPr>
            <a:r>
              <a:rPr b="0" lang="en-US" sz="900" spc="-1" strike="noStrike">
                <a:solidFill>
                  <a:srgbClr val="333333"/>
                </a:solidFill>
                <a:latin typeface="Arial"/>
                <a:ea typeface="Arial"/>
              </a:rPr>
              <a:t>The Scheme’s assets outperformed the gilts liabilities over the quarter by 2.4%. Investment performance relative to gilts is well above target (2.7%) over 1 year (14.4%) and since inception (17.6%, annualised).</a:t>
            </a:r>
            <a:endParaRPr b="0" lang="en-US" sz="900" spc="-1" strike="noStrike">
              <a:latin typeface="Arial"/>
            </a:endParaRPr>
          </a:p>
          <a:p>
            <a:pPr algn="just">
              <a:lnSpc>
                <a:spcPct val="120000"/>
              </a:lnSpc>
              <a:spcBef>
                <a:spcPts val="1199"/>
              </a:spcBef>
            </a:pPr>
            <a:r>
              <a:rPr b="0" lang="en-US" sz="900" spc="-1" strike="noStrike">
                <a:solidFill>
                  <a:srgbClr val="333333"/>
                </a:solidFill>
                <a:latin typeface="Arial"/>
                <a:ea typeface="Arial"/>
              </a:rPr>
              <a:t>The growth portfolio returned 4.0% during Q2 with most asset classes benefitting from the continued economic recovery from the effects of the pandemic. Economies continued to reopen, monetary policy in most regions remained accommodative and, in most cases, economic data pointed to a faster-than-expected recovery.</a:t>
            </a:r>
            <a:endParaRPr b="0" lang="en-US" sz="900" spc="-1" strike="noStrike">
              <a:latin typeface="Arial"/>
            </a:endParaRPr>
          </a:p>
          <a:p>
            <a:pPr algn="just">
              <a:lnSpc>
                <a:spcPct val="120000"/>
              </a:lnSpc>
              <a:spcBef>
                <a:spcPts val="1199"/>
              </a:spcBef>
            </a:pPr>
            <a:r>
              <a:rPr b="0" lang="en-US" sz="900" spc="-1" strike="noStrike">
                <a:solidFill>
                  <a:srgbClr val="333333"/>
                </a:solidFill>
                <a:latin typeface="Arial"/>
                <a:ea typeface="Arial"/>
              </a:rPr>
              <a:t>Within the growth portfolio, alternative investments had a strong quarter with global REITs and commodities leading the way, with equities also having another strong quarter (in particular Europe ex-UK and the US). </a:t>
            </a:r>
            <a:endParaRPr b="0" lang="en-US" sz="900" spc="-1" strike="noStrike">
              <a:latin typeface="Arial"/>
            </a:endParaRPr>
          </a:p>
          <a:p>
            <a:pPr algn="just">
              <a:lnSpc>
                <a:spcPct val="120000"/>
              </a:lnSpc>
              <a:spcBef>
                <a:spcPts val="1199"/>
              </a:spcBef>
            </a:pPr>
            <a:r>
              <a:rPr b="0" lang="en-US" sz="900" spc="-1" strike="noStrike">
                <a:solidFill>
                  <a:srgbClr val="333333"/>
                </a:solidFill>
                <a:latin typeface="Arial"/>
                <a:ea typeface="Arial"/>
              </a:rPr>
              <a:t>Within the dynamic strategies, both the Alternative and Market components performed well although the Tactical strategies made a small loss over the period with relative value equity trades detracting from performance.</a:t>
            </a:r>
            <a:endParaRPr b="0" lang="en-US" sz="900" spc="-1" strike="noStrike">
              <a:latin typeface="Arial"/>
            </a:endParaRPr>
          </a:p>
          <a:p>
            <a:pPr algn="just">
              <a:lnSpc>
                <a:spcPct val="120000"/>
              </a:lnSpc>
              <a:spcBef>
                <a:spcPts val="1199"/>
              </a:spcBef>
            </a:pPr>
            <a:r>
              <a:rPr b="0" lang="en-US" sz="900" spc="-1" strike="noStrike">
                <a:solidFill>
                  <a:srgbClr val="333333"/>
                </a:solidFill>
                <a:latin typeface="Arial"/>
                <a:ea typeface="Arial"/>
              </a:rPr>
              <a:t>Gilt yields fell over the period leading to a rise in Scheme liabilities. LDI assets increased in value as expected in order to match this rise.</a:t>
            </a:r>
            <a:endParaRPr b="0" lang="en-US" sz="900" spc="-1" strike="noStrike">
              <a:latin typeface="Arial"/>
            </a:endParaRPr>
          </a:p>
        </p:txBody>
      </p:sp>
      <p:sp>
        <p:nvSpPr>
          <p:cNvPr id="94" name="CustomShape 5"/>
          <p:cNvSpPr/>
          <p:nvPr/>
        </p:nvSpPr>
        <p:spPr>
          <a:xfrm>
            <a:off x="271440" y="3085920"/>
            <a:ext cx="4592160" cy="285840"/>
          </a:xfrm>
          <a:prstGeom prst="rect">
            <a:avLst/>
          </a:prstGeom>
          <a:noFill/>
          <a:ln>
            <a:noFill/>
          </a:ln>
        </p:spPr>
        <p:style>
          <a:lnRef idx="0"/>
          <a:fillRef idx="0"/>
          <a:effectRef idx="0"/>
          <a:fontRef idx="minor"/>
        </p:style>
        <p:txBody>
          <a:bodyPr lIns="0" rIns="0" tIns="0" bIns="0" anchor="ctr">
            <a:normAutofit/>
          </a:bodyPr>
          <a:p>
            <a:pPr>
              <a:lnSpc>
                <a:spcPct val="100000"/>
              </a:lnSpc>
            </a:pPr>
            <a:r>
              <a:rPr b="1" lang="en-US" sz="1050" spc="-1" strike="noStrike">
                <a:solidFill>
                  <a:srgbClr val="0076d6"/>
                </a:solidFill>
                <a:latin typeface="Arial"/>
                <a:ea typeface="Arial"/>
              </a:rPr>
              <a:t>Asset class performance</a:t>
            </a:r>
            <a:endParaRPr b="0" lang="en-US" sz="1050" spc="-1" strike="noStrike">
              <a:latin typeface="Arial"/>
            </a:endParaRPr>
          </a:p>
        </p:txBody>
      </p:sp>
      <p:graphicFrame>
        <p:nvGraphicFramePr>
          <p:cNvPr id="95" name="Table 6"/>
          <p:cNvGraphicFramePr/>
          <p:nvPr/>
        </p:nvGraphicFramePr>
        <p:xfrm>
          <a:off x="272880" y="1700280"/>
          <a:ext cx="4593600" cy="1266120"/>
        </p:xfrm>
        <a:graphic>
          <a:graphicData uri="http://schemas.openxmlformats.org/drawingml/2006/table">
            <a:tbl>
              <a:tblPr/>
              <a:tblGrid>
                <a:gridCol w="1394280"/>
                <a:gridCol w="1066320"/>
                <a:gridCol w="1066320"/>
                <a:gridCol w="1067040"/>
              </a:tblGrid>
              <a:tr h="219960">
                <a:tc>
                  <a:txBody>
                    <a:bodyPr/>
                    <a:p>
                      <a:pPr>
                        <a:lnSpc>
                          <a:spcPct val="100000"/>
                        </a:lnSpc>
                      </a:pPr>
                      <a:r>
                        <a:rPr b="0" lang="en-US" sz="800" spc="-1" strike="noStrike">
                          <a:latin typeface="Times New Roman"/>
                        </a:rPr>
                        <a:t>+++TB_ID overall_per +++</a:t>
                      </a:r>
                      <a:endParaRPr b="0" lang="en-US" sz="800" spc="-1" strike="noStrike">
                        <a:latin typeface="Arial"/>
                      </a:endParaRPr>
                    </a:p>
                  </a:txBody>
                  <a:tcPr marL="91440" marR="91440">
                    <a:lnL w="9360">
                      <a:solidFill>
                        <a:srgbClr val="000000"/>
                      </a:solidFill>
                    </a:lnL>
                    <a:lnR w="9360">
                      <a:solidFill>
                        <a:srgbClr val="ffffff"/>
                      </a:solidFill>
                    </a:lnR>
                    <a:lnT w="9360">
                      <a:solidFill>
                        <a:srgbClr val="000000"/>
                      </a:solidFill>
                    </a:lnT>
                    <a:lnB w="9360">
                      <a:solidFill>
                        <a:srgbClr val="000000"/>
                      </a:solidFill>
                    </a:lnB>
                    <a:solidFill>
                      <a:srgbClr val="0076d6"/>
                    </a:solidFill>
                  </a:tcPr>
                </a:tc>
                <a:tc>
                  <a:txBody>
                    <a:bodyPr/>
                    <a:p>
                      <a:pPr algn="ctr">
                        <a:lnSpc>
                          <a:spcPct val="100000"/>
                        </a:lnSpc>
                      </a:pPr>
                      <a:r>
                        <a:rPr b="1" lang="en-US" sz="900" spc="-1" strike="noStrike">
                          <a:solidFill>
                            <a:srgbClr val="ffffff"/>
                          </a:solidFill>
                          <a:latin typeface="Arial"/>
                          <a:ea typeface="Arial"/>
                        </a:rPr>
                        <a:t>3 months</a:t>
                      </a:r>
                      <a:endParaRPr b="0" lang="en-US" sz="900" spc="-1" strike="noStrike">
                        <a:latin typeface="Arial"/>
                      </a:endParaRPr>
                    </a:p>
                  </a:txBody>
                  <a:tcPr marL="91440" marR="91440">
                    <a:lnL w="9360">
                      <a:solidFill>
                        <a:srgbClr val="ffffff"/>
                      </a:solidFill>
                    </a:lnL>
                    <a:lnR w="9360">
                      <a:solidFill>
                        <a:srgbClr val="ffffff"/>
                      </a:solidFill>
                    </a:lnR>
                    <a:lnT w="9360">
                      <a:solidFill>
                        <a:srgbClr val="000000"/>
                      </a:solidFill>
                    </a:lnT>
                    <a:lnB w="9360">
                      <a:solidFill>
                        <a:srgbClr val="000000"/>
                      </a:solidFill>
                    </a:lnB>
                    <a:solidFill>
                      <a:srgbClr val="0076d6"/>
                    </a:solidFill>
                  </a:tcPr>
                </a:tc>
                <a:tc>
                  <a:txBody>
                    <a:bodyPr/>
                    <a:p>
                      <a:pPr algn="ctr">
                        <a:lnSpc>
                          <a:spcPct val="100000"/>
                        </a:lnSpc>
                      </a:pPr>
                      <a:r>
                        <a:rPr b="1" lang="en-US" sz="900" spc="-1" strike="noStrike">
                          <a:solidFill>
                            <a:srgbClr val="ffffff"/>
                          </a:solidFill>
                          <a:latin typeface="Arial"/>
                          <a:ea typeface="Arial"/>
                        </a:rPr>
                        <a:t>1 year</a:t>
                      </a:r>
                      <a:endParaRPr b="0" lang="en-US" sz="900" spc="-1" strike="noStrike">
                        <a:latin typeface="Arial"/>
                      </a:endParaRPr>
                    </a:p>
                  </a:txBody>
                  <a:tcPr marL="91440" marR="91440">
                    <a:lnL w="9360">
                      <a:solidFill>
                        <a:srgbClr val="ffffff"/>
                      </a:solidFill>
                    </a:lnL>
                    <a:lnR w="9360">
                      <a:solidFill>
                        <a:srgbClr val="ffffff"/>
                      </a:solidFill>
                    </a:lnR>
                    <a:lnT w="9360">
                      <a:solidFill>
                        <a:srgbClr val="000000"/>
                      </a:solidFill>
                    </a:lnT>
                    <a:lnB w="9360">
                      <a:solidFill>
                        <a:srgbClr val="000000"/>
                      </a:solidFill>
                    </a:lnB>
                    <a:solidFill>
                      <a:srgbClr val="0076d6"/>
                    </a:solidFill>
                  </a:tcPr>
                </a:tc>
                <a:tc>
                  <a:txBody>
                    <a:bodyPr/>
                    <a:p>
                      <a:pPr algn="ctr">
                        <a:lnSpc>
                          <a:spcPct val="100000"/>
                        </a:lnSpc>
                      </a:pPr>
                      <a:r>
                        <a:rPr b="1" lang="en-US" sz="900" spc="-1" strike="noStrike">
                          <a:solidFill>
                            <a:srgbClr val="ffffff"/>
                          </a:solidFill>
                          <a:latin typeface="Arial"/>
                          <a:ea typeface="Arial"/>
                        </a:rPr>
                        <a:t>Inception </a:t>
                      </a:r>
                      <a:r>
                        <a:rPr b="0" lang="en-US" sz="900" spc="-1" strike="noStrike">
                          <a:solidFill>
                            <a:srgbClr val="ffffff"/>
                          </a:solidFill>
                          <a:latin typeface="Arial"/>
                          <a:ea typeface="Arial"/>
                        </a:rPr>
                        <a:t>(pa)</a:t>
                      </a:r>
                      <a:endParaRPr b="0" lang="en-US" sz="900" spc="-1" strike="noStrike">
                        <a:latin typeface="Arial"/>
                      </a:endParaRPr>
                    </a:p>
                  </a:txBody>
                  <a:tcPr marL="91440" marR="91440">
                    <a:lnL w="9360">
                      <a:solidFill>
                        <a:srgbClr val="ffffff"/>
                      </a:solidFill>
                    </a:lnL>
                    <a:lnR w="9360">
                      <a:solidFill>
                        <a:srgbClr val="000000"/>
                      </a:solidFill>
                    </a:lnR>
                    <a:lnT w="9360">
                      <a:solidFill>
                        <a:srgbClr val="000000"/>
                      </a:solidFill>
                    </a:lnT>
                    <a:lnB w="9360">
                      <a:solidFill>
                        <a:srgbClr val="000000"/>
                      </a:solidFill>
                    </a:lnB>
                    <a:solidFill>
                      <a:srgbClr val="0076d6"/>
                    </a:solidFill>
                  </a:tcPr>
                </a:tc>
              </a:tr>
              <a:tr h="348840">
                <a:tc>
                  <a:txBody>
                    <a:bodyPr/>
                    <a:p>
                      <a:pPr>
                        <a:lnSpc>
                          <a:spcPct val="100000"/>
                        </a:lnSpc>
                      </a:pPr>
                      <a:r>
                        <a:rPr b="0" lang="en-US" sz="900" spc="-1" strike="noStrike">
                          <a:solidFill>
                            <a:srgbClr val="000000"/>
                          </a:solidFill>
                          <a:latin typeface="Arial"/>
                          <a:ea typeface="Arial"/>
                        </a:rPr>
                        <a:t>Asset return (%)</a:t>
                      </a:r>
                      <a:endParaRPr b="0" lang="en-US" sz="900" spc="-1" strike="noStrike">
                        <a:latin typeface="Arial"/>
                      </a:endParaRPr>
                    </a:p>
                  </a:txBody>
                  <a:tcPr marL="91440" marR="9144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0" lang="en-US" sz="400" spc="-1" strike="noStrike">
                          <a:solidFill>
                            <a:srgbClr val="000000"/>
                          </a:solidFill>
                          <a:latin typeface="Arial"/>
                          <a:ea typeface="Arial"/>
                        </a:rPr>
                        <a:t>+++INS 3monthsAsset +++</a:t>
                      </a:r>
                      <a:endParaRPr b="0" lang="en-US" sz="400" spc="-1" strike="noStrike">
                        <a:latin typeface="Arial"/>
                      </a:endParaRPr>
                    </a:p>
                  </a:txBody>
                  <a:tcPr marL="91440" marR="9144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0" lang="en-US" sz="400" spc="-1" strike="noStrike">
                          <a:solidFill>
                            <a:srgbClr val="000000"/>
                          </a:solidFill>
                          <a:latin typeface="Arial"/>
                          <a:ea typeface="Arial"/>
                        </a:rPr>
                        <a:t>+++INS 1yrAssets +++</a:t>
                      </a:r>
                      <a:endParaRPr b="0" lang="en-US" sz="400" spc="-1" strike="noStrike">
                        <a:latin typeface="Arial"/>
                      </a:endParaRPr>
                    </a:p>
                  </a:txBody>
                  <a:tcPr marL="91440" marR="9144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0" lang="en-US" sz="400" spc="-1" strike="noStrike">
                          <a:solidFill>
                            <a:srgbClr val="000000"/>
                          </a:solidFill>
                          <a:latin typeface="Arial"/>
                          <a:ea typeface="Arial"/>
                        </a:rPr>
                        <a:t>+++INS assetsInception +++</a:t>
                      </a:r>
                      <a:endParaRPr b="0" lang="en-US" sz="400" spc="-1" strike="noStrike">
                        <a:latin typeface="Arial"/>
                      </a:endParaRPr>
                    </a:p>
                  </a:txBody>
                  <a:tcPr marL="91440" marR="91440">
                    <a:lnL w="12240">
                      <a:solidFill>
                        <a:srgbClr val="d8d8d8"/>
                      </a:solidFill>
                    </a:lnL>
                    <a:lnR w="12240">
                      <a:solidFill>
                        <a:srgbClr val="ffffff"/>
                      </a:solidFill>
                    </a:lnR>
                    <a:lnT w="9360">
                      <a:solidFill>
                        <a:srgbClr val="000000"/>
                      </a:solidFill>
                    </a:lnT>
                    <a:lnB w="9360">
                      <a:solidFill>
                        <a:srgbClr val="000000"/>
                      </a:solidFill>
                    </a:lnB>
                    <a:solidFill>
                      <a:srgbClr val="ffffff"/>
                    </a:solidFill>
                  </a:tcPr>
                </a:tc>
              </a:tr>
              <a:tr h="348840">
                <a:tc>
                  <a:txBody>
                    <a:bodyPr/>
                    <a:p>
                      <a:pPr>
                        <a:lnSpc>
                          <a:spcPct val="100000"/>
                        </a:lnSpc>
                      </a:pPr>
                      <a:r>
                        <a:rPr b="0" lang="en-US" sz="900" spc="-1" strike="noStrike">
                          <a:solidFill>
                            <a:srgbClr val="000000"/>
                          </a:solidFill>
                          <a:latin typeface="Arial"/>
                          <a:ea typeface="Arial"/>
                        </a:rPr>
                        <a:t>Liability benchmark (%)</a:t>
                      </a:r>
                      <a:endParaRPr b="0" lang="en-US" sz="900" spc="-1" strike="noStrike">
                        <a:latin typeface="Arial"/>
                      </a:endParaRPr>
                    </a:p>
                  </a:txBody>
                  <a:tcPr marL="91440" marR="9144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0" lang="en-US" sz="400" spc="-1" strike="noStrike">
                          <a:solidFill>
                            <a:srgbClr val="000000"/>
                          </a:solidFill>
                          <a:latin typeface="Arial"/>
                          <a:ea typeface="Arial"/>
                        </a:rPr>
                        <a:t>+++INS 3monthsliab +++</a:t>
                      </a:r>
                      <a:endParaRPr b="0" lang="en-US" sz="400" spc="-1" strike="noStrike">
                        <a:latin typeface="Arial"/>
                      </a:endParaRPr>
                    </a:p>
                  </a:txBody>
                  <a:tcPr marL="91440" marR="9144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0" lang="en-US" sz="400" spc="-1" strike="noStrike">
                          <a:solidFill>
                            <a:srgbClr val="000000"/>
                          </a:solidFill>
                          <a:latin typeface="Arial"/>
                          <a:ea typeface="Arial"/>
                        </a:rPr>
                        <a:t>+++INS 1yrliabs +++</a:t>
                      </a:r>
                      <a:endParaRPr b="0" lang="en-US" sz="400" spc="-1" strike="noStrike">
                        <a:latin typeface="Arial"/>
                      </a:endParaRPr>
                    </a:p>
                  </a:txBody>
                  <a:tcPr marL="91440" marR="9144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0" lang="en-US" sz="400" spc="-1" strike="noStrike">
                          <a:solidFill>
                            <a:srgbClr val="000000"/>
                          </a:solidFill>
                          <a:latin typeface="Arial"/>
                          <a:ea typeface="Arial"/>
                        </a:rPr>
                        <a:t>+++INS liabsInception +++</a:t>
                      </a:r>
                      <a:endParaRPr b="0" lang="en-US" sz="400" spc="-1" strike="noStrike">
                        <a:latin typeface="Arial"/>
                      </a:endParaRPr>
                    </a:p>
                  </a:txBody>
                  <a:tcPr marL="91440" marR="91440">
                    <a:lnL w="12240">
                      <a:solidFill>
                        <a:srgbClr val="d8d8d8"/>
                      </a:solidFill>
                    </a:lnL>
                    <a:lnR w="12240">
                      <a:solidFill>
                        <a:srgbClr val="ffffff"/>
                      </a:solidFill>
                    </a:lnR>
                    <a:lnT w="9360">
                      <a:solidFill>
                        <a:srgbClr val="000000"/>
                      </a:solidFill>
                    </a:lnT>
                    <a:lnB w="9360">
                      <a:solidFill>
                        <a:srgbClr val="000000"/>
                      </a:solidFill>
                    </a:lnB>
                    <a:solidFill>
                      <a:srgbClr val="ffffff"/>
                    </a:solidFill>
                  </a:tcPr>
                </a:tc>
              </a:tr>
              <a:tr h="348480">
                <a:tc>
                  <a:txBody>
                    <a:bodyPr/>
                    <a:p>
                      <a:pPr>
                        <a:lnSpc>
                          <a:spcPct val="100000"/>
                        </a:lnSpc>
                      </a:pPr>
                      <a:r>
                        <a:rPr b="1" lang="en-US" sz="900" spc="-1" strike="noStrike">
                          <a:solidFill>
                            <a:srgbClr val="0076d6"/>
                          </a:solidFill>
                          <a:latin typeface="Arial"/>
                          <a:ea typeface="Arial"/>
                        </a:rPr>
                        <a:t>Outperformance (%)</a:t>
                      </a:r>
                      <a:endParaRPr b="0" lang="en-US" sz="900" spc="-1" strike="noStrike">
                        <a:latin typeface="Arial"/>
                      </a:endParaRPr>
                    </a:p>
                  </a:txBody>
                  <a:tcPr marL="91440" marR="9144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0" lang="en-US" sz="400" spc="-1" strike="noStrike">
                          <a:solidFill>
                            <a:srgbClr val="000000"/>
                          </a:solidFill>
                          <a:latin typeface="Arial"/>
                          <a:ea typeface="Arial"/>
                        </a:rPr>
                        <a:t>+++INS 3monthsOutPerformance +++</a:t>
                      </a:r>
                      <a:endParaRPr b="0" lang="en-US" sz="400" spc="-1" strike="noStrike">
                        <a:latin typeface="Arial"/>
                      </a:endParaRPr>
                    </a:p>
                  </a:txBody>
                  <a:tcPr marL="91440" marR="9144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0" lang="en-US" sz="400" spc="-1" strike="noStrike">
                          <a:solidFill>
                            <a:srgbClr val="000000"/>
                          </a:solidFill>
                          <a:latin typeface="Arial"/>
                          <a:ea typeface="Arial"/>
                        </a:rPr>
                        <a:t>+++INS 1yrpr +++</a:t>
                      </a:r>
                      <a:endParaRPr b="0" lang="en-US" sz="400" spc="-1" strike="noStrike">
                        <a:latin typeface="Arial"/>
                      </a:endParaRPr>
                    </a:p>
                  </a:txBody>
                  <a:tcPr marL="91440" marR="9144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0" lang="en-US" sz="400" spc="-1" strike="noStrike">
                          <a:solidFill>
                            <a:srgbClr val="000000"/>
                          </a:solidFill>
                          <a:latin typeface="Arial"/>
                          <a:ea typeface="Arial"/>
                        </a:rPr>
                        <a:t>+++INS prInception +++</a:t>
                      </a:r>
                      <a:endParaRPr b="0" lang="en-US" sz="400" spc="-1" strike="noStrike">
                        <a:latin typeface="Arial"/>
                      </a:endParaRPr>
                    </a:p>
                  </a:txBody>
                  <a:tcPr marL="91440" marR="91440">
                    <a:lnL w="12240">
                      <a:solidFill>
                        <a:srgbClr val="d8d8d8"/>
                      </a:solidFill>
                    </a:lnL>
                    <a:lnR w="12240">
                      <a:solidFill>
                        <a:srgbClr val="ffffff"/>
                      </a:solidFill>
                    </a:lnR>
                    <a:lnT w="9360">
                      <a:solidFill>
                        <a:srgbClr val="000000"/>
                      </a:solidFill>
                    </a:lnT>
                    <a:lnB w="9360">
                      <a:solidFill>
                        <a:srgbClr val="000000"/>
                      </a:solidFill>
                    </a:lnB>
                    <a:solidFill>
                      <a:srgbClr val="ffffff"/>
                    </a:solidFill>
                  </a:tcPr>
                </a:tc>
              </a:tr>
            </a:tbl>
          </a:graphicData>
        </a:graphic>
      </p:graphicFrame>
      <p:graphicFrame>
        <p:nvGraphicFramePr>
          <p:cNvPr id="96" name="Table 7"/>
          <p:cNvGraphicFramePr/>
          <p:nvPr/>
        </p:nvGraphicFramePr>
        <p:xfrm>
          <a:off x="271440" y="3355560"/>
          <a:ext cx="4593600" cy="2419200"/>
        </p:xfrm>
        <a:graphic>
          <a:graphicData uri="http://schemas.openxmlformats.org/drawingml/2006/table">
            <a:tbl>
              <a:tblPr/>
              <a:tblGrid>
                <a:gridCol w="1816200"/>
                <a:gridCol w="1388880"/>
                <a:gridCol w="1388880"/>
              </a:tblGrid>
              <a:tr h="219960">
                <a:tc>
                  <a:txBody>
                    <a:bodyPr lIns="45720" rIns="45720"/>
                    <a:p>
                      <a:r>
                        <a:rPr b="0" lang="en-US" sz="800" spc="-1" strike="noStrike">
                          <a:latin typeface="Times New Roman"/>
                          <a:ea typeface="Noto Sans CJK SC"/>
                        </a:rPr>
                        <a:t>+++TB_ID </a:t>
                      </a:r>
                      <a:r>
                        <a:rPr b="0" lang="en-US" sz="800" spc="-1" strike="noStrike">
                          <a:solidFill>
                            <a:srgbClr val="000000"/>
                          </a:solidFill>
                          <a:latin typeface="Arial"/>
                          <a:ea typeface="DejaVu Sans"/>
                        </a:rPr>
                        <a:t>asset_per</a:t>
                      </a:r>
                      <a:r>
                        <a:rPr b="0" lang="en-US" sz="800" spc="-1" strike="noStrike">
                          <a:latin typeface="Times New Roman"/>
                        </a:rPr>
                        <a:t> +++</a:t>
                      </a:r>
                      <a:endParaRPr b="0" lang="en-US" sz="800" spc="-1" strike="noStrike">
                        <a:latin typeface="Arial"/>
                      </a:endParaRPr>
                    </a:p>
                  </a:txBody>
                  <a:tcPr marL="45720" marR="45720">
                    <a:lnL w="9360">
                      <a:solidFill>
                        <a:srgbClr val="000000"/>
                      </a:solidFill>
                    </a:lnL>
                    <a:lnR w="9360">
                      <a:solidFill>
                        <a:srgbClr val="ffffff"/>
                      </a:solidFill>
                    </a:lnR>
                    <a:lnT w="9360">
                      <a:solidFill>
                        <a:srgbClr val="000000"/>
                      </a:solidFill>
                    </a:lnT>
                    <a:lnB w="9360">
                      <a:solidFill>
                        <a:srgbClr val="000000"/>
                      </a:solidFill>
                    </a:lnB>
                    <a:solidFill>
                      <a:srgbClr val="ffffff"/>
                    </a:solidFill>
                  </a:tcPr>
                </a:tc>
                <a:tc>
                  <a:txBody>
                    <a:bodyPr lIns="45720" rIns="45720"/>
                    <a:p>
                      <a:pPr algn="ctr">
                        <a:lnSpc>
                          <a:spcPct val="100000"/>
                        </a:lnSpc>
                      </a:pPr>
                      <a:r>
                        <a:rPr b="1" lang="en-US" sz="900" spc="-1" strike="noStrike">
                          <a:solidFill>
                            <a:srgbClr val="0076d6"/>
                          </a:solidFill>
                          <a:latin typeface="Arial"/>
                          <a:ea typeface="Arial"/>
                        </a:rPr>
                        <a:t>3 months</a:t>
                      </a:r>
                      <a:endParaRPr b="0" lang="en-US" sz="900" spc="-1" strike="noStrike">
                        <a:latin typeface="Arial"/>
                      </a:endParaRPr>
                    </a:p>
                  </a:txBody>
                  <a:tcPr marL="45720" marR="45720">
                    <a:lnL w="9360">
                      <a:solidFill>
                        <a:srgbClr val="ffffff"/>
                      </a:solidFill>
                    </a:lnL>
                    <a:lnR w="9360">
                      <a:solidFill>
                        <a:srgbClr val="ffffff"/>
                      </a:solidFill>
                    </a:lnR>
                    <a:lnT w="9360">
                      <a:solidFill>
                        <a:srgbClr val="000000"/>
                      </a:solidFill>
                    </a:lnT>
                    <a:lnB w="9360">
                      <a:solidFill>
                        <a:srgbClr val="000000"/>
                      </a:solidFill>
                    </a:lnB>
                    <a:solidFill>
                      <a:srgbClr val="ffffff"/>
                    </a:solidFill>
                  </a:tcPr>
                </a:tc>
                <a:tc>
                  <a:txBody>
                    <a:bodyPr lIns="45720" rIns="45720"/>
                    <a:p>
                      <a:pPr algn="ctr">
                        <a:lnSpc>
                          <a:spcPct val="100000"/>
                        </a:lnSpc>
                      </a:pPr>
                      <a:r>
                        <a:rPr b="1" lang="en-US" sz="900" spc="-1" strike="noStrike">
                          <a:solidFill>
                            <a:srgbClr val="0076d6"/>
                          </a:solidFill>
                          <a:latin typeface="Arial"/>
                          <a:ea typeface="Arial"/>
                        </a:rPr>
                        <a:t>1 Year</a:t>
                      </a:r>
                      <a:endParaRPr b="0" lang="en-US" sz="900" spc="-1" strike="noStrike">
                        <a:latin typeface="Arial"/>
                      </a:endParaRPr>
                    </a:p>
                  </a:txBody>
                  <a:tcPr marL="45720" marR="45720">
                    <a:lnL w="9360">
                      <a:solidFill>
                        <a:srgbClr val="ffffff"/>
                      </a:solidFill>
                    </a:lnL>
                    <a:lnR w="9360">
                      <a:solidFill>
                        <a:srgbClr val="ffffff"/>
                      </a:solidFill>
                    </a:lnR>
                    <a:lnT w="9360">
                      <a:solidFill>
                        <a:srgbClr val="000000"/>
                      </a:solidFill>
                    </a:lnT>
                    <a:lnB w="9360">
                      <a:solidFill>
                        <a:srgbClr val="000000"/>
                      </a:solidFill>
                    </a:lnB>
                    <a:solidFill>
                      <a:srgbClr val="ffffff"/>
                    </a:solidFill>
                  </a:tcPr>
                </a:tc>
              </a:tr>
              <a:tr h="219960">
                <a:tc>
                  <a:tcPr marL="45720" marR="45720">
                    <a:lnL w="12240">
                      <a:solidFill>
                        <a:srgbClr val="ffffff"/>
                      </a:solidFill>
                    </a:lnL>
                    <a:lnR w="12240">
                      <a:solidFill>
                        <a:srgbClr val="d8d8d8"/>
                      </a:solidFill>
                    </a:lnR>
                    <a:lnT w="9360">
                      <a:solidFill>
                        <a:srgbClr val="000000"/>
                      </a:solidFill>
                    </a:lnT>
                    <a:lnB w="9360">
                      <a:solidFill>
                        <a:srgbClr val="000000"/>
                      </a:solidFill>
                    </a:lnB>
                    <a:solidFill>
                      <a:srgbClr val="0076d6"/>
                    </a:solidFill>
                  </a:tcPr>
                </a:tc>
                <a:tc>
                  <a:txBody>
                    <a:bodyPr lIns="45720" rIns="45720"/>
                    <a:p>
                      <a:pPr algn="ctr">
                        <a:lnSpc>
                          <a:spcPct val="100000"/>
                        </a:lnSpc>
                      </a:pPr>
                      <a:r>
                        <a:rPr b="1" lang="en-US" sz="900" spc="-1" strike="noStrike">
                          <a:solidFill>
                            <a:srgbClr val="ffffff"/>
                          </a:solidFill>
                          <a:latin typeface="Arial"/>
                          <a:ea typeface="Arial"/>
                        </a:rPr>
                        <a:t>5.6%</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0076d6"/>
                    </a:solidFill>
                  </a:tcPr>
                </a:tc>
                <a:tc>
                  <a:txBody>
                    <a:bodyPr lIns="45720" rIns="45720"/>
                    <a:p>
                      <a:pPr algn="ctr">
                        <a:lnSpc>
                          <a:spcPct val="100000"/>
                        </a:lnSpc>
                      </a:pPr>
                      <a:r>
                        <a:rPr b="1" lang="en-US" sz="900" spc="-1" strike="noStrike">
                          <a:solidFill>
                            <a:srgbClr val="ffffff"/>
                          </a:solidFill>
                          <a:latin typeface="Arial"/>
                          <a:ea typeface="Arial"/>
                        </a:rPr>
                        <a:t>7.7%</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0076d6"/>
                    </a:solidFill>
                  </a:tcPr>
                </a:tc>
              </a:tr>
              <a:tr h="219960">
                <a:tc>
                  <a:txBody>
                    <a:bodyPr lIns="45720" rIns="45720"/>
                    <a:p>
                      <a:pPr>
                        <a:lnSpc>
                          <a:spcPct val="100000"/>
                        </a:lnSpc>
                      </a:pPr>
                      <a:r>
                        <a:rPr b="1" lang="en-US" sz="900" spc="-1" strike="noStrike">
                          <a:solidFill>
                            <a:srgbClr val="333333"/>
                          </a:solidFill>
                          <a:latin typeface="Arial"/>
                          <a:ea typeface="Arial"/>
                        </a:rPr>
                        <a:t>Total Growth</a:t>
                      </a:r>
                      <a:endParaRPr b="0" lang="en-US" sz="900" spc="-1" strike="noStrike">
                        <a:latin typeface="Arial"/>
                      </a:endParaRPr>
                    </a:p>
                  </a:txBody>
                  <a:tcPr marL="45720" marR="45720">
                    <a:lnL w="12240">
                      <a:solidFill>
                        <a:srgbClr val="ffffff"/>
                      </a:solidFill>
                    </a:lnL>
                    <a:lnR w="12240">
                      <a:solidFill>
                        <a:srgbClr val="d8d8d8"/>
                      </a:solidFill>
                    </a:lnR>
                    <a:lnT w="9360">
                      <a:solidFill>
                        <a:srgbClr val="000000"/>
                      </a:solidFill>
                    </a:lnT>
                    <a:lnB w="9360">
                      <a:solidFill>
                        <a:srgbClr val="000000"/>
                      </a:solidFill>
                    </a:lnB>
                    <a:solidFill>
                      <a:srgbClr val="6fcbf4"/>
                    </a:solidFill>
                  </a:tcPr>
                </a:tc>
                <a:tc>
                  <a:txBody>
                    <a:bodyPr lIns="45720" rIns="45720"/>
                    <a:p>
                      <a:pPr algn="ctr">
                        <a:lnSpc>
                          <a:spcPct val="100000"/>
                        </a:lnSpc>
                      </a:pPr>
                      <a:r>
                        <a:rPr b="1" lang="en-US" sz="900" spc="-1" strike="noStrike">
                          <a:solidFill>
                            <a:srgbClr val="333333"/>
                          </a:solidFill>
                          <a:latin typeface="Arial"/>
                          <a:ea typeface="Arial"/>
                        </a:rPr>
                        <a:t>4.0%</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6fcbf4"/>
                    </a:solidFill>
                  </a:tcPr>
                </a:tc>
                <a:tc>
                  <a:txBody>
                    <a:bodyPr lIns="45720" rIns="45720"/>
                    <a:p>
                      <a:pPr algn="ctr">
                        <a:lnSpc>
                          <a:spcPct val="100000"/>
                        </a:lnSpc>
                      </a:pPr>
                      <a:r>
                        <a:rPr b="1" lang="en-US" sz="900" spc="-1" strike="noStrike">
                          <a:solidFill>
                            <a:srgbClr val="333333"/>
                          </a:solidFill>
                          <a:latin typeface="Arial"/>
                          <a:ea typeface="Arial"/>
                        </a:rPr>
                        <a:t>15.3%</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6fcbf4"/>
                    </a:solidFill>
                  </a:tcPr>
                </a:tc>
              </a:tr>
              <a:tr h="219960">
                <a:tc>
                  <a:txBody>
                    <a:bodyPr lIns="45720" rIns="45720"/>
                    <a:p>
                      <a:pPr>
                        <a:lnSpc>
                          <a:spcPct val="100000"/>
                        </a:lnSpc>
                      </a:pPr>
                      <a:r>
                        <a:rPr b="0" lang="en-US" sz="900" spc="-1" strike="noStrike">
                          <a:solidFill>
                            <a:srgbClr val="333333"/>
                          </a:solidFill>
                          <a:latin typeface="Arial"/>
                          <a:ea typeface="Arial"/>
                        </a:rPr>
                        <a:t>Equities</a:t>
                      </a:r>
                      <a:endParaRPr b="0" lang="en-US" sz="900" spc="-1" strike="noStrike">
                        <a:latin typeface="Arial"/>
                      </a:endParaRPr>
                    </a:p>
                  </a:txBody>
                  <a:tcPr marL="45720" marR="4572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lIns="45720" rIns="45720"/>
                    <a:p>
                      <a:pPr algn="ctr">
                        <a:lnSpc>
                          <a:spcPct val="100000"/>
                        </a:lnSpc>
                      </a:pPr>
                      <a:r>
                        <a:rPr b="0" lang="en-US" sz="900" spc="-1" strike="noStrike">
                          <a:solidFill>
                            <a:srgbClr val="333333"/>
                          </a:solidFill>
                          <a:latin typeface="Arial"/>
                          <a:ea typeface="Arial"/>
                        </a:rPr>
                        <a:t>5.4%</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lIns="45720" rIns="45720"/>
                    <a:p>
                      <a:pPr algn="ctr">
                        <a:lnSpc>
                          <a:spcPct val="100000"/>
                        </a:lnSpc>
                      </a:pPr>
                      <a:r>
                        <a:rPr b="0" lang="en-US" sz="900" spc="-1" strike="noStrike">
                          <a:solidFill>
                            <a:srgbClr val="333333"/>
                          </a:solidFill>
                          <a:latin typeface="Arial"/>
                          <a:ea typeface="Arial"/>
                        </a:rPr>
                        <a:t>28.0%</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r>
              <a:tr h="219960">
                <a:tc>
                  <a:txBody>
                    <a:bodyPr lIns="45720" rIns="45720"/>
                    <a:p>
                      <a:pPr>
                        <a:lnSpc>
                          <a:spcPct val="100000"/>
                        </a:lnSpc>
                      </a:pPr>
                      <a:r>
                        <a:rPr b="0" lang="en-US" sz="900" spc="-1" strike="noStrike">
                          <a:solidFill>
                            <a:srgbClr val="333333"/>
                          </a:solidFill>
                          <a:latin typeface="Arial"/>
                          <a:ea typeface="Arial"/>
                        </a:rPr>
                        <a:t>Corporate Bonds</a:t>
                      </a:r>
                      <a:endParaRPr b="0" lang="en-US" sz="900" spc="-1" strike="noStrike">
                        <a:latin typeface="Arial"/>
                      </a:endParaRPr>
                    </a:p>
                  </a:txBody>
                  <a:tcPr marL="45720" marR="4572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lIns="45720" rIns="45720"/>
                    <a:p>
                      <a:pPr algn="ctr">
                        <a:lnSpc>
                          <a:spcPct val="100000"/>
                        </a:lnSpc>
                      </a:pPr>
                      <a:r>
                        <a:rPr b="0" lang="en-US" sz="900" spc="-1" strike="noStrike">
                          <a:solidFill>
                            <a:srgbClr val="333333"/>
                          </a:solidFill>
                          <a:latin typeface="Arial"/>
                          <a:ea typeface="Arial"/>
                        </a:rPr>
                        <a:t>2.6%</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lIns="45720" rIns="45720"/>
                    <a:p>
                      <a:pPr algn="ctr">
                        <a:lnSpc>
                          <a:spcPct val="100000"/>
                        </a:lnSpc>
                      </a:pPr>
                      <a:r>
                        <a:rPr b="0" lang="en-US" sz="900" spc="-1" strike="noStrike">
                          <a:solidFill>
                            <a:srgbClr val="333333"/>
                          </a:solidFill>
                          <a:latin typeface="Arial"/>
                          <a:ea typeface="Arial"/>
                        </a:rPr>
                        <a:t>-0.1%</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r>
              <a:tr h="219960">
                <a:tc>
                  <a:txBody>
                    <a:bodyPr lIns="45720" rIns="45720"/>
                    <a:p>
                      <a:pPr>
                        <a:lnSpc>
                          <a:spcPct val="100000"/>
                        </a:lnSpc>
                      </a:pPr>
                      <a:r>
                        <a:rPr b="0" lang="en-US" sz="900" spc="-1" strike="noStrike">
                          <a:solidFill>
                            <a:srgbClr val="333333"/>
                          </a:solidFill>
                          <a:latin typeface="Arial"/>
                          <a:ea typeface="Arial"/>
                        </a:rPr>
                        <a:t>Sovereign Bonds</a:t>
                      </a:r>
                      <a:endParaRPr b="0" lang="en-US" sz="900" spc="-1" strike="noStrike">
                        <a:latin typeface="Arial"/>
                      </a:endParaRPr>
                    </a:p>
                  </a:txBody>
                  <a:tcPr marL="45720" marR="4572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lIns="45720" rIns="45720"/>
                    <a:p>
                      <a:pPr algn="ctr">
                        <a:lnSpc>
                          <a:spcPct val="100000"/>
                        </a:lnSpc>
                      </a:pPr>
                      <a:r>
                        <a:rPr b="0" lang="en-US" sz="900" spc="-1" strike="noStrike">
                          <a:solidFill>
                            <a:srgbClr val="333333"/>
                          </a:solidFill>
                          <a:latin typeface="Arial"/>
                          <a:ea typeface="Arial"/>
                        </a:rPr>
                        <a:t>2.0%</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lIns="45720" rIns="45720"/>
                    <a:p>
                      <a:pPr algn="ctr">
                        <a:lnSpc>
                          <a:spcPct val="100000"/>
                        </a:lnSpc>
                      </a:pPr>
                      <a:r>
                        <a:rPr b="0" lang="en-US" sz="900" spc="-1" strike="noStrike">
                          <a:solidFill>
                            <a:srgbClr val="333333"/>
                          </a:solidFill>
                          <a:latin typeface="Arial"/>
                          <a:ea typeface="Arial"/>
                        </a:rPr>
                        <a:t>-1.4%</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r>
              <a:tr h="219960">
                <a:tc>
                  <a:txBody>
                    <a:bodyPr lIns="45720" rIns="45720"/>
                    <a:p>
                      <a:pPr>
                        <a:lnSpc>
                          <a:spcPct val="100000"/>
                        </a:lnSpc>
                      </a:pPr>
                      <a:r>
                        <a:rPr b="0" lang="en-US" sz="900" spc="-1" strike="noStrike">
                          <a:solidFill>
                            <a:srgbClr val="333333"/>
                          </a:solidFill>
                          <a:latin typeface="Arial"/>
                          <a:ea typeface="Arial"/>
                        </a:rPr>
                        <a:t>Alternatives</a:t>
                      </a:r>
                      <a:endParaRPr b="0" lang="en-US" sz="900" spc="-1" strike="noStrike">
                        <a:latin typeface="Arial"/>
                      </a:endParaRPr>
                    </a:p>
                  </a:txBody>
                  <a:tcPr marL="45720" marR="4572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lIns="45720" rIns="45720"/>
                    <a:p>
                      <a:pPr algn="ctr">
                        <a:lnSpc>
                          <a:spcPct val="100000"/>
                        </a:lnSpc>
                      </a:pPr>
                      <a:r>
                        <a:rPr b="0" lang="en-US" sz="900" spc="-1" strike="noStrike">
                          <a:solidFill>
                            <a:srgbClr val="333333"/>
                          </a:solidFill>
                          <a:latin typeface="Arial"/>
                          <a:ea typeface="Arial"/>
                        </a:rPr>
                        <a:t>4.8%</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lIns="45720" rIns="45720"/>
                    <a:p>
                      <a:pPr algn="ctr">
                        <a:lnSpc>
                          <a:spcPct val="100000"/>
                        </a:lnSpc>
                      </a:pPr>
                      <a:r>
                        <a:rPr b="0" lang="en-US" sz="900" spc="-1" strike="noStrike">
                          <a:solidFill>
                            <a:srgbClr val="333333"/>
                          </a:solidFill>
                          <a:latin typeface="Arial"/>
                          <a:ea typeface="Arial"/>
                        </a:rPr>
                        <a:t>12.3%</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r>
              <a:tr h="219960">
                <a:tc>
                  <a:txBody>
                    <a:bodyPr lIns="45720" rIns="45720"/>
                    <a:p>
                      <a:pPr>
                        <a:lnSpc>
                          <a:spcPct val="100000"/>
                        </a:lnSpc>
                      </a:pPr>
                      <a:r>
                        <a:rPr b="0" lang="en-US" sz="900" spc="-1" strike="noStrike">
                          <a:solidFill>
                            <a:srgbClr val="333333"/>
                          </a:solidFill>
                          <a:latin typeface="Arial"/>
                          <a:ea typeface="Arial"/>
                        </a:rPr>
                        <a:t>Dynamic Strategies</a:t>
                      </a:r>
                      <a:endParaRPr b="0" lang="en-US" sz="900" spc="-1" strike="noStrike">
                        <a:latin typeface="Arial"/>
                      </a:endParaRPr>
                    </a:p>
                  </a:txBody>
                  <a:tcPr marL="45720" marR="4572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lIns="45720" rIns="45720"/>
                    <a:p>
                      <a:pPr algn="ctr">
                        <a:lnSpc>
                          <a:spcPct val="100000"/>
                        </a:lnSpc>
                      </a:pPr>
                      <a:r>
                        <a:rPr b="0" lang="en-US" sz="900" spc="-1" strike="noStrike">
                          <a:solidFill>
                            <a:srgbClr val="333333"/>
                          </a:solidFill>
                          <a:latin typeface="Arial"/>
                          <a:ea typeface="Arial"/>
                        </a:rPr>
                        <a:t>2.0%</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lIns="45720" rIns="45720"/>
                    <a:p>
                      <a:pPr algn="ctr">
                        <a:lnSpc>
                          <a:spcPct val="100000"/>
                        </a:lnSpc>
                      </a:pPr>
                      <a:r>
                        <a:rPr b="0" lang="en-US" sz="900" spc="-1" strike="noStrike">
                          <a:solidFill>
                            <a:srgbClr val="333333"/>
                          </a:solidFill>
                          <a:latin typeface="Arial"/>
                          <a:ea typeface="Arial"/>
                        </a:rPr>
                        <a:t>13.9%</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r>
              <a:tr h="219960">
                <a:tc>
                  <a:txBody>
                    <a:bodyPr lIns="45720" rIns="45720"/>
                    <a:p>
                      <a:pPr>
                        <a:lnSpc>
                          <a:spcPct val="100000"/>
                        </a:lnSpc>
                      </a:pPr>
                      <a:r>
                        <a:rPr b="1" lang="en-US" sz="900" spc="-1" strike="noStrike">
                          <a:solidFill>
                            <a:srgbClr val="333333"/>
                          </a:solidFill>
                          <a:latin typeface="Arial"/>
                          <a:ea typeface="Arial"/>
                        </a:rPr>
                        <a:t>Total Matching</a:t>
                      </a:r>
                      <a:endParaRPr b="0" lang="en-US" sz="900" spc="-1" strike="noStrike">
                        <a:latin typeface="Arial"/>
                      </a:endParaRPr>
                    </a:p>
                  </a:txBody>
                  <a:tcPr marL="45720" marR="45720">
                    <a:lnL w="12240">
                      <a:solidFill>
                        <a:srgbClr val="ffffff"/>
                      </a:solidFill>
                    </a:lnL>
                    <a:lnR w="12240">
                      <a:solidFill>
                        <a:srgbClr val="d8d8d8"/>
                      </a:solidFill>
                    </a:lnR>
                    <a:lnT w="9360">
                      <a:solidFill>
                        <a:srgbClr val="000000"/>
                      </a:solidFill>
                    </a:lnT>
                    <a:lnB w="9360">
                      <a:solidFill>
                        <a:srgbClr val="000000"/>
                      </a:solidFill>
                    </a:lnB>
                    <a:solidFill>
                      <a:srgbClr val="6fcbf4"/>
                    </a:solidFill>
                  </a:tcPr>
                </a:tc>
                <a:tc>
                  <a:txBody>
                    <a:bodyPr lIns="45720" rIns="45720"/>
                    <a:p>
                      <a:pPr algn="ctr">
                        <a:lnSpc>
                          <a:spcPct val="100000"/>
                        </a:lnSpc>
                      </a:pPr>
                      <a:r>
                        <a:rPr b="1" lang="en-US" sz="900" spc="-1" strike="noStrike">
                          <a:solidFill>
                            <a:srgbClr val="333333"/>
                          </a:solidFill>
                          <a:latin typeface="Arial"/>
                          <a:ea typeface="Arial"/>
                        </a:rPr>
                        <a:t>13.3%</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6fcbf4"/>
                    </a:solidFill>
                  </a:tcPr>
                </a:tc>
                <a:tc>
                  <a:txBody>
                    <a:bodyPr lIns="45720" rIns="45720"/>
                    <a:p>
                      <a:pPr algn="ctr">
                        <a:lnSpc>
                          <a:spcPct val="100000"/>
                        </a:lnSpc>
                      </a:pPr>
                      <a:r>
                        <a:rPr b="1" lang="en-US" sz="900" spc="-1" strike="noStrike">
                          <a:solidFill>
                            <a:srgbClr val="333333"/>
                          </a:solidFill>
                          <a:latin typeface="Arial"/>
                          <a:ea typeface="Arial"/>
                        </a:rPr>
                        <a:t>-24.7%</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6fcbf4"/>
                    </a:solidFill>
                  </a:tcPr>
                </a:tc>
              </a:tr>
              <a:tr h="219960">
                <a:tc>
                  <a:txBody>
                    <a:bodyPr lIns="45720" rIns="45720"/>
                    <a:p>
                      <a:pPr>
                        <a:lnSpc>
                          <a:spcPct val="100000"/>
                        </a:lnSpc>
                      </a:pPr>
                      <a:r>
                        <a:rPr b="0" lang="en-US" sz="900" spc="-1" strike="noStrike">
                          <a:solidFill>
                            <a:srgbClr val="333333"/>
                          </a:solidFill>
                          <a:latin typeface="Arial"/>
                          <a:ea typeface="Arial"/>
                        </a:rPr>
                        <a:t>LDI Funds &amp; Cash</a:t>
                      </a:r>
                      <a:endParaRPr b="0" lang="en-US" sz="900" spc="-1" strike="noStrike">
                        <a:latin typeface="Arial"/>
                      </a:endParaRPr>
                    </a:p>
                  </a:txBody>
                  <a:tcPr marL="45720" marR="4572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lIns="45720" rIns="45720"/>
                    <a:p>
                      <a:pPr algn="ctr">
                        <a:lnSpc>
                          <a:spcPct val="100000"/>
                        </a:lnSpc>
                      </a:pPr>
                      <a:r>
                        <a:rPr b="0" lang="en-US" sz="900" spc="-1" strike="noStrike">
                          <a:solidFill>
                            <a:srgbClr val="333333"/>
                          </a:solidFill>
                          <a:latin typeface="Arial"/>
                          <a:ea typeface="Arial"/>
                        </a:rPr>
                        <a:t>13.3%</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lIns="45720" rIns="45720"/>
                    <a:p>
                      <a:pPr algn="ctr">
                        <a:lnSpc>
                          <a:spcPct val="100000"/>
                        </a:lnSpc>
                      </a:pPr>
                      <a:r>
                        <a:rPr b="0" lang="en-US" sz="900" spc="-1" strike="noStrike">
                          <a:solidFill>
                            <a:srgbClr val="333333"/>
                          </a:solidFill>
                          <a:latin typeface="Arial"/>
                          <a:ea typeface="Arial"/>
                        </a:rPr>
                        <a:t>-24.7%</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r>
              <a:tr h="219960">
                <a:tc>
                  <a:txBody>
                    <a:bodyPr lIns="45720" rIns="45720"/>
                    <a:p>
                      <a:pPr>
                        <a:lnSpc>
                          <a:spcPct val="100000"/>
                        </a:lnSpc>
                      </a:pPr>
                      <a:r>
                        <a:rPr b="1" lang="en-US" sz="900" spc="-1" strike="noStrike">
                          <a:solidFill>
                            <a:srgbClr val="ffffff"/>
                          </a:solidFill>
                          <a:latin typeface="Arial"/>
                          <a:ea typeface="Arial"/>
                        </a:rPr>
                        <a:t>Liability Benchmark</a:t>
                      </a:r>
                      <a:endParaRPr b="0" lang="en-US" sz="900" spc="-1" strike="noStrike">
                        <a:latin typeface="Arial"/>
                      </a:endParaRPr>
                    </a:p>
                  </a:txBody>
                  <a:tcPr marL="45720" marR="45720">
                    <a:lnL w="12240">
                      <a:solidFill>
                        <a:srgbClr val="ffffff"/>
                      </a:solidFill>
                    </a:lnL>
                    <a:lnR w="12240">
                      <a:solidFill>
                        <a:srgbClr val="d8d8d8"/>
                      </a:solidFill>
                    </a:lnR>
                    <a:lnT w="9360">
                      <a:solidFill>
                        <a:srgbClr val="000000"/>
                      </a:solidFill>
                    </a:lnT>
                    <a:lnB w="12240">
                      <a:solidFill>
                        <a:srgbClr val="d8d8d8"/>
                      </a:solidFill>
                    </a:lnB>
                    <a:solidFill>
                      <a:srgbClr val="0076d6"/>
                    </a:solidFill>
                  </a:tcPr>
                </a:tc>
                <a:tc>
                  <a:txBody>
                    <a:bodyPr lIns="45720" rIns="45720"/>
                    <a:p>
                      <a:pPr algn="ctr">
                        <a:lnSpc>
                          <a:spcPct val="100000"/>
                        </a:lnSpc>
                      </a:pPr>
                      <a:r>
                        <a:rPr b="1" lang="en-US" sz="900" spc="-1" strike="noStrike">
                          <a:solidFill>
                            <a:srgbClr val="ffffff"/>
                          </a:solidFill>
                          <a:latin typeface="Arial"/>
                          <a:ea typeface="Arial"/>
                        </a:rPr>
                        <a:t>3.1%</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12240">
                      <a:solidFill>
                        <a:srgbClr val="d8d8d8"/>
                      </a:solidFill>
                    </a:lnB>
                    <a:solidFill>
                      <a:srgbClr val="0076d6"/>
                    </a:solidFill>
                  </a:tcPr>
                </a:tc>
                <a:tc>
                  <a:txBody>
                    <a:bodyPr lIns="45720" rIns="45720"/>
                    <a:p>
                      <a:pPr algn="ctr">
                        <a:lnSpc>
                          <a:spcPct val="100000"/>
                        </a:lnSpc>
                      </a:pPr>
                      <a:r>
                        <a:rPr b="1" lang="en-US" sz="900" spc="-1" strike="noStrike">
                          <a:solidFill>
                            <a:srgbClr val="ffffff"/>
                          </a:solidFill>
                          <a:latin typeface="Arial"/>
                          <a:ea typeface="Arial"/>
                        </a:rPr>
                        <a:t>-6.7%</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12240">
                      <a:solidFill>
                        <a:srgbClr val="d8d8d8"/>
                      </a:solidFill>
                    </a:lnB>
                    <a:solidFill>
                      <a:srgbClr val="0076d6"/>
                    </a:solidFill>
                  </a:tcPr>
                </a:tc>
              </a:tr>
            </a:tbl>
          </a:graphicData>
        </a:graphic>
      </p:graphicFrame>
      <p:sp>
        <p:nvSpPr>
          <p:cNvPr id="97" name="CustomShape 8"/>
          <p:cNvSpPr/>
          <p:nvPr/>
        </p:nvSpPr>
        <p:spPr>
          <a:xfrm>
            <a:off x="1645920" y="1554480"/>
            <a:ext cx="3198600" cy="203040"/>
          </a:xfrm>
          <a:prstGeom prst="rect">
            <a:avLst/>
          </a:prstGeom>
          <a:noFill/>
          <a:ln>
            <a:noFill/>
          </a:ln>
        </p:spPr>
        <p:style>
          <a:lnRef idx="0"/>
          <a:fillRef idx="0"/>
          <a:effectRef idx="0"/>
          <a:fontRef idx="minor"/>
        </p:style>
        <p:txBody>
          <a:bodyPr lIns="90000" rIns="90000" tIns="45000" bIns="45000"/>
          <a:p>
            <a:pPr>
              <a:lnSpc>
                <a:spcPct val="100000"/>
              </a:lnSpc>
            </a:pPr>
            <a:r>
              <a:rPr b="0" lang="en-US" sz="800" spc="-1" strike="noStrike">
                <a:solidFill>
                  <a:srgbClr val="000000"/>
                </a:solidFill>
                <a:latin typeface="Arial"/>
                <a:ea typeface="DejaVu Sans"/>
              </a:rPr>
              <a:t>+++TB_TX_UP overall_per DATA OPData +++</a:t>
            </a:r>
            <a:endParaRPr b="0" lang="en-US" sz="800" spc="-1" strike="noStrike">
              <a:latin typeface="Arial"/>
            </a:endParaRPr>
          </a:p>
        </p:txBody>
      </p:sp>
      <p:sp>
        <p:nvSpPr>
          <p:cNvPr id="98" name="TextShape 9"/>
          <p:cNvSpPr txBox="1"/>
          <p:nvPr/>
        </p:nvSpPr>
        <p:spPr>
          <a:xfrm>
            <a:off x="1920240" y="3200400"/>
            <a:ext cx="2943360" cy="204840"/>
          </a:xfrm>
          <a:prstGeom prst="rect">
            <a:avLst/>
          </a:prstGeom>
          <a:noFill/>
          <a:ln>
            <a:noFill/>
          </a:ln>
        </p:spPr>
        <p:txBody>
          <a:bodyPr lIns="90000" rIns="90000" tIns="45000" bIns="45000"/>
          <a:p>
            <a:r>
              <a:rPr b="0" lang="en-US" sz="800" spc="-1" strike="noStrike">
                <a:solidFill>
                  <a:srgbClr val="000000"/>
                </a:solidFill>
                <a:latin typeface="Arial"/>
                <a:ea typeface="DejaVu Sans"/>
              </a:rPr>
              <a:t>+++TB_DRW asset_per DATA ACperformance +++</a:t>
            </a:r>
            <a:endParaRPr b="0" lang="en-US" sz="800" spc="-1" strike="noStrike">
              <a:latin typeface="Arial"/>
            </a:endParaRPr>
          </a:p>
        </p:txBody>
      </p:sp>
    </p:spTree>
  </p:cSld>
  <p:transition spd="slow">
    <p:fad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376200" y="4290120"/>
            <a:ext cx="4105080" cy="1483560"/>
          </a:xfrm>
          <a:prstGeom prst="rect">
            <a:avLst/>
          </a:prstGeom>
          <a:noFill/>
          <a:ln>
            <a:noFill/>
          </a:ln>
        </p:spPr>
        <p:style>
          <a:lnRef idx="0"/>
          <a:fillRef idx="0"/>
          <a:effectRef idx="0"/>
          <a:fontRef idx="minor"/>
        </p:style>
        <p:txBody>
          <a:bodyPr lIns="0" rIns="0" tIns="0" bIns="0"/>
          <a:p>
            <a:pPr algn="just">
              <a:lnSpc>
                <a:spcPct val="120000"/>
              </a:lnSpc>
            </a:pPr>
            <a:r>
              <a:rPr b="0" lang="en-US" sz="900" spc="-1" strike="noStrike">
                <a:solidFill>
                  <a:srgbClr val="333333"/>
                </a:solidFill>
                <a:latin typeface="Arial"/>
                <a:ea typeface="Arial"/>
              </a:rPr>
              <a:t>We are comfortable that the asset allocation remains in line with the Scheme’s target return. The Scheme has exposure to a diversified portfolio of growth assets, and the majority of liability interest rate interest rate and inflation risk has been hedged.</a:t>
            </a:r>
            <a:endParaRPr b="0" lang="en-US" sz="900" spc="-1" strike="noStrike">
              <a:latin typeface="Arial"/>
            </a:endParaRPr>
          </a:p>
          <a:p>
            <a:pPr algn="just">
              <a:lnSpc>
                <a:spcPct val="120000"/>
              </a:lnSpc>
              <a:spcBef>
                <a:spcPts val="1199"/>
              </a:spcBef>
            </a:pPr>
            <a:r>
              <a:rPr b="0" lang="en-US" sz="900" spc="-1" strike="noStrike">
                <a:solidFill>
                  <a:srgbClr val="333333"/>
                </a:solidFill>
                <a:latin typeface="Arial"/>
                <a:ea typeface="Arial"/>
              </a:rPr>
              <a:t>Overall growth and matching allocations remained largely unchanged over the quarter, though adjustments were made within the global bond portfolio.</a:t>
            </a:r>
            <a:endParaRPr b="0" lang="en-US" sz="900" spc="-1" strike="noStrike">
              <a:latin typeface="Arial"/>
            </a:endParaRPr>
          </a:p>
          <a:p>
            <a:pPr algn="just">
              <a:lnSpc>
                <a:spcPct val="120000"/>
              </a:lnSpc>
              <a:spcBef>
                <a:spcPts val="1199"/>
              </a:spcBef>
            </a:pPr>
            <a:r>
              <a:rPr b="0" lang="en-US" sz="900" spc="-1" strike="noStrike">
                <a:solidFill>
                  <a:srgbClr val="333333"/>
                </a:solidFill>
                <a:latin typeface="Arial"/>
                <a:ea typeface="Arial"/>
              </a:rPr>
              <a:t>The allocation remains within permitted tolerances.</a:t>
            </a:r>
            <a:endParaRPr b="0" lang="en-US" sz="900" spc="-1" strike="noStrike">
              <a:latin typeface="Arial"/>
            </a:endParaRPr>
          </a:p>
          <a:p>
            <a:pPr algn="just">
              <a:lnSpc>
                <a:spcPct val="120000"/>
              </a:lnSpc>
              <a:spcBef>
                <a:spcPts val="1199"/>
              </a:spcBef>
            </a:pPr>
            <a:endParaRPr b="0" lang="en-US" sz="900" spc="-1" strike="noStrike">
              <a:latin typeface="Arial"/>
            </a:endParaRPr>
          </a:p>
        </p:txBody>
      </p:sp>
      <p:sp>
        <p:nvSpPr>
          <p:cNvPr id="100" name="CustomShape 2"/>
          <p:cNvSpPr/>
          <p:nvPr/>
        </p:nvSpPr>
        <p:spPr>
          <a:xfrm>
            <a:off x="271440" y="323280"/>
            <a:ext cx="9359280" cy="414360"/>
          </a:xfrm>
          <a:prstGeom prst="rect">
            <a:avLst/>
          </a:prstGeom>
          <a:noFill/>
          <a:ln>
            <a:noFill/>
          </a:ln>
        </p:spPr>
        <p:style>
          <a:lnRef idx="0"/>
          <a:fillRef idx="0"/>
          <a:effectRef idx="0"/>
          <a:fontRef idx="minor"/>
        </p:style>
        <p:txBody>
          <a:bodyPr lIns="0" rIns="0" tIns="0" bIns="0">
            <a:normAutofit/>
          </a:bodyPr>
          <a:p>
            <a:pPr>
              <a:lnSpc>
                <a:spcPct val="100000"/>
              </a:lnSpc>
            </a:pPr>
            <a:r>
              <a:rPr b="1" lang="en-US" sz="2400" spc="-1" strike="noStrike">
                <a:solidFill>
                  <a:srgbClr val="0076d6"/>
                </a:solidFill>
                <a:latin typeface="Arial"/>
                <a:ea typeface="Arial"/>
              </a:rPr>
              <a:t>+++INS assetAllocation +++</a:t>
            </a:r>
            <a:endParaRPr b="0" lang="en-US" sz="2400" spc="-1" strike="noStrike">
              <a:latin typeface="Arial"/>
            </a:endParaRPr>
          </a:p>
        </p:txBody>
      </p:sp>
      <p:sp>
        <p:nvSpPr>
          <p:cNvPr id="101" name="CustomShape 3"/>
          <p:cNvSpPr/>
          <p:nvPr/>
        </p:nvSpPr>
        <p:spPr>
          <a:xfrm>
            <a:off x="44640" y="6315840"/>
            <a:ext cx="349200" cy="204840"/>
          </a:xfrm>
          <a:prstGeom prst="rect">
            <a:avLst/>
          </a:prstGeom>
          <a:noFill/>
          <a:ln>
            <a:noFill/>
          </a:ln>
        </p:spPr>
        <p:style>
          <a:lnRef idx="0"/>
          <a:fillRef idx="0"/>
          <a:effectRef idx="0"/>
          <a:fontRef idx="minor"/>
        </p:style>
        <p:txBody>
          <a:bodyPr lIns="0" rIns="0" tIns="0" bIns="0" anchor="ctr"/>
          <a:p>
            <a:pPr algn="r">
              <a:lnSpc>
                <a:spcPct val="100000"/>
              </a:lnSpc>
            </a:pPr>
            <a:fld id="{AC290B3E-89D6-49BA-BEEA-BF538EBCF1DF}" type="slidenum">
              <a:rPr b="1" lang="en-US" sz="800" spc="-1" strike="noStrike">
                <a:solidFill>
                  <a:srgbClr val="333333"/>
                </a:solidFill>
                <a:latin typeface="Arial"/>
                <a:ea typeface="Arial"/>
              </a:rPr>
              <a:t>&lt;number&gt;</a:t>
            </a:fld>
            <a:endParaRPr b="0" lang="en-US" sz="800" spc="-1" strike="noStrike">
              <a:latin typeface="Arial"/>
            </a:endParaRPr>
          </a:p>
        </p:txBody>
      </p:sp>
      <p:graphicFrame>
        <p:nvGraphicFramePr>
          <p:cNvPr id="102" name="Table 4"/>
          <p:cNvGraphicFramePr/>
          <p:nvPr/>
        </p:nvGraphicFramePr>
        <p:xfrm>
          <a:off x="5034600" y="1015200"/>
          <a:ext cx="4499640" cy="6400440"/>
        </p:xfrm>
        <a:graphic>
          <a:graphicData uri="http://schemas.openxmlformats.org/drawingml/2006/table">
            <a:tbl>
              <a:tblPr/>
              <a:tblGrid>
                <a:gridCol w="1440000"/>
                <a:gridCol w="1980000"/>
                <a:gridCol w="540000"/>
                <a:gridCol w="540000"/>
              </a:tblGrid>
              <a:tr h="453600">
                <a:tc>
                  <a:tcPr marL="91440" marR="91440">
                    <a:lnL w="9360">
                      <a:solidFill>
                        <a:srgbClr val="000000"/>
                      </a:solidFill>
                    </a:lnL>
                    <a:lnR w="9360">
                      <a:solidFill>
                        <a:srgbClr val="000000"/>
                      </a:solidFill>
                    </a:lnR>
                    <a:lnT w="9360">
                      <a:solidFill>
                        <a:srgbClr val="000000"/>
                      </a:solidFill>
                    </a:lnT>
                    <a:lnB w="9360">
                      <a:solidFill>
                        <a:srgbClr val="666666"/>
                      </a:solidFill>
                    </a:lnB>
                    <a:solidFill>
                      <a:srgbClr val="ffffff"/>
                    </a:solidFill>
                  </a:tcPr>
                </a:tc>
                <a:tc>
                  <a:tcPr marL="91440" marR="91440">
                    <a:lnL w="9360">
                      <a:solidFill>
                        <a:srgbClr val="000000"/>
                      </a:solidFill>
                    </a:lnL>
                    <a:lnR w="9360">
                      <a:solidFill>
                        <a:srgbClr val="000000"/>
                      </a:solidFill>
                    </a:lnR>
                    <a:lnT w="9360">
                      <a:solidFill>
                        <a:srgbClr val="000000"/>
                      </a:solidFill>
                    </a:lnT>
                    <a:lnB w="9360">
                      <a:solidFill>
                        <a:srgbClr val="666666"/>
                      </a:solidFill>
                    </a:lnB>
                    <a:solidFill>
                      <a:srgbClr val="ffffff"/>
                    </a:solidFill>
                  </a:tcPr>
                </a:tc>
                <a:tc>
                  <a:txBody>
                    <a:bodyPr/>
                    <a:p>
                      <a:pPr algn="ctr">
                        <a:lnSpc>
                          <a:spcPct val="100000"/>
                        </a:lnSpc>
                      </a:pPr>
                      <a:r>
                        <a:rPr b="1" lang="en-US" sz="850" spc="-1" strike="noStrike">
                          <a:solidFill>
                            <a:srgbClr val="0076d6"/>
                          </a:solidFill>
                          <a:latin typeface="Arial"/>
                          <a:ea typeface="Arial"/>
                        </a:rPr>
                        <a:t>31 March 2021</a:t>
                      </a:r>
                      <a:endParaRPr b="0" lang="en-US" sz="850" spc="-1" strike="noStrike">
                        <a:latin typeface="Arial"/>
                      </a:endParaRPr>
                    </a:p>
                  </a:txBody>
                  <a:tcPr marL="91440" marR="91440">
                    <a:lnL w="9360">
                      <a:solidFill>
                        <a:srgbClr val="000000"/>
                      </a:solidFill>
                    </a:lnL>
                    <a:lnR w="9360">
                      <a:solidFill>
                        <a:srgbClr val="000000"/>
                      </a:solidFill>
                    </a:lnR>
                    <a:lnT w="9360">
                      <a:solidFill>
                        <a:srgbClr val="000000"/>
                      </a:solidFill>
                    </a:lnT>
                    <a:lnB w="9360">
                      <a:solidFill>
                        <a:srgbClr val="666666"/>
                      </a:solidFill>
                    </a:lnB>
                    <a:solidFill>
                      <a:srgbClr val="ffffff"/>
                    </a:solidFill>
                  </a:tcPr>
                </a:tc>
                <a:tc>
                  <a:txBody>
                    <a:bodyPr/>
                    <a:p>
                      <a:pPr algn="ctr">
                        <a:lnSpc>
                          <a:spcPct val="100000"/>
                        </a:lnSpc>
                      </a:pPr>
                      <a:r>
                        <a:rPr b="1" lang="en-US" sz="850" spc="-1" strike="noStrike">
                          <a:solidFill>
                            <a:srgbClr val="0076d6"/>
                          </a:solidFill>
                          <a:latin typeface="Arial"/>
                          <a:ea typeface="Arial"/>
                        </a:rPr>
                        <a:t>30 June 2021</a:t>
                      </a:r>
                      <a:endParaRPr b="0" lang="en-US" sz="850" spc="-1" strike="noStrike">
                        <a:latin typeface="Arial"/>
                      </a:endParaRPr>
                    </a:p>
                  </a:txBody>
                  <a:tcPr marL="91440" marR="91440">
                    <a:lnL w="9360">
                      <a:solidFill>
                        <a:srgbClr val="000000"/>
                      </a:solidFill>
                    </a:lnL>
                    <a:lnR w="9360">
                      <a:solidFill>
                        <a:srgbClr val="000000"/>
                      </a:solidFill>
                    </a:lnR>
                    <a:lnT w="9360">
                      <a:solidFill>
                        <a:srgbClr val="000000"/>
                      </a:solidFill>
                    </a:lnT>
                    <a:lnB w="9360">
                      <a:solidFill>
                        <a:srgbClr val="666666"/>
                      </a:solidFill>
                    </a:lnB>
                    <a:solidFill>
                      <a:srgbClr val="ffffff"/>
                    </a:solidFill>
                  </a:tcPr>
                </a:tc>
              </a:tr>
              <a:tr h="212400">
                <a:tc rowSpan="8">
                  <a:txBody>
                    <a:bodyPr/>
                    <a:p>
                      <a:pPr>
                        <a:lnSpc>
                          <a:spcPct val="100000"/>
                        </a:lnSpc>
                      </a:pPr>
                      <a:r>
                        <a:rPr b="1" lang="en-US" sz="850" spc="-1" strike="noStrike">
                          <a:solidFill>
                            <a:srgbClr val="0076d6"/>
                          </a:solidFill>
                          <a:latin typeface="Arial"/>
                          <a:ea typeface="Arial"/>
                        </a:rPr>
                        <a:t>EQUITIES</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nSpc>
                          <a:spcPct val="100000"/>
                        </a:lnSpc>
                      </a:pPr>
                      <a:r>
                        <a:rPr b="0" lang="en-US" sz="850" spc="-1" strike="noStrike">
                          <a:solidFill>
                            <a:srgbClr val="0076d6"/>
                          </a:solidFill>
                          <a:latin typeface="Arial"/>
                          <a:ea typeface="Arial"/>
                        </a:rPr>
                        <a:t>UK Equity</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1.8%</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1.8%</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076d6"/>
                          </a:solidFill>
                          <a:latin typeface="Arial"/>
                          <a:ea typeface="Arial"/>
                        </a:rPr>
                        <a:t>North America Equity</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1.8%</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1.9%</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076d6"/>
                          </a:solidFill>
                          <a:latin typeface="Arial"/>
                          <a:ea typeface="Arial"/>
                        </a:rPr>
                        <a:t>Europe (ex UK) Equity</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3.0%</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2.7%</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076d6"/>
                          </a:solidFill>
                          <a:latin typeface="Arial"/>
                          <a:ea typeface="Arial"/>
                        </a:rPr>
                        <a:t>Japan Equity</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2.9%</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2.8%</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076d6"/>
                          </a:solidFill>
                          <a:latin typeface="Arial"/>
                          <a:ea typeface="Arial"/>
                        </a:rPr>
                        <a:t>Asia Pacific ex-Japan Equity</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1.7%</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1.7%</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076d6"/>
                          </a:solidFill>
                          <a:latin typeface="Arial"/>
                          <a:ea typeface="Arial"/>
                        </a:rPr>
                        <a:t>Emerging Markets Equity</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3.4%</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3.6%</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076d6"/>
                          </a:solidFill>
                          <a:latin typeface="Arial"/>
                          <a:ea typeface="Arial"/>
                        </a:rPr>
                        <a:t>Global Developed Small Cap Equity</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2.7%</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2.7%</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076d6"/>
                          </a:solidFill>
                          <a:latin typeface="Arial"/>
                          <a:ea typeface="Arial"/>
                        </a:rPr>
                        <a:t>Smart beta equity</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c>
                  <a:txBody>
                    <a:bodyPr/>
                    <a:p>
                      <a:pPr algn="ctr">
                        <a:lnSpc>
                          <a:spcPct val="100000"/>
                        </a:lnSpc>
                      </a:pPr>
                      <a:r>
                        <a:rPr b="0" lang="en-US" sz="850" spc="-1" strike="noStrike">
                          <a:solidFill>
                            <a:srgbClr val="333333"/>
                          </a:solidFill>
                          <a:latin typeface="Arial"/>
                          <a:ea typeface="Arial"/>
                        </a:rPr>
                        <a:t>5.9%</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c>
                  <a:txBody>
                    <a:bodyPr/>
                    <a:p>
                      <a:pPr algn="ctr">
                        <a:lnSpc>
                          <a:spcPct val="100000"/>
                        </a:lnSpc>
                      </a:pPr>
                      <a:r>
                        <a:rPr b="0" lang="en-US" sz="850" spc="-1" strike="noStrike">
                          <a:solidFill>
                            <a:srgbClr val="333333"/>
                          </a:solidFill>
                          <a:latin typeface="Arial"/>
                          <a:ea typeface="Arial"/>
                        </a:rPr>
                        <a:t>5.6%</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r>
              <a:tr h="212400">
                <a:tc rowSpan="5">
                  <a:txBody>
                    <a:bodyPr/>
                    <a:p>
                      <a:pPr>
                        <a:lnSpc>
                          <a:spcPct val="100000"/>
                        </a:lnSpc>
                      </a:pPr>
                      <a:r>
                        <a:rPr b="1" lang="en-US" sz="850" spc="-1" strike="noStrike">
                          <a:solidFill>
                            <a:srgbClr val="dd9c00"/>
                          </a:solidFill>
                          <a:latin typeface="Arial"/>
                          <a:ea typeface="Arial"/>
                        </a:rPr>
                        <a:t>GLOBAL BONDS</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nSpc>
                          <a:spcPct val="100000"/>
                        </a:lnSpc>
                      </a:pPr>
                      <a:r>
                        <a:rPr b="0" lang="en-US" sz="850" spc="-1" strike="noStrike">
                          <a:solidFill>
                            <a:srgbClr val="dd9c00"/>
                          </a:solidFill>
                          <a:latin typeface="Arial"/>
                          <a:ea typeface="Arial"/>
                        </a:rPr>
                        <a:t>‘</a:t>
                      </a:r>
                      <a:r>
                        <a:rPr b="0" lang="en-US" sz="850" spc="-1" strike="noStrike">
                          <a:solidFill>
                            <a:srgbClr val="dd9c00"/>
                          </a:solidFill>
                          <a:latin typeface="Arial"/>
                          <a:ea typeface="Arial"/>
                        </a:rPr>
                        <a:t>Fallen Angels’ Credit</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5.1%</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5.7%</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dd9c00"/>
                          </a:solidFill>
                          <a:latin typeface="Arial"/>
                          <a:ea typeface="Arial"/>
                        </a:rPr>
                        <a:t>UK Investment Grade Credit </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3.1%</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4.9%</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dd9c00"/>
                          </a:solidFill>
                          <a:latin typeface="Arial"/>
                          <a:ea typeface="Arial"/>
                        </a:rPr>
                        <a:t>Euro Investment Grade Credit </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0.3%</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0.7%</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dd9c00"/>
                          </a:solidFill>
                          <a:latin typeface="Arial"/>
                          <a:ea typeface="Arial"/>
                        </a:rPr>
                        <a:t>US Investment Grade Credit </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2.2%</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2.2%</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dd9c00"/>
                          </a:solidFill>
                          <a:latin typeface="Arial"/>
                          <a:ea typeface="Arial"/>
                        </a:rPr>
                        <a:t>Overseas Government Bonds</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c>
                  <a:txBody>
                    <a:bodyPr/>
                    <a:p>
                      <a:pPr algn="ctr">
                        <a:lnSpc>
                          <a:spcPct val="100000"/>
                        </a:lnSpc>
                      </a:pPr>
                      <a:r>
                        <a:rPr b="0" lang="en-US" sz="850" spc="-1" strike="noStrike">
                          <a:solidFill>
                            <a:srgbClr val="333333"/>
                          </a:solidFill>
                          <a:latin typeface="Arial"/>
                          <a:ea typeface="Arial"/>
                        </a:rPr>
                        <a:t>7.2%</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c>
                  <a:txBody>
                    <a:bodyPr/>
                    <a:p>
                      <a:pPr algn="ctr">
                        <a:lnSpc>
                          <a:spcPct val="100000"/>
                        </a:lnSpc>
                      </a:pPr>
                      <a:r>
                        <a:rPr b="0" lang="en-US" sz="850" spc="-1" strike="noStrike">
                          <a:solidFill>
                            <a:srgbClr val="333333"/>
                          </a:solidFill>
                          <a:latin typeface="Arial"/>
                          <a:ea typeface="Arial"/>
                        </a:rPr>
                        <a:t>5.5%</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r>
              <a:tr h="212400">
                <a:tc rowSpan="8">
                  <a:txBody>
                    <a:bodyPr/>
                    <a:p>
                      <a:pPr>
                        <a:lnSpc>
                          <a:spcPct val="100000"/>
                        </a:lnSpc>
                      </a:pPr>
                      <a:r>
                        <a:rPr b="1" lang="en-US" sz="850" spc="-1" strike="noStrike">
                          <a:solidFill>
                            <a:srgbClr val="028844"/>
                          </a:solidFill>
                          <a:latin typeface="Arial"/>
                          <a:ea typeface="Arial"/>
                        </a:rPr>
                        <a:t>ALTERNATIVES</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nSpc>
                          <a:spcPct val="100000"/>
                        </a:lnSpc>
                      </a:pPr>
                      <a:r>
                        <a:rPr b="0" lang="en-US" sz="850" spc="-1" strike="noStrike">
                          <a:solidFill>
                            <a:srgbClr val="028844"/>
                          </a:solidFill>
                          <a:latin typeface="Arial"/>
                          <a:ea typeface="Arial"/>
                        </a:rPr>
                        <a:t>Property</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3.4%</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3.4%</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28844"/>
                          </a:solidFill>
                          <a:latin typeface="Arial"/>
                          <a:ea typeface="Arial"/>
                        </a:rPr>
                        <a:t>Listed Private Equity</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1.8%</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1.7%</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28844"/>
                          </a:solidFill>
                          <a:latin typeface="Arial"/>
                          <a:ea typeface="Arial"/>
                        </a:rPr>
                        <a:t>High Yield Bonds</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4.0%</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3.9%</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28844"/>
                          </a:solidFill>
                          <a:latin typeface="Arial"/>
                          <a:ea typeface="Arial"/>
                        </a:rPr>
                        <a:t>Listed Infrastructure</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4.1%</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3.6%</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28844"/>
                          </a:solidFill>
                          <a:latin typeface="Arial"/>
                          <a:ea typeface="Arial"/>
                        </a:rPr>
                        <a:t>Global REITs</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4.5%</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4.4%</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28844"/>
                          </a:solidFill>
                          <a:latin typeface="Arial"/>
                          <a:ea typeface="Arial"/>
                        </a:rPr>
                        <a:t>Emerging Market Bonds (Local)</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4.1%</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4.2%</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28844"/>
                          </a:solidFill>
                          <a:latin typeface="Arial"/>
                          <a:ea typeface="Arial"/>
                        </a:rPr>
                        <a:t>Emerging Market Bonds (USD)</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1.8%</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1.9%</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28844"/>
                          </a:solidFill>
                          <a:latin typeface="Arial"/>
                          <a:ea typeface="Arial"/>
                        </a:rPr>
                        <a:t>Commodities</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c>
                  <a:txBody>
                    <a:bodyPr/>
                    <a:p>
                      <a:pPr algn="ctr">
                        <a:lnSpc>
                          <a:spcPct val="100000"/>
                        </a:lnSpc>
                      </a:pPr>
                      <a:r>
                        <a:rPr b="0" lang="en-US" sz="850" spc="-1" strike="noStrike">
                          <a:solidFill>
                            <a:srgbClr val="333333"/>
                          </a:solidFill>
                          <a:latin typeface="Arial"/>
                          <a:ea typeface="Arial"/>
                        </a:rPr>
                        <a:t>1.4%</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c>
                  <a:txBody>
                    <a:bodyPr/>
                    <a:p>
                      <a:pPr algn="ctr">
                        <a:lnSpc>
                          <a:spcPct val="100000"/>
                        </a:lnSpc>
                      </a:pPr>
                      <a:r>
                        <a:rPr b="0" lang="en-US" sz="850" spc="-1" strike="noStrike">
                          <a:solidFill>
                            <a:srgbClr val="333333"/>
                          </a:solidFill>
                          <a:latin typeface="Arial"/>
                          <a:ea typeface="Arial"/>
                        </a:rPr>
                        <a:t>1.5%</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r>
              <a:tr h="212400">
                <a:tc>
                  <a:txBody>
                    <a:bodyPr/>
                    <a:p>
                      <a:pPr>
                        <a:lnSpc>
                          <a:spcPct val="100000"/>
                        </a:lnSpc>
                      </a:pPr>
                      <a:r>
                        <a:rPr b="1" lang="en-US" sz="850" spc="-1" strike="noStrike">
                          <a:solidFill>
                            <a:srgbClr val="e22922"/>
                          </a:solidFill>
                          <a:latin typeface="Arial"/>
                          <a:ea typeface="Arial"/>
                        </a:rPr>
                        <a:t>DYNAMIC  STRATEGIES</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nSpc>
                          <a:spcPct val="100000"/>
                        </a:lnSpc>
                      </a:pPr>
                      <a:r>
                        <a:rPr b="0" lang="en-US" sz="850" spc="-1" strike="noStrike">
                          <a:solidFill>
                            <a:srgbClr val="e22922"/>
                          </a:solidFill>
                          <a:latin typeface="Arial"/>
                          <a:ea typeface="Arial"/>
                        </a:rPr>
                        <a:t>Multi-Asset Target Return (MATR)</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gn="ctr">
                        <a:lnSpc>
                          <a:spcPct val="100000"/>
                        </a:lnSpc>
                      </a:pPr>
                      <a:r>
                        <a:rPr b="0" lang="en-US" sz="850" spc="-1" strike="noStrike">
                          <a:solidFill>
                            <a:srgbClr val="333333"/>
                          </a:solidFill>
                          <a:latin typeface="Arial"/>
                          <a:ea typeface="Arial"/>
                        </a:rPr>
                        <a:t>16.5%</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gn="ctr">
                        <a:lnSpc>
                          <a:spcPct val="100000"/>
                        </a:lnSpc>
                      </a:pPr>
                      <a:r>
                        <a:rPr b="0" lang="en-US" sz="850" spc="-1" strike="noStrike">
                          <a:solidFill>
                            <a:srgbClr val="333333"/>
                          </a:solidFill>
                          <a:latin typeface="Arial"/>
                          <a:ea typeface="Arial"/>
                        </a:rPr>
                        <a:t>16.2%</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r>
              <a:tr h="212400">
                <a:tc rowSpan="2">
                  <a:txBody>
                    <a:bodyPr/>
                    <a:p>
                      <a:pPr>
                        <a:lnSpc>
                          <a:spcPct val="100000"/>
                        </a:lnSpc>
                      </a:pPr>
                      <a:r>
                        <a:rPr b="1" lang="en-US" sz="850" spc="-1" strike="noStrike">
                          <a:solidFill>
                            <a:srgbClr val="666666"/>
                          </a:solidFill>
                          <a:latin typeface="Arial"/>
                          <a:ea typeface="Arial"/>
                        </a:rPr>
                        <a:t>LIABILITY-MATCHING</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nSpc>
                          <a:spcPct val="100000"/>
                        </a:lnSpc>
                      </a:pPr>
                      <a:r>
                        <a:rPr b="0" lang="en-US" sz="850" spc="-1" strike="noStrike">
                          <a:solidFill>
                            <a:srgbClr val="666666"/>
                          </a:solidFill>
                          <a:latin typeface="Arial"/>
                          <a:ea typeface="Arial"/>
                        </a:rPr>
                        <a:t>Liability-matching credit</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0.0%</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0.0%</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666666"/>
                          </a:solidFill>
                          <a:latin typeface="Arial"/>
                          <a:ea typeface="Arial"/>
                        </a:rPr>
                        <a:t>Liability driven investment strategies</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595959"/>
                      </a:solidFill>
                    </a:lnB>
                    <a:solidFill>
                      <a:srgbClr val="ffffff"/>
                    </a:solidFill>
                  </a:tcPr>
                </a:tc>
                <a:tc>
                  <a:txBody>
                    <a:bodyPr/>
                    <a:p>
                      <a:pPr algn="ctr">
                        <a:lnSpc>
                          <a:spcPct val="100000"/>
                        </a:lnSpc>
                      </a:pPr>
                      <a:r>
                        <a:rPr b="0" lang="en-US" sz="850" spc="-1" strike="noStrike">
                          <a:solidFill>
                            <a:srgbClr val="333333"/>
                          </a:solidFill>
                          <a:latin typeface="Arial"/>
                          <a:ea typeface="Arial"/>
                        </a:rPr>
                        <a:t>17.4%</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595959"/>
                      </a:solidFill>
                    </a:lnB>
                    <a:solidFill>
                      <a:srgbClr val="ffffff"/>
                    </a:solidFill>
                  </a:tcPr>
                </a:tc>
                <a:tc>
                  <a:txBody>
                    <a:bodyPr/>
                    <a:p>
                      <a:pPr algn="ctr">
                        <a:lnSpc>
                          <a:spcPct val="100000"/>
                        </a:lnSpc>
                      </a:pPr>
                      <a:r>
                        <a:rPr b="0" lang="en-US" sz="850" spc="-1" strike="noStrike">
                          <a:solidFill>
                            <a:srgbClr val="333333"/>
                          </a:solidFill>
                          <a:latin typeface="Arial"/>
                          <a:ea typeface="Arial"/>
                        </a:rPr>
                        <a:t>17.5%</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595959"/>
                      </a:solidFill>
                    </a:lnB>
                    <a:solidFill>
                      <a:srgbClr val="ffffff"/>
                    </a:solidFill>
                  </a:tcPr>
                </a:tc>
              </a:tr>
              <a:tr h="212400">
                <a:tc>
                  <a:txBody>
                    <a:bodyPr/>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ffffff"/>
                      </a:solidFill>
                    </a:lnB>
                    <a:solidFill>
                      <a:srgbClr val="ffffff"/>
                    </a:solidFill>
                  </a:tcPr>
                </a:tc>
                <a:tc>
                  <a:txBody>
                    <a:bodyPr/>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595959"/>
                      </a:solidFill>
                    </a:lnT>
                    <a:lnB w="9360">
                      <a:solidFill>
                        <a:srgbClr val="ffffff"/>
                      </a:solidFill>
                    </a:lnB>
                    <a:solidFill>
                      <a:srgbClr val="ffffff"/>
                    </a:solidFill>
                  </a:tcPr>
                </a:tc>
                <a:tc>
                  <a:txBody>
                    <a:bodyPr/>
                    <a:p>
                      <a:pPr>
                        <a:lnSpc>
                          <a:spcPct val="100000"/>
                        </a:lnSpc>
                      </a:pPr>
                      <a:r>
                        <a:rPr b="0" lang="en-US" sz="850" spc="-1" strike="noStrike">
                          <a:solidFill>
                            <a:srgbClr val="333333"/>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595959"/>
                      </a:solidFill>
                    </a:lnT>
                    <a:lnB w="9360">
                      <a:solidFill>
                        <a:srgbClr val="ffffff"/>
                      </a:solidFill>
                    </a:lnB>
                    <a:solidFill>
                      <a:srgbClr val="ffffff"/>
                    </a:solidFill>
                  </a:tcPr>
                </a:tc>
                <a:tc>
                  <a:txBody>
                    <a:bodyPr/>
                    <a:p>
                      <a:pPr>
                        <a:lnSpc>
                          <a:spcPct val="100000"/>
                        </a:lnSpc>
                      </a:pPr>
                      <a:r>
                        <a:rPr b="0" lang="en-US" sz="850" spc="-1" strike="noStrike">
                          <a:solidFill>
                            <a:srgbClr val="333333"/>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595959"/>
                      </a:solidFill>
                    </a:lnT>
                    <a:lnB w="9360">
                      <a:solidFill>
                        <a:srgbClr val="ffffff"/>
                      </a:solidFill>
                    </a:lnB>
                    <a:solidFill>
                      <a:srgbClr val="ffffff"/>
                    </a:solidFill>
                  </a:tcPr>
                </a:tc>
              </a:tr>
              <a:tr h="212400">
                <a:tc>
                  <a:txBody>
                    <a:bodyPr/>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nSpc>
                          <a:spcPct val="100000"/>
                        </a:lnSpc>
                      </a:pPr>
                      <a:r>
                        <a:rPr b="0" lang="en-US" sz="850" spc="-1" strike="noStrike">
                          <a:solidFill>
                            <a:srgbClr val="666666"/>
                          </a:solidFill>
                          <a:latin typeface="Arial"/>
                          <a:ea typeface="Arial"/>
                        </a:rPr>
                        <a:t>Interest rate hedge ratio*</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74%</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73%</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r>
              <a:tr h="212400">
                <a:tc>
                  <a:txBody>
                    <a:bodyPr/>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nSpc>
                          <a:spcPct val="100000"/>
                        </a:lnSpc>
                      </a:pPr>
                      <a:r>
                        <a:rPr b="0" lang="en-US" sz="850" spc="-1" strike="noStrike">
                          <a:solidFill>
                            <a:srgbClr val="666666"/>
                          </a:solidFill>
                          <a:latin typeface="Arial"/>
                          <a:ea typeface="Arial"/>
                        </a:rPr>
                        <a:t>Inflation hedge ratio*</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74%</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73%</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r>
              <a:tr h="212400">
                <a:tc>
                  <a:txBody>
                    <a:bodyPr/>
                    <a:p>
                      <a:pPr>
                        <a:lnSpc>
                          <a:spcPct val="100000"/>
                        </a:lnSpc>
                      </a:pPr>
                      <a:r>
                        <a:rPr b="0" lang="en-US" sz="700" spc="-1" strike="noStrike">
                          <a:solidFill>
                            <a:srgbClr val="000000"/>
                          </a:solidFill>
                          <a:latin typeface="Arial"/>
                          <a:ea typeface="Arial"/>
                        </a:rPr>
                        <a:t> </a:t>
                      </a:r>
                      <a:endParaRPr b="0" lang="en-US" sz="70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000000"/>
                      </a:solidFill>
                    </a:lnB>
                    <a:solidFill>
                      <a:srgbClr val="ffffff"/>
                    </a:solidFill>
                  </a:tcPr>
                </a:tc>
                <a:tc>
                  <a:txBody>
                    <a:bodyPr/>
                    <a:p>
                      <a:pPr>
                        <a:lnSpc>
                          <a:spcPct val="100000"/>
                        </a:lnSpc>
                      </a:pPr>
                      <a:r>
                        <a:rPr b="0" lang="en-US" sz="700" spc="-1" strike="noStrike">
                          <a:solidFill>
                            <a:srgbClr val="666666"/>
                          </a:solidFill>
                          <a:latin typeface="Arial"/>
                          <a:ea typeface="Arial"/>
                        </a:rPr>
                        <a:t>*(% of funded liabilities)</a:t>
                      </a:r>
                      <a:endParaRPr b="0" lang="en-US" sz="70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000000"/>
                      </a:solidFill>
                    </a:lnB>
                    <a:solidFill>
                      <a:srgbClr val="ffffff"/>
                    </a:solidFill>
                  </a:tcPr>
                </a:tc>
                <a:tc>
                  <a:txBody>
                    <a:bodyPr/>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000000"/>
                      </a:solidFill>
                    </a:lnB>
                    <a:solidFill>
                      <a:srgbClr val="ffffff"/>
                    </a:solidFill>
                  </a:tcPr>
                </a:tc>
                <a:tc>
                  <a:txBody>
                    <a:bodyPr/>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000000"/>
                      </a:solidFill>
                    </a:lnB>
                    <a:solidFill>
                      <a:srgbClr val="ffffff"/>
                    </a:solidFill>
                  </a:tcPr>
                </a:tc>
              </a:tr>
            </a:tbl>
          </a:graphicData>
        </a:graphic>
      </p:graphicFrame>
      <p:sp>
        <p:nvSpPr>
          <p:cNvPr id="103" name="CustomShape 5"/>
          <p:cNvSpPr/>
          <p:nvPr/>
        </p:nvSpPr>
        <p:spPr>
          <a:xfrm>
            <a:off x="1141560" y="2374200"/>
            <a:ext cx="1173960" cy="364320"/>
          </a:xfrm>
          <a:prstGeom prst="rect">
            <a:avLst/>
          </a:prstGeom>
          <a:noFill/>
          <a:ln>
            <a:noFill/>
          </a:ln>
        </p:spPr>
        <p:style>
          <a:lnRef idx="0"/>
          <a:fillRef idx="0"/>
          <a:effectRef idx="0"/>
          <a:fontRef idx="minor"/>
        </p:style>
        <p:txBody>
          <a:bodyPr lIns="90000" rIns="90000" tIns="45000" bIns="45000"/>
          <a:p>
            <a:pPr>
              <a:lnSpc>
                <a:spcPct val="100000"/>
              </a:lnSpc>
            </a:pPr>
            <a:r>
              <a:rPr b="1" lang="en-US" sz="900" spc="-1" strike="noStrike">
                <a:solidFill>
                  <a:srgbClr val="0076d6"/>
                </a:solidFill>
                <a:latin typeface="Arial"/>
                <a:ea typeface="Arial"/>
              </a:rPr>
              <a:t>+++IM assetChart +++</a:t>
            </a:r>
            <a:endParaRPr b="0" lang="en-US" sz="900" spc="-1" strike="noStrike">
              <a:latin typeface="Arial"/>
            </a:endParaRPr>
          </a:p>
        </p:txBody>
      </p:sp>
    </p:spTree>
  </p:cSld>
  <p:transition spd="slow">
    <p:fade/>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3333"/>
      </a:dk2>
      <a:lt2>
        <a:srgbClr val="e3e3e3"/>
      </a:lt2>
      <a:accent1>
        <a:srgbClr val="004e86"/>
      </a:accent1>
      <a:accent2>
        <a:srgbClr val="0076d6"/>
      </a:accent2>
      <a:accent3>
        <a:srgbClr val="6fcbf4"/>
      </a:accent3>
      <a:accent4>
        <a:srgbClr val="028844"/>
      </a:accent4>
      <a:accent5>
        <a:srgbClr val="bbd143"/>
      </a:accent5>
      <a:accent6>
        <a:srgbClr val="666666"/>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2021-10-07T15:39:49Z</dcterms:created>
  <dc:creator>Steen, Ben</dc:creator>
  <dc:description/>
  <dc:language>en-US</dc:language>
  <cp:lastModifiedBy/>
  <dcterms:modified xsi:type="dcterms:W3CDTF">2022-07-16T13:57:34Z</dcterms:modified>
  <cp:revision>8</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dG_Classification">
    <vt:lpwstr>Non-Confidential</vt:lpwstr>
  </property>
  <property fmtid="{D5CDD505-2E9C-101B-9397-08002B2CF9AE}" pid="3" name="LandG_Classification_UID">
    <vt:lpwstr>9015d811-2d81-403c-933f-24a55b5746aa</vt:lpwstr>
  </property>
  <property fmtid="{D5CDD505-2E9C-101B-9397-08002B2CF9AE}" pid="4" name="MSIP_Label_959a91ea-2073-4935-a795-8d5add99d027_ActionId">
    <vt:lpwstr>fe846d06-5a9d-4a06-9a0b-6782d878708e</vt:lpwstr>
  </property>
  <property fmtid="{D5CDD505-2E9C-101B-9397-08002B2CF9AE}" pid="5" name="MSIP_Label_959a91ea-2073-4935-a795-8d5add99d027_ContentBits">
    <vt:lpwstr>0</vt:lpwstr>
  </property>
  <property fmtid="{D5CDD505-2E9C-101B-9397-08002B2CF9AE}" pid="6" name="MSIP_Label_959a91ea-2073-4935-a795-8d5add99d027_Enabled">
    <vt:lpwstr>true</vt:lpwstr>
  </property>
  <property fmtid="{D5CDD505-2E9C-101B-9397-08002B2CF9AE}" pid="7" name="MSIP_Label_959a91ea-2073-4935-a795-8d5add99d027_Method">
    <vt:lpwstr>Privileged</vt:lpwstr>
  </property>
  <property fmtid="{D5CDD505-2E9C-101B-9397-08002B2CF9AE}" pid="8" name="MSIP_Label_959a91ea-2073-4935-a795-8d5add99d027_Name">
    <vt:lpwstr>Non-Confidential</vt:lpwstr>
  </property>
  <property fmtid="{D5CDD505-2E9C-101B-9397-08002B2CF9AE}" pid="9" name="MSIP_Label_959a91ea-2073-4935-a795-8d5add99d027_SetDate">
    <vt:lpwstr>2021-10-07T15:44:59Z</vt:lpwstr>
  </property>
  <property fmtid="{D5CDD505-2E9C-101B-9397-08002B2CF9AE}" pid="10" name="MSIP_Label_959a91ea-2073-4935-a795-8d5add99d027_SiteId">
    <vt:lpwstr>d246baab-cc00-4ed2-bc4e-f8a46cbc590d</vt:lpwstr>
  </property>
  <property fmtid="{D5CDD505-2E9C-101B-9397-08002B2CF9AE}" pid="11" name="bjDocumentLabelXML">
    <vt:lpwstr>&lt;?xml version="1.0" encoding="us-ascii"?&gt;&lt;sisl xmlns:xsi="http://www.w3.org/2001/XMLSchema-instance" xmlns:xsd="http://www.w3.org/2001/XMLSchema" sislVersion="0" policy="784e6d64-272a-4c0b-aef4-7501937f1df8" origin="userSelected" xmlns="http://www.boldonj</vt:lpwstr>
  </property>
  <property fmtid="{D5CDD505-2E9C-101B-9397-08002B2CF9AE}" pid="12" name="bjDocumentLabelXML-0">
    <vt:lpwstr>ames.com/2008/01/sie/internal/label"&gt;&lt;element uid="b1133ebd-fe89-4e69-b8a3-839d46b7ac2c" value="" /&gt;&lt;/sisl&gt;</vt:lpwstr>
  </property>
  <property fmtid="{D5CDD505-2E9C-101B-9397-08002B2CF9AE}" pid="13" name="bjDocumentSecurityLabel">
    <vt:lpwstr>Non-Confidential</vt:lpwstr>
  </property>
  <property fmtid="{D5CDD505-2E9C-101B-9397-08002B2CF9AE}" pid="14" name="bjLabelHistoryID">
    <vt:lpwstr>{5391E76C-339B-4A59-95AB-E19CAFAD6DD5}</vt:lpwstr>
  </property>
  <property fmtid="{D5CDD505-2E9C-101B-9397-08002B2CF9AE}" pid="15" name="bjSaver">
    <vt:lpwstr>pNcDxmhd3pBFeArd8RAeLG2g1OsWb11z</vt:lpwstr>
  </property>
  <property fmtid="{D5CDD505-2E9C-101B-9397-08002B2CF9AE}" pid="16" name="docIndexRef">
    <vt:lpwstr>4f0adc7e-8fe9-468a-b16c-d67c18353c5c</vt:lpwstr>
  </property>
</Properties>
</file>