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commentAuthors.xml" ContentType="application/vnd.openxmlformats-officedocument.presentationml.commentAuthor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3.xml.rels" ContentType="application/vnd.openxmlformats-package.relationships+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x="9906000" cy="6858000"/>
  <p:notesSz cx="6858000" cy="9144000"/>
</p:presentation>
</file>

<file path=ppt/commentAuthors.xml><?xml version="1.0" encoding="utf-8"?>
<p:cmAuthorLst xmlns:p="http://schemas.openxmlformats.org/presentationml/2006/main">
  <p:cmAuthor id="0" name="nisansala pathirana" initials="np" lastIdx="4"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commentAuthors" Target="commentAuthors.xml"/>
</Relationships>
</file>

<file path=ppt/comments/comment3.xml><?xml version="1.0" encoding="utf-8"?>
<p:cmLst xmlns:p="http://schemas.openxmlformats.org/presentationml/2006/main">
  <p:cm authorId="0" dt="2021-02-05T12:56:16.386000000" idx="1">
    <p:pos x="4679" y="3599"/>
    <p:text>User unable to enter more than 100% but user able to add new fund, then user needs to change the allocation and adjust it to 100%.</p:text>
  </p:cm>
  <p:cm authorId="0" dt="2021-02-05T12:53:57.629000000" idx="2">
    <p:pos x="3239" y="3239"/>
    <p:text>PV01 and IE01 values are optional and both can be blank.</p:text>
  </p:cm>
  <p:cm authorId="0" dt="2021-02-05T12:59:55.720000000" idx="3">
    <p:pos x="720" y="2159"/>
    <p:text>Any user able to Approve and Reject the content</p:text>
  </p:cm>
  <p:cm authorId="0" dt="2021-02-09T06:38:05.847000000" idx="4">
    <p:pos x="720" y="2159"/>
    <p:text>Notification : Approve non-LGIM Assets - Click on 'Approve/Reject' button
%Scheme name external assets %ACTION% by %Usr Name%</p:text>
  </p:cm>
</p:cmLst>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D06F6CA5-19A1-4C3D-BA2B-F70D1B5AC3B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200240" y="1143000"/>
            <a:ext cx="4455000" cy="3083400"/>
          </a:xfrm>
          <a:prstGeom prst="rect">
            <a:avLst/>
          </a:prstGeom>
        </p:spPr>
      </p:sp>
      <p:sp>
        <p:nvSpPr>
          <p:cNvPr id="205"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06" name="CustomShape 3"/>
          <p:cNvSpPr/>
          <p:nvPr/>
        </p:nvSpPr>
        <p:spPr>
          <a:xfrm>
            <a:off x="0" y="0"/>
            <a:ext cx="2968920" cy="455760"/>
          </a:xfrm>
          <a:prstGeom prst="rect">
            <a:avLst/>
          </a:prstGeom>
          <a:noFill/>
          <a:ln>
            <a:noFill/>
          </a:ln>
        </p:spPr>
        <p:style>
          <a:lnRef idx="0"/>
          <a:fillRef idx="0"/>
          <a:effectRef idx="0"/>
          <a:fontRef idx="minor"/>
        </p:style>
      </p:sp>
      <p:sp>
        <p:nvSpPr>
          <p:cNvPr id="207" name="CustomShape 4"/>
          <p:cNvSpPr/>
          <p:nvPr/>
        </p:nvSpPr>
        <p:spPr>
          <a:xfrm>
            <a:off x="0" y="8685360"/>
            <a:ext cx="2968920" cy="455760"/>
          </a:xfrm>
          <a:prstGeom prst="rect">
            <a:avLst/>
          </a:prstGeom>
          <a:noFill/>
          <a:ln>
            <a:noFill/>
          </a:ln>
        </p:spPr>
        <p:style>
          <a:lnRef idx="0"/>
          <a:fillRef idx="0"/>
          <a:effectRef idx="0"/>
          <a:fontRef idx="minor"/>
        </p:style>
      </p:sp>
      <p:sp>
        <p:nvSpPr>
          <p:cNvPr id="208"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DB8FE37-2BD8-49EB-99C3-2C5431900465}"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200240" y="1143000"/>
            <a:ext cx="4455000" cy="3083400"/>
          </a:xfrm>
          <a:prstGeom prst="rect">
            <a:avLst/>
          </a:prstGeom>
        </p:spPr>
      </p:sp>
      <p:sp>
        <p:nvSpPr>
          <p:cNvPr id="210"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11" name="CustomShape 3"/>
          <p:cNvSpPr/>
          <p:nvPr/>
        </p:nvSpPr>
        <p:spPr>
          <a:xfrm>
            <a:off x="0" y="0"/>
            <a:ext cx="2968920" cy="455760"/>
          </a:xfrm>
          <a:prstGeom prst="rect">
            <a:avLst/>
          </a:prstGeom>
          <a:noFill/>
          <a:ln>
            <a:noFill/>
          </a:ln>
        </p:spPr>
        <p:style>
          <a:lnRef idx="0"/>
          <a:fillRef idx="0"/>
          <a:effectRef idx="0"/>
          <a:fontRef idx="minor"/>
        </p:style>
      </p:sp>
      <p:sp>
        <p:nvSpPr>
          <p:cNvPr id="212" name="CustomShape 4"/>
          <p:cNvSpPr/>
          <p:nvPr/>
        </p:nvSpPr>
        <p:spPr>
          <a:xfrm>
            <a:off x="0" y="8685360"/>
            <a:ext cx="2968920" cy="455760"/>
          </a:xfrm>
          <a:prstGeom prst="rect">
            <a:avLst/>
          </a:prstGeom>
          <a:noFill/>
          <a:ln>
            <a:noFill/>
          </a:ln>
        </p:spPr>
        <p:style>
          <a:lnRef idx="0"/>
          <a:fillRef idx="0"/>
          <a:effectRef idx="0"/>
          <a:fontRef idx="minor"/>
        </p:style>
      </p:sp>
      <p:sp>
        <p:nvSpPr>
          <p:cNvPr id="213"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61D13BE-8239-4F9D-9A34-32F2F5935BD3}"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1200240" y="1143000"/>
            <a:ext cx="4455000" cy="3083400"/>
          </a:xfrm>
          <a:prstGeom prst="rect">
            <a:avLst/>
          </a:prstGeom>
        </p:spPr>
      </p:sp>
      <p:sp>
        <p:nvSpPr>
          <p:cNvPr id="215"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16" name="CustomShape 3"/>
          <p:cNvSpPr/>
          <p:nvPr/>
        </p:nvSpPr>
        <p:spPr>
          <a:xfrm>
            <a:off x="0" y="0"/>
            <a:ext cx="2968920" cy="455760"/>
          </a:xfrm>
          <a:prstGeom prst="rect">
            <a:avLst/>
          </a:prstGeom>
          <a:noFill/>
          <a:ln>
            <a:noFill/>
          </a:ln>
        </p:spPr>
        <p:style>
          <a:lnRef idx="0"/>
          <a:fillRef idx="0"/>
          <a:effectRef idx="0"/>
          <a:fontRef idx="minor"/>
        </p:style>
      </p:sp>
      <p:sp>
        <p:nvSpPr>
          <p:cNvPr id="217" name="CustomShape 4"/>
          <p:cNvSpPr/>
          <p:nvPr/>
        </p:nvSpPr>
        <p:spPr>
          <a:xfrm>
            <a:off x="0" y="8685360"/>
            <a:ext cx="2968920" cy="455760"/>
          </a:xfrm>
          <a:prstGeom prst="rect">
            <a:avLst/>
          </a:prstGeom>
          <a:noFill/>
          <a:ln>
            <a:noFill/>
          </a:ln>
        </p:spPr>
        <p:style>
          <a:lnRef idx="0"/>
          <a:fillRef idx="0"/>
          <a:effectRef idx="0"/>
          <a:fontRef idx="minor"/>
        </p:style>
      </p:sp>
      <p:sp>
        <p:nvSpPr>
          <p:cNvPr id="218"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6F4F6A7-BE41-45C5-8CDA-D0A8F2E25990}"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200240" y="1143000"/>
            <a:ext cx="4455000" cy="3083400"/>
          </a:xfrm>
          <a:prstGeom prst="rect">
            <a:avLst/>
          </a:prstGeom>
        </p:spPr>
      </p:sp>
      <p:sp>
        <p:nvSpPr>
          <p:cNvPr id="220" name="PlaceHolder 2"/>
          <p:cNvSpPr>
            <a:spLocks noGrp="1"/>
          </p:cNvSpPr>
          <p:nvPr>
            <p:ph type="body"/>
          </p:nvPr>
        </p:nvSpPr>
        <p:spPr>
          <a:xfrm>
            <a:off x="685800" y="4400640"/>
            <a:ext cx="5483520" cy="3597480"/>
          </a:xfrm>
          <a:prstGeom prst="rect">
            <a:avLst/>
          </a:prstGeom>
        </p:spPr>
        <p:txBody>
          <a:bodyPr lIns="0" rIns="0" tIns="0" bIns="0"/>
          <a:p>
            <a:endParaRPr b="0" lang="en-US" sz="2000" spc="-1" strike="noStrike">
              <a:latin typeface="Arial"/>
            </a:endParaRPr>
          </a:p>
        </p:txBody>
      </p:sp>
      <p:sp>
        <p:nvSpPr>
          <p:cNvPr id="221" name="CustomShape 3"/>
          <p:cNvSpPr/>
          <p:nvPr/>
        </p:nvSpPr>
        <p:spPr>
          <a:xfrm>
            <a:off x="0" y="0"/>
            <a:ext cx="2968920" cy="455760"/>
          </a:xfrm>
          <a:prstGeom prst="rect">
            <a:avLst/>
          </a:prstGeom>
          <a:noFill/>
          <a:ln>
            <a:noFill/>
          </a:ln>
        </p:spPr>
        <p:style>
          <a:lnRef idx="0"/>
          <a:fillRef idx="0"/>
          <a:effectRef idx="0"/>
          <a:fontRef idx="minor"/>
        </p:style>
      </p:sp>
      <p:sp>
        <p:nvSpPr>
          <p:cNvPr id="222" name="CustomShape 4"/>
          <p:cNvSpPr/>
          <p:nvPr/>
        </p:nvSpPr>
        <p:spPr>
          <a:xfrm>
            <a:off x="0" y="8685360"/>
            <a:ext cx="2968920" cy="455760"/>
          </a:xfrm>
          <a:prstGeom prst="rect">
            <a:avLst/>
          </a:prstGeom>
          <a:noFill/>
          <a:ln>
            <a:noFill/>
          </a:ln>
        </p:spPr>
        <p:style>
          <a:lnRef idx="0"/>
          <a:fillRef idx="0"/>
          <a:effectRef idx="0"/>
          <a:fontRef idx="minor"/>
        </p:style>
      </p:sp>
      <p:sp>
        <p:nvSpPr>
          <p:cNvPr id="223" name="CustomShape 5"/>
          <p:cNvSpPr/>
          <p:nvPr/>
        </p:nvSpPr>
        <p:spPr>
          <a:xfrm>
            <a:off x="3884760" y="8685360"/>
            <a:ext cx="296892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963E366-79D5-4664-9CD8-D70575E21A3D}"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51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6" descr=""/>
          <p:cNvPicPr/>
          <p:nvPr/>
        </p:nvPicPr>
        <p:blipFill>
          <a:blip r:embed="rId2"/>
          <a:stretch/>
        </p:blipFill>
        <p:spPr>
          <a:xfrm>
            <a:off x="8551080" y="5941440"/>
            <a:ext cx="1177200" cy="869400"/>
          </a:xfrm>
          <a:prstGeom prst="rect">
            <a:avLst/>
          </a:prstGeom>
          <a:ln>
            <a:noFill/>
          </a:ln>
        </p:spPr>
      </p:pic>
      <p:pic>
        <p:nvPicPr>
          <p:cNvPr id="2" name="Google Shape;20;p7" descr=""/>
          <p:cNvPicPr/>
          <p:nvPr/>
        </p:nvPicPr>
        <p:blipFill>
          <a:blip r:embed="rId3"/>
          <a:stretch/>
        </p:blipFill>
        <p:spPr>
          <a:xfrm>
            <a:off x="8134560" y="182880"/>
            <a:ext cx="1644840" cy="1215000"/>
          </a:xfrm>
          <a:prstGeom prst="rect">
            <a:avLst/>
          </a:prstGeom>
          <a:ln>
            <a:noFill/>
          </a:ln>
        </p:spPr>
      </p:pic>
      <p:pic>
        <p:nvPicPr>
          <p:cNvPr id="3" name="Google Shape;21;p7" descr=""/>
          <p:cNvPicPr/>
          <p:nvPr/>
        </p:nvPicPr>
        <p:blipFill>
          <a:blip r:embed="rId4"/>
          <a:srcRect l="0" t="0" r="45460" b="51098"/>
          <a:stretch/>
        </p:blipFill>
        <p:spPr>
          <a:xfrm>
            <a:off x="4107960" y="1810440"/>
            <a:ext cx="5806080" cy="5055480"/>
          </a:xfrm>
          <a:prstGeom prst="rect">
            <a:avLst/>
          </a:prstGeom>
          <a:ln>
            <a:noFill/>
          </a:ln>
        </p:spPr>
      </p:pic>
      <p:sp>
        <p:nvSpPr>
          <p:cNvPr id="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6480" y="6377760"/>
            <a:ext cx="360" cy="1051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3" name="Google Shape;15;p6" descr=""/>
          <p:cNvPicPr/>
          <p:nvPr/>
        </p:nvPicPr>
        <p:blipFill>
          <a:blip r:embed="rId2"/>
          <a:stretch/>
        </p:blipFill>
        <p:spPr>
          <a:xfrm>
            <a:off x="8551080" y="5941440"/>
            <a:ext cx="1177200" cy="869400"/>
          </a:xfrm>
          <a:prstGeom prst="rect">
            <a:avLst/>
          </a:prstGeom>
          <a:ln>
            <a:noFill/>
          </a:ln>
        </p:spPr>
      </p:pic>
      <p:sp>
        <p:nvSpPr>
          <p:cNvPr id="4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image" Target="../media/image23.png"/><Relationship Id="rId20" Type="http://schemas.openxmlformats.org/officeDocument/2006/relationships/image" Target="../media/image24.png"/><Relationship Id="rId21" Type="http://schemas.openxmlformats.org/officeDocument/2006/relationships/image" Target="../media/image25.png"/><Relationship Id="rId22" Type="http://schemas.openxmlformats.org/officeDocument/2006/relationships/image" Target="../media/image26.png"/><Relationship Id="rId23" Type="http://schemas.openxmlformats.org/officeDocument/2006/relationships/slideLayout" Target="../slideLayouts/slideLayout13.xml"/><Relationship Id="rId24" Type="http://schemas.openxmlformats.org/officeDocument/2006/relationships/comments" Target="../comments/comment3.xml"/><Relationship Id="rId2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71440" y="840960"/>
            <a:ext cx="5359680" cy="2384640"/>
          </a:xfrm>
          <a:prstGeom prst="rect">
            <a:avLst/>
          </a:prstGeom>
          <a:noFill/>
          <a:ln>
            <a:noFill/>
          </a:ln>
        </p:spPr>
        <p:style>
          <a:lnRef idx="0"/>
          <a:fillRef idx="0"/>
          <a:effectRef idx="0"/>
          <a:fontRef idx="minor"/>
        </p:style>
      </p:sp>
      <p:sp>
        <p:nvSpPr>
          <p:cNvPr id="89" name="CustomShape 2"/>
          <p:cNvSpPr/>
          <p:nvPr/>
        </p:nvSpPr>
        <p:spPr>
          <a:xfrm>
            <a:off x="271440" y="3354120"/>
            <a:ext cx="5359680" cy="1652760"/>
          </a:xfrm>
          <a:prstGeom prst="rect">
            <a:avLst/>
          </a:prstGeom>
          <a:noFill/>
          <a:ln>
            <a:noFill/>
          </a:ln>
        </p:spPr>
        <p:style>
          <a:lnRef idx="0"/>
          <a:fillRef idx="0"/>
          <a:effectRef idx="0"/>
          <a:fontRef idx="minor"/>
        </p:style>
      </p:sp>
      <p:sp>
        <p:nvSpPr>
          <p:cNvPr id="90" name="CustomShape 3"/>
          <p:cNvSpPr/>
          <p:nvPr/>
        </p:nvSpPr>
        <p:spPr>
          <a:xfrm>
            <a:off x="271440" y="6072480"/>
            <a:ext cx="4242960" cy="433800"/>
          </a:xfrm>
          <a:prstGeom prst="rect">
            <a:avLst/>
          </a:prstGeom>
          <a:noFill/>
          <a:ln>
            <a:noFill/>
          </a:ln>
        </p:spPr>
        <p:style>
          <a:lnRef idx="0"/>
          <a:fillRef idx="0"/>
          <a:effectRef idx="0"/>
          <a:fontRef idx="minor"/>
        </p:style>
        <p:txBody>
          <a:bodyPr lIns="0" rIns="0" tIns="0" bIns="0" anchor="b"/>
          <a:p>
            <a:pPr>
              <a:lnSpc>
                <a:spcPct val="100000"/>
              </a:lnSpc>
            </a:pPr>
            <a:r>
              <a:rPr b="0" lang="en-US" sz="800" spc="-1" strike="noStrike">
                <a:solidFill>
                  <a:srgbClr val="333333"/>
                </a:solidFill>
                <a:latin typeface="Arial"/>
                <a:ea typeface="Arial"/>
              </a:rPr>
              <a:t>CONFIDENTIAL</a:t>
            </a:r>
            <a:endParaRPr b="0" lang="en-US" sz="800" spc="-1" strike="noStrike">
              <a:latin typeface="Arial"/>
            </a:endParaRPr>
          </a:p>
        </p:txBody>
      </p:sp>
      <p:sp>
        <p:nvSpPr>
          <p:cNvPr id="91" name="CustomShape 4"/>
          <p:cNvSpPr/>
          <p:nvPr/>
        </p:nvSpPr>
        <p:spPr>
          <a:xfrm>
            <a:off x="548640" y="2934000"/>
            <a:ext cx="5301360" cy="1194480"/>
          </a:xfrm>
          <a:prstGeom prst="rect">
            <a:avLst/>
          </a:prstGeom>
          <a:noFill/>
          <a:ln>
            <a:noFill/>
          </a:ln>
        </p:spPr>
        <p:style>
          <a:lnRef idx="0"/>
          <a:fillRef idx="0"/>
          <a:effectRef idx="0"/>
          <a:fontRef idx="minor"/>
        </p:style>
        <p:txBody>
          <a:bodyPr lIns="90000" rIns="90000" tIns="45000" bIns="45000"/>
          <a:p>
            <a:pPr>
              <a:lnSpc>
                <a:spcPct val="100000"/>
              </a:lnSpc>
            </a:pPr>
            <a:r>
              <a:rPr b="1" lang="en-US" sz="3000" spc="-1" strike="noStrike">
                <a:solidFill>
                  <a:srgbClr val="0076d6"/>
                </a:solidFill>
                <a:latin typeface="Arial"/>
                <a:ea typeface="Arial"/>
              </a:rPr>
              <a:t>{{var1}}</a:t>
            </a:r>
            <a:br/>
            <a:r>
              <a:rPr b="0" lang="en-US" sz="1800" spc="-1" strike="noStrike">
                <a:solidFill>
                  <a:srgbClr val="333333"/>
                </a:solidFill>
                <a:latin typeface="Arial"/>
                <a:ea typeface="Arial"/>
              </a:rPr>
              <a:t>{{var2}}</a:t>
            </a:r>
            <a:b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br/>
            <a:endParaRPr b="0" lang="en-US" sz="1800" spc="-1" strike="noStrike">
              <a:latin typeface="Arial"/>
            </a:endParaRPr>
          </a:p>
        </p:txBody>
      </p:sp>
      <p:sp>
        <p:nvSpPr>
          <p:cNvPr id="93" name="CustomShape 2"/>
          <p:cNvSpPr/>
          <p:nvPr/>
        </p:nvSpPr>
        <p:spPr>
          <a:xfrm>
            <a:off x="548640" y="274320"/>
            <a:ext cx="5301360" cy="822600"/>
          </a:xfrm>
          <a:prstGeom prst="rect">
            <a:avLst/>
          </a:prstGeom>
          <a:noFill/>
          <a:ln>
            <a:noFill/>
          </a:ln>
        </p:spPr>
        <p:style>
          <a:lnRef idx="0"/>
          <a:fillRef idx="0"/>
          <a:effectRef idx="0"/>
          <a:fontRef idx="minor"/>
        </p:style>
        <p:txBody>
          <a:bodyPr lIns="90000" rIns="90000" tIns="45000" bIns="45000"/>
          <a:p>
            <a:pPr>
              <a:lnSpc>
                <a:spcPct val="100000"/>
              </a:lnSpc>
            </a:pPr>
            <a:r>
              <a:rPr b="1" lang="en-US" sz="2000" spc="-1" strike="noStrike">
                <a:solidFill>
                  <a:srgbClr val="0076d6"/>
                </a:solidFill>
                <a:latin typeface="Arial"/>
                <a:ea typeface="Arial"/>
              </a:rPr>
              <a:t>{{var3}}</a:t>
            </a:r>
            <a:br/>
            <a:r>
              <a:rPr b="0" lang="en-US" sz="1800" spc="-1" strike="noStrike">
                <a:solidFill>
                  <a:srgbClr val="333333"/>
                </a:solidFill>
                <a:latin typeface="Arial"/>
                <a:ea typeface="Arial"/>
              </a:rPr>
              <a:t>{{var4}}</a:t>
            </a:r>
            <a:br/>
            <a:endParaRPr b="0" lang="en-US" sz="1800" spc="-1" strike="noStrike">
              <a:latin typeface="Arial"/>
            </a:endParaRPr>
          </a:p>
        </p:txBody>
      </p:sp>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r>
              <a:rPr b="1" lang="en-US" sz="2160" spc="-1" strike="noStrike">
                <a:solidFill>
                  <a:srgbClr val="0076d6"/>
                </a:solidFill>
                <a:latin typeface="Arial"/>
                <a:ea typeface="Arial"/>
              </a:rPr>
              <a:t>{{var5}}</a:t>
            </a:r>
            <a:endParaRPr b="0" lang="en-US" sz="2160" spc="-1" strike="noStrike">
              <a:latin typeface="Arial"/>
            </a:endParaRPr>
          </a:p>
        </p:txBody>
      </p:sp>
      <p:sp>
        <p:nvSpPr>
          <p:cNvPr id="95" name="CustomShape 2"/>
          <p:cNvSpPr/>
          <p:nvPr/>
        </p:nvSpPr>
        <p:spPr>
          <a:xfrm>
            <a:off x="271440" y="759600"/>
            <a:ext cx="9322200" cy="332640"/>
          </a:xfrm>
          <a:prstGeom prst="rect">
            <a:avLst/>
          </a:prstGeom>
          <a:noFill/>
          <a:ln>
            <a:noFill/>
          </a:ln>
        </p:spPr>
        <p:style>
          <a:lnRef idx="0"/>
          <a:fillRef idx="0"/>
          <a:effectRef idx="0"/>
          <a:fontRef idx="minor"/>
        </p:style>
        <p:txBody>
          <a:bodyPr lIns="0" rIns="0" tIns="0" bIns="0">
            <a:normAutofit/>
          </a:bodyPr>
          <a:p>
            <a:pPr>
              <a:lnSpc>
                <a:spcPct val="100000"/>
              </a:lnSpc>
            </a:pPr>
            <a:r>
              <a:rPr b="0" lang="en-US" sz="1600" spc="-1" strike="noStrike">
                <a:solidFill>
                  <a:srgbClr val="333333"/>
                </a:solidFill>
                <a:latin typeface="Arial"/>
                <a:ea typeface="Arial"/>
              </a:rPr>
              <a:t>{{var6}}</a:t>
            </a:r>
            <a:endParaRPr b="0" lang="en-US" sz="1600" spc="-1" strike="noStrike">
              <a:latin typeface="Arial"/>
            </a:endParaRPr>
          </a:p>
        </p:txBody>
      </p:sp>
      <p:sp>
        <p:nvSpPr>
          <p:cNvPr id="96" name="CustomShape 3"/>
          <p:cNvSpPr/>
          <p:nvPr/>
        </p:nvSpPr>
        <p:spPr>
          <a:xfrm>
            <a:off x="44640" y="6315840"/>
            <a:ext cx="348480" cy="204120"/>
          </a:xfrm>
          <a:prstGeom prst="rect">
            <a:avLst/>
          </a:prstGeom>
          <a:noFill/>
          <a:ln>
            <a:noFill/>
          </a:ln>
        </p:spPr>
        <p:style>
          <a:lnRef idx="0"/>
          <a:fillRef idx="0"/>
          <a:effectRef idx="0"/>
          <a:fontRef idx="minor"/>
        </p:style>
        <p:txBody>
          <a:bodyPr lIns="0" rIns="0" tIns="0" bIns="0" anchor="ctr"/>
          <a:p>
            <a:pPr algn="r">
              <a:lnSpc>
                <a:spcPct val="100000"/>
              </a:lnSpc>
            </a:pPr>
            <a:fld id="{20BE420F-0B6F-40BB-BA70-AB78FBCE856C}" type="slidenum">
              <a:rPr b="1" lang="en-US" sz="800" spc="-1" strike="noStrike">
                <a:solidFill>
                  <a:srgbClr val="333333"/>
                </a:solidFill>
                <a:latin typeface="Arial"/>
                <a:ea typeface="Arial"/>
              </a:rPr>
              <a:t>&lt;number&gt;</a:t>
            </a:fld>
            <a:endParaRPr b="0" lang="en-US" sz="800" spc="-1" strike="noStrike">
              <a:latin typeface="Arial"/>
            </a:endParaRPr>
          </a:p>
        </p:txBody>
      </p:sp>
      <p:pic>
        <p:nvPicPr>
          <p:cNvPr id="97" name="Google Shape;398;p3" descr=""/>
          <p:cNvPicPr/>
          <p:nvPr/>
        </p:nvPicPr>
        <p:blipFill>
          <a:blip r:embed="rId1"/>
          <a:stretch/>
        </p:blipFill>
        <p:spPr>
          <a:xfrm>
            <a:off x="820440" y="1267200"/>
            <a:ext cx="7650360" cy="5304240"/>
          </a:xfrm>
          <a:prstGeom prst="rect">
            <a:avLst/>
          </a:prstGeom>
          <a:ln>
            <a:noFill/>
          </a:ln>
        </p:spPr>
      </p:pic>
      <p:sp>
        <p:nvSpPr>
          <p:cNvPr id="98" name="CustomShape 4"/>
          <p:cNvSpPr/>
          <p:nvPr/>
        </p:nvSpPr>
        <p:spPr>
          <a:xfrm>
            <a:off x="3440160" y="2316600"/>
            <a:ext cx="4903920" cy="321480"/>
          </a:xfrm>
          <a:prstGeom prst="rect">
            <a:avLst/>
          </a:prstGeom>
          <a:solidFill>
            <a:srgbClr val="f0f0f0"/>
          </a:solidFill>
          <a:ln>
            <a:noFill/>
          </a:ln>
        </p:spPr>
        <p:style>
          <a:lnRef idx="0"/>
          <a:fillRef idx="0"/>
          <a:effectRef idx="0"/>
          <a:fontRef idx="minor"/>
        </p:style>
      </p:sp>
      <p:sp>
        <p:nvSpPr>
          <p:cNvPr id="99" name="CustomShape 5"/>
          <p:cNvSpPr/>
          <p:nvPr/>
        </p:nvSpPr>
        <p:spPr>
          <a:xfrm>
            <a:off x="3452400" y="2390400"/>
            <a:ext cx="1880280" cy="21096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595959"/>
                </a:solidFill>
                <a:latin typeface="Arial"/>
                <a:ea typeface="Arial"/>
              </a:rPr>
              <a:t>Input non-LGIM assets</a:t>
            </a:r>
            <a:endParaRPr b="0" lang="en-US" sz="800" spc="-1" strike="noStrike">
              <a:latin typeface="Arial"/>
            </a:endParaRPr>
          </a:p>
        </p:txBody>
      </p:sp>
      <p:pic>
        <p:nvPicPr>
          <p:cNvPr id="100" name="Google Shape;401;p3" descr=""/>
          <p:cNvPicPr/>
          <p:nvPr/>
        </p:nvPicPr>
        <p:blipFill>
          <a:blip r:embed="rId2"/>
          <a:stretch/>
        </p:blipFill>
        <p:spPr>
          <a:xfrm>
            <a:off x="7679880" y="2326680"/>
            <a:ext cx="669240" cy="321480"/>
          </a:xfrm>
          <a:prstGeom prst="rect">
            <a:avLst/>
          </a:prstGeom>
          <a:ln>
            <a:noFill/>
          </a:ln>
        </p:spPr>
      </p:pic>
      <p:sp>
        <p:nvSpPr>
          <p:cNvPr id="101" name="CustomShape 6"/>
          <p:cNvSpPr/>
          <p:nvPr/>
        </p:nvSpPr>
        <p:spPr>
          <a:xfrm>
            <a:off x="3524040" y="2745360"/>
            <a:ext cx="298728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Add details of non-LGIM assets and associated valuation dates:</a:t>
            </a:r>
            <a:endParaRPr b="0" lang="en-US" sz="700" spc="-1" strike="noStrike">
              <a:latin typeface="Arial"/>
            </a:endParaRPr>
          </a:p>
        </p:txBody>
      </p:sp>
      <p:sp>
        <p:nvSpPr>
          <p:cNvPr id="102" name="CustomShape 7"/>
          <p:cNvSpPr/>
          <p:nvPr/>
        </p:nvSpPr>
        <p:spPr>
          <a:xfrm>
            <a:off x="7308000" y="3098160"/>
            <a:ext cx="799200" cy="187920"/>
          </a:xfrm>
          <a:prstGeom prst="rect">
            <a:avLst/>
          </a:prstGeom>
          <a:noFill/>
          <a:ln>
            <a:noFill/>
          </a:ln>
        </p:spPr>
        <p:style>
          <a:lnRef idx="0"/>
          <a:fillRef idx="0"/>
          <a:effectRef idx="0"/>
          <a:fontRef idx="minor"/>
        </p:style>
        <p:txBody>
          <a:bodyPr lIns="90000" rIns="90000" tIns="45000" bIns="45000"/>
          <a:p>
            <a:pPr>
              <a:lnSpc>
                <a:spcPct val="100000"/>
              </a:lnSpc>
            </a:pPr>
            <a:r>
              <a:rPr b="1" lang="en-US" sz="650" spc="-1" strike="noStrike">
                <a:solidFill>
                  <a:srgbClr val="0099cc"/>
                </a:solidFill>
                <a:latin typeface="Arial"/>
                <a:ea typeface="Arial"/>
              </a:rPr>
              <a:t>+ Add new date</a:t>
            </a:r>
            <a:endParaRPr b="0" lang="en-US" sz="650" spc="-1" strike="noStrike">
              <a:latin typeface="Arial"/>
            </a:endParaRPr>
          </a:p>
        </p:txBody>
      </p:sp>
      <p:grpSp>
        <p:nvGrpSpPr>
          <p:cNvPr id="103" name="Group 8"/>
          <p:cNvGrpSpPr/>
          <p:nvPr/>
        </p:nvGrpSpPr>
        <p:grpSpPr>
          <a:xfrm>
            <a:off x="7305840" y="3469680"/>
            <a:ext cx="799200" cy="195480"/>
            <a:chOff x="7305840" y="3469680"/>
            <a:chExt cx="799200" cy="195480"/>
          </a:xfrm>
        </p:grpSpPr>
        <p:sp>
          <p:nvSpPr>
            <p:cNvPr id="104" name="CustomShape 9"/>
            <p:cNvSpPr/>
            <p:nvPr/>
          </p:nvSpPr>
          <p:spPr>
            <a:xfrm>
              <a:off x="7305840" y="3469680"/>
              <a:ext cx="799200" cy="195120"/>
            </a:xfrm>
            <a:prstGeom prst="roundRect">
              <a:avLst>
                <a:gd name="adj" fmla="val 6411"/>
              </a:avLst>
            </a:prstGeom>
            <a:solidFill>
              <a:srgbClr val="0099cc"/>
            </a:solidFill>
            <a:ln w="9360">
              <a:solidFill>
                <a:srgbClr val="0099cc"/>
              </a:solidFill>
              <a:miter/>
            </a:ln>
          </p:spPr>
          <p:style>
            <a:lnRef idx="0"/>
            <a:fillRef idx="0"/>
            <a:effectRef idx="0"/>
            <a:fontRef idx="minor"/>
          </p:style>
        </p:sp>
        <p:sp>
          <p:nvSpPr>
            <p:cNvPr id="105" name="CustomShape 10"/>
            <p:cNvSpPr/>
            <p:nvPr/>
          </p:nvSpPr>
          <p:spPr>
            <a:xfrm>
              <a:off x="7383960" y="3477240"/>
              <a:ext cx="640440" cy="187920"/>
            </a:xfrm>
            <a:prstGeom prst="rect">
              <a:avLst/>
            </a:prstGeom>
            <a:noFill/>
            <a:ln>
              <a:noFill/>
            </a:ln>
          </p:spPr>
          <p:style>
            <a:lnRef idx="0"/>
            <a:fillRef idx="0"/>
            <a:effectRef idx="0"/>
            <a:fontRef idx="minor"/>
          </p:style>
          <p:txBody>
            <a:bodyPr lIns="36000" rIns="36000" tIns="45000" bIns="45000"/>
            <a:p>
              <a:pPr algn="ctr">
                <a:lnSpc>
                  <a:spcPct val="100000"/>
                </a:lnSpc>
              </a:pPr>
              <a:r>
                <a:rPr b="1" lang="en-US" sz="650" spc="-1" strike="noStrike">
                  <a:solidFill>
                    <a:srgbClr val="ffffff"/>
                  </a:solidFill>
                  <a:latin typeface="Arial"/>
                  <a:ea typeface="Arial"/>
                </a:rPr>
                <a:t>Hide detail</a:t>
              </a:r>
              <a:endParaRPr b="0" lang="en-US" sz="650" spc="-1" strike="noStrike">
                <a:latin typeface="Arial"/>
              </a:endParaRPr>
            </a:p>
          </p:txBody>
        </p:sp>
      </p:grpSp>
      <p:sp>
        <p:nvSpPr>
          <p:cNvPr id="106" name="CustomShape 11"/>
          <p:cNvSpPr/>
          <p:nvPr/>
        </p:nvSpPr>
        <p:spPr>
          <a:xfrm>
            <a:off x="7306920" y="3084120"/>
            <a:ext cx="799200" cy="195120"/>
          </a:xfrm>
          <a:prstGeom prst="roundRect">
            <a:avLst>
              <a:gd name="adj" fmla="val 6411"/>
            </a:avLst>
          </a:prstGeom>
          <a:noFill/>
          <a:ln w="9360">
            <a:solidFill>
              <a:srgbClr val="0099cc"/>
            </a:solidFill>
            <a:miter/>
          </a:ln>
        </p:spPr>
        <p:style>
          <a:lnRef idx="0"/>
          <a:fillRef idx="0"/>
          <a:effectRef idx="0"/>
          <a:fontRef idx="minor"/>
        </p:style>
      </p:sp>
      <p:grpSp>
        <p:nvGrpSpPr>
          <p:cNvPr id="107" name="Group 12"/>
          <p:cNvGrpSpPr/>
          <p:nvPr/>
        </p:nvGrpSpPr>
        <p:grpSpPr>
          <a:xfrm>
            <a:off x="5438520" y="3433680"/>
            <a:ext cx="1467000" cy="897120"/>
            <a:chOff x="5438520" y="3433680"/>
            <a:chExt cx="1467000" cy="897120"/>
          </a:xfrm>
        </p:grpSpPr>
        <p:pic>
          <p:nvPicPr>
            <p:cNvPr id="108" name="Google Shape;409;p3" descr=""/>
            <p:cNvPicPr/>
            <p:nvPr/>
          </p:nvPicPr>
          <p:blipFill>
            <a:blip r:embed="rId3"/>
            <a:stretch/>
          </p:blipFill>
          <p:spPr>
            <a:xfrm>
              <a:off x="5783400" y="3433680"/>
              <a:ext cx="1122120" cy="897120"/>
            </a:xfrm>
            <a:prstGeom prst="rect">
              <a:avLst/>
            </a:prstGeom>
            <a:ln>
              <a:noFill/>
            </a:ln>
          </p:spPr>
        </p:pic>
        <p:sp>
          <p:nvSpPr>
            <p:cNvPr id="109" name="CustomShape 13"/>
            <p:cNvSpPr/>
            <p:nvPr/>
          </p:nvSpPr>
          <p:spPr>
            <a:xfrm>
              <a:off x="5438520" y="345492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sp>
          <p:nvSpPr>
            <p:cNvPr id="110" name="CustomShape 14"/>
            <p:cNvSpPr/>
            <p:nvPr/>
          </p:nvSpPr>
          <p:spPr>
            <a:xfrm>
              <a:off x="5445000" y="377352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sp>
          <p:nvSpPr>
            <p:cNvPr id="111" name="CustomShape 15"/>
            <p:cNvSpPr/>
            <p:nvPr/>
          </p:nvSpPr>
          <p:spPr>
            <a:xfrm>
              <a:off x="5450040" y="409428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grpSp>
      <p:sp>
        <p:nvSpPr>
          <p:cNvPr id="112" name="CustomShape 16"/>
          <p:cNvSpPr/>
          <p:nvPr/>
        </p:nvSpPr>
        <p:spPr>
          <a:xfrm>
            <a:off x="3595680" y="344772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Date</a:t>
            </a:r>
            <a:endParaRPr b="0" lang="en-US" sz="700" spc="-1" strike="noStrike">
              <a:latin typeface="Arial"/>
            </a:endParaRPr>
          </a:p>
        </p:txBody>
      </p:sp>
      <p:grpSp>
        <p:nvGrpSpPr>
          <p:cNvPr id="113" name="Group 17"/>
          <p:cNvGrpSpPr/>
          <p:nvPr/>
        </p:nvGrpSpPr>
        <p:grpSpPr>
          <a:xfrm>
            <a:off x="3918600" y="3426120"/>
            <a:ext cx="1081800" cy="897120"/>
            <a:chOff x="3918600" y="3426120"/>
            <a:chExt cx="1081800" cy="897120"/>
          </a:xfrm>
        </p:grpSpPr>
        <p:pic>
          <p:nvPicPr>
            <p:cNvPr id="114" name="Google Shape;415;p3" descr=""/>
            <p:cNvPicPr/>
            <p:nvPr/>
          </p:nvPicPr>
          <p:blipFill>
            <a:blip r:embed="rId4"/>
            <a:stretch/>
          </p:blipFill>
          <p:spPr>
            <a:xfrm>
              <a:off x="3918600" y="3426120"/>
              <a:ext cx="1081800" cy="897120"/>
            </a:xfrm>
            <a:prstGeom prst="rect">
              <a:avLst/>
            </a:prstGeom>
            <a:ln>
              <a:noFill/>
            </a:ln>
          </p:spPr>
        </p:pic>
        <p:sp>
          <p:nvSpPr>
            <p:cNvPr id="115" name="CustomShape 18"/>
            <p:cNvSpPr/>
            <p:nvPr/>
          </p:nvSpPr>
          <p:spPr>
            <a:xfrm>
              <a:off x="3943440" y="37789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23-12-2020</a:t>
              </a:r>
              <a:endParaRPr b="0" lang="en-US" sz="650" spc="-1" strike="noStrike">
                <a:latin typeface="Arial"/>
              </a:endParaRPr>
            </a:p>
          </p:txBody>
        </p:sp>
        <p:sp>
          <p:nvSpPr>
            <p:cNvPr id="116" name="CustomShape 19"/>
            <p:cNvSpPr/>
            <p:nvPr/>
          </p:nvSpPr>
          <p:spPr>
            <a:xfrm>
              <a:off x="3940560" y="40885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15-11-2020</a:t>
              </a:r>
              <a:endParaRPr b="0" lang="en-US" sz="650" spc="-1" strike="noStrike">
                <a:latin typeface="Arial"/>
              </a:endParaRPr>
            </a:p>
          </p:txBody>
        </p:sp>
      </p:grpSp>
      <p:pic>
        <p:nvPicPr>
          <p:cNvPr id="117" name="Google Shape;418;p3" descr=""/>
          <p:cNvPicPr/>
          <p:nvPr/>
        </p:nvPicPr>
        <p:blipFill>
          <a:blip r:embed="rId5"/>
          <a:stretch/>
        </p:blipFill>
        <p:spPr>
          <a:xfrm>
            <a:off x="5022720" y="3501000"/>
            <a:ext cx="92520" cy="105120"/>
          </a:xfrm>
          <a:prstGeom prst="rect">
            <a:avLst/>
          </a:prstGeom>
          <a:ln>
            <a:noFill/>
          </a:ln>
        </p:spPr>
      </p:pic>
      <p:sp>
        <p:nvSpPr>
          <p:cNvPr id="118" name="CustomShape 20"/>
          <p:cNvSpPr/>
          <p:nvPr/>
        </p:nvSpPr>
        <p:spPr>
          <a:xfrm>
            <a:off x="3904200" y="3735720"/>
            <a:ext cx="2987280" cy="577800"/>
          </a:xfrm>
          <a:prstGeom prst="rect">
            <a:avLst/>
          </a:prstGeom>
          <a:solidFill>
            <a:schemeClr val="lt1"/>
          </a:solidFill>
          <a:ln>
            <a:noFill/>
          </a:ln>
        </p:spPr>
        <p:style>
          <a:lnRef idx="0"/>
          <a:fillRef idx="0"/>
          <a:effectRef idx="0"/>
          <a:fontRef idx="minor"/>
        </p:style>
      </p:sp>
      <p:sp>
        <p:nvSpPr>
          <p:cNvPr id="119" name="CustomShape 21"/>
          <p:cNvSpPr/>
          <p:nvPr/>
        </p:nvSpPr>
        <p:spPr>
          <a:xfrm>
            <a:off x="3451680" y="6257880"/>
            <a:ext cx="4903920" cy="577800"/>
          </a:xfrm>
          <a:prstGeom prst="rect">
            <a:avLst/>
          </a:prstGeom>
          <a:solidFill>
            <a:schemeClr val="lt1"/>
          </a:solidFill>
          <a:ln>
            <a:noFill/>
          </a:ln>
        </p:spPr>
        <p:style>
          <a:lnRef idx="0"/>
          <a:fillRef idx="0"/>
          <a:effectRef idx="0"/>
          <a:fontRef idx="minor"/>
        </p:style>
      </p:sp>
      <p:sp>
        <p:nvSpPr>
          <p:cNvPr id="120" name="CustomShape 22"/>
          <p:cNvSpPr/>
          <p:nvPr/>
        </p:nvSpPr>
        <p:spPr>
          <a:xfrm>
            <a:off x="3648240" y="4046040"/>
            <a:ext cx="1829160" cy="195120"/>
          </a:xfrm>
          <a:prstGeom prst="roundRect">
            <a:avLst>
              <a:gd name="adj" fmla="val 6411"/>
            </a:avLst>
          </a:prstGeom>
          <a:noFill/>
          <a:ln w="9360">
            <a:solidFill>
              <a:srgbClr val="cccccc"/>
            </a:solidFill>
            <a:miter/>
          </a:ln>
        </p:spPr>
        <p:style>
          <a:lnRef idx="0"/>
          <a:fillRef idx="0"/>
          <a:effectRef idx="0"/>
          <a:fontRef idx="minor"/>
        </p:style>
      </p:sp>
      <p:sp>
        <p:nvSpPr>
          <p:cNvPr id="121" name="CustomShape 23"/>
          <p:cNvSpPr/>
          <p:nvPr/>
        </p:nvSpPr>
        <p:spPr>
          <a:xfrm>
            <a:off x="5817960" y="4046040"/>
            <a:ext cx="1257120" cy="195120"/>
          </a:xfrm>
          <a:prstGeom prst="roundRect">
            <a:avLst>
              <a:gd name="adj" fmla="val 6411"/>
            </a:avLst>
          </a:prstGeom>
          <a:noFill/>
          <a:ln w="9360">
            <a:solidFill>
              <a:srgbClr val="cccccc"/>
            </a:solidFill>
            <a:miter/>
          </a:ln>
        </p:spPr>
        <p:style>
          <a:lnRef idx="0"/>
          <a:fillRef idx="0"/>
          <a:effectRef idx="0"/>
          <a:fontRef idx="minor"/>
        </p:style>
      </p:sp>
      <p:sp>
        <p:nvSpPr>
          <p:cNvPr id="122" name="CustomShape 24"/>
          <p:cNvSpPr/>
          <p:nvPr/>
        </p:nvSpPr>
        <p:spPr>
          <a:xfrm>
            <a:off x="7462080" y="4047480"/>
            <a:ext cx="645120" cy="195120"/>
          </a:xfrm>
          <a:prstGeom prst="roundRect">
            <a:avLst>
              <a:gd name="adj" fmla="val 6411"/>
            </a:avLst>
          </a:prstGeom>
          <a:noFill/>
          <a:ln w="9360">
            <a:solidFill>
              <a:srgbClr val="cccccc"/>
            </a:solidFill>
            <a:miter/>
          </a:ln>
        </p:spPr>
        <p:style>
          <a:lnRef idx="0"/>
          <a:fillRef idx="0"/>
          <a:effectRef idx="0"/>
          <a:fontRef idx="minor"/>
        </p:style>
      </p:sp>
      <p:sp>
        <p:nvSpPr>
          <p:cNvPr id="123" name="CustomShape 25"/>
          <p:cNvSpPr/>
          <p:nvPr/>
        </p:nvSpPr>
        <p:spPr>
          <a:xfrm>
            <a:off x="3673080" y="405180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BlackRock equities</a:t>
            </a:r>
            <a:endParaRPr b="0" lang="en-US" sz="650" spc="-1" strike="noStrike">
              <a:latin typeface="Arial"/>
            </a:endParaRPr>
          </a:p>
        </p:txBody>
      </p:sp>
      <p:sp>
        <p:nvSpPr>
          <p:cNvPr id="124" name="CustomShape 26"/>
          <p:cNvSpPr/>
          <p:nvPr/>
        </p:nvSpPr>
        <p:spPr>
          <a:xfrm>
            <a:off x="5845680" y="4051800"/>
            <a:ext cx="7678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Global equity</a:t>
            </a:r>
            <a:endParaRPr b="0" lang="en-US" sz="650" spc="-1" strike="noStrike">
              <a:latin typeface="Arial"/>
            </a:endParaRPr>
          </a:p>
        </p:txBody>
      </p:sp>
      <p:sp>
        <p:nvSpPr>
          <p:cNvPr id="125" name="CustomShape 27"/>
          <p:cNvSpPr/>
          <p:nvPr/>
        </p:nvSpPr>
        <p:spPr>
          <a:xfrm>
            <a:off x="7436880" y="405180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30.0        %</a:t>
            </a:r>
            <a:endParaRPr b="0" lang="en-US" sz="650" spc="-1" strike="noStrike">
              <a:latin typeface="Arial"/>
            </a:endParaRPr>
          </a:p>
        </p:txBody>
      </p:sp>
      <p:pic>
        <p:nvPicPr>
          <p:cNvPr id="126" name="Google Shape;427;p3" descr=""/>
          <p:cNvPicPr/>
          <p:nvPr/>
        </p:nvPicPr>
        <p:blipFill>
          <a:blip r:embed="rId6"/>
          <a:stretch/>
        </p:blipFill>
        <p:spPr>
          <a:xfrm>
            <a:off x="8142840" y="4091040"/>
            <a:ext cx="92520" cy="105120"/>
          </a:xfrm>
          <a:prstGeom prst="rect">
            <a:avLst/>
          </a:prstGeom>
          <a:ln>
            <a:noFill/>
          </a:ln>
        </p:spPr>
      </p:pic>
      <p:pic>
        <p:nvPicPr>
          <p:cNvPr id="127" name="Google Shape;428;p3" descr=""/>
          <p:cNvPicPr/>
          <p:nvPr/>
        </p:nvPicPr>
        <p:blipFill>
          <a:blip r:embed="rId7"/>
          <a:stretch/>
        </p:blipFill>
        <p:spPr>
          <a:xfrm>
            <a:off x="6877440" y="4097880"/>
            <a:ext cx="102960" cy="87120"/>
          </a:xfrm>
          <a:prstGeom prst="rect">
            <a:avLst/>
          </a:prstGeom>
          <a:ln>
            <a:noFill/>
          </a:ln>
        </p:spPr>
      </p:pic>
      <p:sp>
        <p:nvSpPr>
          <p:cNvPr id="128" name="CustomShape 28"/>
          <p:cNvSpPr/>
          <p:nvPr/>
        </p:nvSpPr>
        <p:spPr>
          <a:xfrm>
            <a:off x="3650400" y="4403160"/>
            <a:ext cx="1829160" cy="195120"/>
          </a:xfrm>
          <a:prstGeom prst="roundRect">
            <a:avLst>
              <a:gd name="adj" fmla="val 6411"/>
            </a:avLst>
          </a:prstGeom>
          <a:noFill/>
          <a:ln w="9360">
            <a:solidFill>
              <a:srgbClr val="cccccc"/>
            </a:solidFill>
            <a:miter/>
          </a:ln>
        </p:spPr>
        <p:style>
          <a:lnRef idx="0"/>
          <a:fillRef idx="0"/>
          <a:effectRef idx="0"/>
          <a:fontRef idx="minor"/>
        </p:style>
      </p:sp>
      <p:sp>
        <p:nvSpPr>
          <p:cNvPr id="129" name="CustomShape 29"/>
          <p:cNvSpPr/>
          <p:nvPr/>
        </p:nvSpPr>
        <p:spPr>
          <a:xfrm>
            <a:off x="5827320" y="4403160"/>
            <a:ext cx="1257120" cy="195120"/>
          </a:xfrm>
          <a:prstGeom prst="roundRect">
            <a:avLst>
              <a:gd name="adj" fmla="val 6411"/>
            </a:avLst>
          </a:prstGeom>
          <a:noFill/>
          <a:ln w="9360">
            <a:solidFill>
              <a:srgbClr val="cccccc"/>
            </a:solidFill>
            <a:miter/>
          </a:ln>
        </p:spPr>
        <p:style>
          <a:lnRef idx="0"/>
          <a:fillRef idx="0"/>
          <a:effectRef idx="0"/>
          <a:fontRef idx="minor"/>
        </p:style>
      </p:sp>
      <p:sp>
        <p:nvSpPr>
          <p:cNvPr id="130" name="CustomShape 30"/>
          <p:cNvSpPr/>
          <p:nvPr/>
        </p:nvSpPr>
        <p:spPr>
          <a:xfrm>
            <a:off x="7464240" y="4404600"/>
            <a:ext cx="645120" cy="195120"/>
          </a:xfrm>
          <a:prstGeom prst="roundRect">
            <a:avLst>
              <a:gd name="adj" fmla="val 6411"/>
            </a:avLst>
          </a:prstGeom>
          <a:noFill/>
          <a:ln w="9360">
            <a:solidFill>
              <a:srgbClr val="cccccc"/>
            </a:solidFill>
            <a:miter/>
          </a:ln>
        </p:spPr>
        <p:style>
          <a:lnRef idx="0"/>
          <a:fillRef idx="0"/>
          <a:effectRef idx="0"/>
          <a:fontRef idx="minor"/>
        </p:style>
      </p:sp>
      <p:sp>
        <p:nvSpPr>
          <p:cNvPr id="131" name="CustomShape 31"/>
          <p:cNvSpPr/>
          <p:nvPr/>
        </p:nvSpPr>
        <p:spPr>
          <a:xfrm>
            <a:off x="3675600" y="440892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Schroders equities</a:t>
            </a:r>
            <a:endParaRPr b="0" lang="en-US" sz="650" spc="-1" strike="noStrike">
              <a:latin typeface="Arial"/>
            </a:endParaRPr>
          </a:p>
        </p:txBody>
      </p:sp>
      <p:sp>
        <p:nvSpPr>
          <p:cNvPr id="132" name="CustomShape 32"/>
          <p:cNvSpPr/>
          <p:nvPr/>
        </p:nvSpPr>
        <p:spPr>
          <a:xfrm>
            <a:off x="5841360" y="4408920"/>
            <a:ext cx="7678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UK equity</a:t>
            </a:r>
            <a:endParaRPr b="0" lang="en-US" sz="650" spc="-1" strike="noStrike">
              <a:latin typeface="Arial"/>
            </a:endParaRPr>
          </a:p>
        </p:txBody>
      </p:sp>
      <p:sp>
        <p:nvSpPr>
          <p:cNvPr id="133" name="CustomShape 33"/>
          <p:cNvSpPr/>
          <p:nvPr/>
        </p:nvSpPr>
        <p:spPr>
          <a:xfrm>
            <a:off x="7439400" y="440892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20.0        %</a:t>
            </a:r>
            <a:endParaRPr b="0" lang="en-US" sz="650" spc="-1" strike="noStrike">
              <a:latin typeface="Arial"/>
            </a:endParaRPr>
          </a:p>
        </p:txBody>
      </p:sp>
      <p:pic>
        <p:nvPicPr>
          <p:cNvPr id="134" name="Google Shape;435;p3" descr=""/>
          <p:cNvPicPr/>
          <p:nvPr/>
        </p:nvPicPr>
        <p:blipFill>
          <a:blip r:embed="rId8"/>
          <a:stretch/>
        </p:blipFill>
        <p:spPr>
          <a:xfrm>
            <a:off x="8145000" y="4448160"/>
            <a:ext cx="92520" cy="105120"/>
          </a:xfrm>
          <a:prstGeom prst="rect">
            <a:avLst/>
          </a:prstGeom>
          <a:ln>
            <a:noFill/>
          </a:ln>
        </p:spPr>
      </p:pic>
      <p:pic>
        <p:nvPicPr>
          <p:cNvPr id="135" name="Google Shape;436;p3" descr=""/>
          <p:cNvPicPr/>
          <p:nvPr/>
        </p:nvPicPr>
        <p:blipFill>
          <a:blip r:embed="rId9"/>
          <a:stretch/>
        </p:blipFill>
        <p:spPr>
          <a:xfrm>
            <a:off x="6879960" y="4455000"/>
            <a:ext cx="102960" cy="87120"/>
          </a:xfrm>
          <a:prstGeom prst="rect">
            <a:avLst/>
          </a:prstGeom>
          <a:ln>
            <a:noFill/>
          </a:ln>
        </p:spPr>
      </p:pic>
      <p:sp>
        <p:nvSpPr>
          <p:cNvPr id="136" name="CustomShape 34"/>
          <p:cNvSpPr/>
          <p:nvPr/>
        </p:nvSpPr>
        <p:spPr>
          <a:xfrm>
            <a:off x="3648600" y="4757760"/>
            <a:ext cx="1829160" cy="195120"/>
          </a:xfrm>
          <a:prstGeom prst="roundRect">
            <a:avLst>
              <a:gd name="adj" fmla="val 6411"/>
            </a:avLst>
          </a:prstGeom>
          <a:noFill/>
          <a:ln w="9360">
            <a:solidFill>
              <a:srgbClr val="cccccc"/>
            </a:solidFill>
            <a:miter/>
          </a:ln>
        </p:spPr>
        <p:style>
          <a:lnRef idx="0"/>
          <a:fillRef idx="0"/>
          <a:effectRef idx="0"/>
          <a:fontRef idx="minor"/>
        </p:style>
      </p:sp>
      <p:sp>
        <p:nvSpPr>
          <p:cNvPr id="137" name="CustomShape 35"/>
          <p:cNvSpPr/>
          <p:nvPr/>
        </p:nvSpPr>
        <p:spPr>
          <a:xfrm>
            <a:off x="5822640" y="4760280"/>
            <a:ext cx="1257120" cy="195120"/>
          </a:xfrm>
          <a:prstGeom prst="roundRect">
            <a:avLst>
              <a:gd name="adj" fmla="val 6411"/>
            </a:avLst>
          </a:prstGeom>
          <a:noFill/>
          <a:ln w="9360">
            <a:solidFill>
              <a:srgbClr val="cccccc"/>
            </a:solidFill>
            <a:miter/>
          </a:ln>
        </p:spPr>
        <p:style>
          <a:lnRef idx="0"/>
          <a:fillRef idx="0"/>
          <a:effectRef idx="0"/>
          <a:fontRef idx="minor"/>
        </p:style>
      </p:sp>
      <p:sp>
        <p:nvSpPr>
          <p:cNvPr id="138" name="CustomShape 36"/>
          <p:cNvSpPr/>
          <p:nvPr/>
        </p:nvSpPr>
        <p:spPr>
          <a:xfrm>
            <a:off x="7466760" y="4761720"/>
            <a:ext cx="645120" cy="195120"/>
          </a:xfrm>
          <a:prstGeom prst="roundRect">
            <a:avLst>
              <a:gd name="adj" fmla="val 6411"/>
            </a:avLst>
          </a:prstGeom>
          <a:noFill/>
          <a:ln w="9360">
            <a:solidFill>
              <a:srgbClr val="cccccc"/>
            </a:solidFill>
            <a:miter/>
          </a:ln>
        </p:spPr>
        <p:style>
          <a:lnRef idx="0"/>
          <a:fillRef idx="0"/>
          <a:effectRef idx="0"/>
          <a:fontRef idx="minor"/>
        </p:style>
      </p:sp>
      <p:sp>
        <p:nvSpPr>
          <p:cNvPr id="139" name="CustomShape 37"/>
          <p:cNvSpPr/>
          <p:nvPr/>
        </p:nvSpPr>
        <p:spPr>
          <a:xfrm>
            <a:off x="3670920" y="476604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Insight LDI</a:t>
            </a:r>
            <a:endParaRPr b="0" lang="en-US" sz="650" spc="-1" strike="noStrike">
              <a:latin typeface="Arial"/>
            </a:endParaRPr>
          </a:p>
        </p:txBody>
      </p:sp>
      <p:sp>
        <p:nvSpPr>
          <p:cNvPr id="140" name="CustomShape 38"/>
          <p:cNvSpPr/>
          <p:nvPr/>
        </p:nvSpPr>
        <p:spPr>
          <a:xfrm>
            <a:off x="5843520" y="4766040"/>
            <a:ext cx="7678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LDI</a:t>
            </a:r>
            <a:endParaRPr b="0" lang="en-US" sz="650" spc="-1" strike="noStrike">
              <a:latin typeface="Arial"/>
            </a:endParaRPr>
          </a:p>
        </p:txBody>
      </p:sp>
      <p:sp>
        <p:nvSpPr>
          <p:cNvPr id="141" name="CustomShape 39"/>
          <p:cNvSpPr/>
          <p:nvPr/>
        </p:nvSpPr>
        <p:spPr>
          <a:xfrm>
            <a:off x="7434720" y="476604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30.0        %</a:t>
            </a:r>
            <a:endParaRPr b="0" lang="en-US" sz="650" spc="-1" strike="noStrike">
              <a:latin typeface="Arial"/>
            </a:endParaRPr>
          </a:p>
        </p:txBody>
      </p:sp>
      <p:pic>
        <p:nvPicPr>
          <p:cNvPr id="142" name="Google Shape;443;p3" descr=""/>
          <p:cNvPicPr/>
          <p:nvPr/>
        </p:nvPicPr>
        <p:blipFill>
          <a:blip r:embed="rId10"/>
          <a:stretch/>
        </p:blipFill>
        <p:spPr>
          <a:xfrm>
            <a:off x="8130960" y="4805280"/>
            <a:ext cx="92520" cy="105120"/>
          </a:xfrm>
          <a:prstGeom prst="rect">
            <a:avLst/>
          </a:prstGeom>
          <a:ln>
            <a:noFill/>
          </a:ln>
        </p:spPr>
      </p:pic>
      <p:pic>
        <p:nvPicPr>
          <p:cNvPr id="143" name="Google Shape;444;p3" descr=""/>
          <p:cNvPicPr/>
          <p:nvPr/>
        </p:nvPicPr>
        <p:blipFill>
          <a:blip r:embed="rId11"/>
          <a:stretch/>
        </p:blipFill>
        <p:spPr>
          <a:xfrm>
            <a:off x="6875280" y="4812120"/>
            <a:ext cx="102960" cy="87120"/>
          </a:xfrm>
          <a:prstGeom prst="rect">
            <a:avLst/>
          </a:prstGeom>
          <a:ln>
            <a:noFill/>
          </a:ln>
        </p:spPr>
      </p:pic>
      <p:sp>
        <p:nvSpPr>
          <p:cNvPr id="144" name="CustomShape 40"/>
          <p:cNvSpPr/>
          <p:nvPr/>
        </p:nvSpPr>
        <p:spPr>
          <a:xfrm>
            <a:off x="7138440" y="5112000"/>
            <a:ext cx="969120" cy="195120"/>
          </a:xfrm>
          <a:prstGeom prst="roundRect">
            <a:avLst>
              <a:gd name="adj" fmla="val 6411"/>
            </a:avLst>
          </a:prstGeom>
          <a:noFill/>
          <a:ln w="9360">
            <a:solidFill>
              <a:srgbClr val="cccccc"/>
            </a:solidFill>
            <a:miter/>
          </a:ln>
        </p:spPr>
        <p:style>
          <a:lnRef idx="0"/>
          <a:fillRef idx="0"/>
          <a:effectRef idx="0"/>
          <a:fontRef idx="minor"/>
        </p:style>
      </p:sp>
      <p:sp>
        <p:nvSpPr>
          <p:cNvPr id="145" name="CustomShape 41"/>
          <p:cNvSpPr/>
          <p:nvPr/>
        </p:nvSpPr>
        <p:spPr>
          <a:xfrm>
            <a:off x="5726520" y="5107320"/>
            <a:ext cx="969120" cy="195120"/>
          </a:xfrm>
          <a:prstGeom prst="roundRect">
            <a:avLst>
              <a:gd name="adj" fmla="val 6411"/>
            </a:avLst>
          </a:prstGeom>
          <a:noFill/>
          <a:ln w="9360">
            <a:solidFill>
              <a:srgbClr val="cccccc"/>
            </a:solidFill>
            <a:miter/>
          </a:ln>
        </p:spPr>
        <p:style>
          <a:lnRef idx="0"/>
          <a:fillRef idx="0"/>
          <a:effectRef idx="0"/>
          <a:fontRef idx="minor"/>
        </p:style>
      </p:sp>
      <p:sp>
        <p:nvSpPr>
          <p:cNvPr id="146" name="CustomShape 42"/>
          <p:cNvSpPr/>
          <p:nvPr/>
        </p:nvSpPr>
        <p:spPr>
          <a:xfrm>
            <a:off x="5343480" y="510444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PV01</a:t>
            </a:r>
            <a:endParaRPr b="0" lang="en-US" sz="700" spc="-1" strike="noStrike">
              <a:latin typeface="Arial"/>
            </a:endParaRPr>
          </a:p>
        </p:txBody>
      </p:sp>
      <p:sp>
        <p:nvSpPr>
          <p:cNvPr id="147" name="CustomShape 43"/>
          <p:cNvSpPr/>
          <p:nvPr/>
        </p:nvSpPr>
        <p:spPr>
          <a:xfrm>
            <a:off x="6768720" y="511200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IE01</a:t>
            </a:r>
            <a:endParaRPr b="0" lang="en-US" sz="700" spc="-1" strike="noStrike">
              <a:latin typeface="Arial"/>
            </a:endParaRPr>
          </a:p>
        </p:txBody>
      </p:sp>
      <p:sp>
        <p:nvSpPr>
          <p:cNvPr id="148" name="CustomShape 44"/>
          <p:cNvSpPr/>
          <p:nvPr/>
        </p:nvSpPr>
        <p:spPr>
          <a:xfrm>
            <a:off x="5717520" y="5117040"/>
            <a:ext cx="7747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   35,000</a:t>
            </a:r>
            <a:endParaRPr b="0" lang="en-US" sz="650" spc="-1" strike="noStrike">
              <a:latin typeface="Arial"/>
            </a:endParaRPr>
          </a:p>
        </p:txBody>
      </p:sp>
      <p:sp>
        <p:nvSpPr>
          <p:cNvPr id="149" name="CustomShape 45"/>
          <p:cNvSpPr/>
          <p:nvPr/>
        </p:nvSpPr>
        <p:spPr>
          <a:xfrm>
            <a:off x="7117920" y="5117760"/>
            <a:ext cx="7747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   20,000</a:t>
            </a:r>
            <a:endParaRPr b="0" lang="en-US" sz="650" spc="-1" strike="noStrike">
              <a:latin typeface="Arial"/>
            </a:endParaRPr>
          </a:p>
        </p:txBody>
      </p:sp>
      <p:sp>
        <p:nvSpPr>
          <p:cNvPr id="150" name="CustomShape 46"/>
          <p:cNvSpPr/>
          <p:nvPr/>
        </p:nvSpPr>
        <p:spPr>
          <a:xfrm>
            <a:off x="3651120" y="5463000"/>
            <a:ext cx="1829160" cy="195120"/>
          </a:xfrm>
          <a:prstGeom prst="roundRect">
            <a:avLst>
              <a:gd name="adj" fmla="val 6411"/>
            </a:avLst>
          </a:prstGeom>
          <a:noFill/>
          <a:ln w="9360">
            <a:solidFill>
              <a:srgbClr val="cccccc"/>
            </a:solidFill>
            <a:miter/>
          </a:ln>
        </p:spPr>
        <p:style>
          <a:lnRef idx="0"/>
          <a:fillRef idx="0"/>
          <a:effectRef idx="0"/>
          <a:fontRef idx="minor"/>
        </p:style>
      </p:sp>
      <p:sp>
        <p:nvSpPr>
          <p:cNvPr id="151" name="CustomShape 47"/>
          <p:cNvSpPr/>
          <p:nvPr/>
        </p:nvSpPr>
        <p:spPr>
          <a:xfrm>
            <a:off x="5824800" y="5465520"/>
            <a:ext cx="1257120" cy="195120"/>
          </a:xfrm>
          <a:prstGeom prst="roundRect">
            <a:avLst>
              <a:gd name="adj" fmla="val 6411"/>
            </a:avLst>
          </a:prstGeom>
          <a:noFill/>
          <a:ln w="9360">
            <a:solidFill>
              <a:srgbClr val="cccccc"/>
            </a:solidFill>
            <a:miter/>
          </a:ln>
        </p:spPr>
        <p:style>
          <a:lnRef idx="0"/>
          <a:fillRef idx="0"/>
          <a:effectRef idx="0"/>
          <a:fontRef idx="minor"/>
        </p:style>
      </p:sp>
      <p:sp>
        <p:nvSpPr>
          <p:cNvPr id="152" name="CustomShape 48"/>
          <p:cNvSpPr/>
          <p:nvPr/>
        </p:nvSpPr>
        <p:spPr>
          <a:xfrm>
            <a:off x="7471440" y="5466960"/>
            <a:ext cx="645120" cy="195120"/>
          </a:xfrm>
          <a:prstGeom prst="roundRect">
            <a:avLst>
              <a:gd name="adj" fmla="val 6411"/>
            </a:avLst>
          </a:prstGeom>
          <a:noFill/>
          <a:ln w="9360">
            <a:solidFill>
              <a:srgbClr val="cccccc"/>
            </a:solidFill>
            <a:miter/>
          </a:ln>
        </p:spPr>
        <p:style>
          <a:lnRef idx="0"/>
          <a:fillRef idx="0"/>
          <a:effectRef idx="0"/>
          <a:fontRef idx="minor"/>
        </p:style>
      </p:sp>
      <p:sp>
        <p:nvSpPr>
          <p:cNvPr id="153" name="CustomShape 49"/>
          <p:cNvSpPr/>
          <p:nvPr/>
        </p:nvSpPr>
        <p:spPr>
          <a:xfrm>
            <a:off x="3673080" y="5470920"/>
            <a:ext cx="138744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Insight credit</a:t>
            </a:r>
            <a:endParaRPr b="0" lang="en-US" sz="650" spc="-1" strike="noStrike">
              <a:latin typeface="Arial"/>
            </a:endParaRPr>
          </a:p>
        </p:txBody>
      </p:sp>
      <p:sp>
        <p:nvSpPr>
          <p:cNvPr id="154" name="CustomShape 50"/>
          <p:cNvSpPr/>
          <p:nvPr/>
        </p:nvSpPr>
        <p:spPr>
          <a:xfrm>
            <a:off x="5866200" y="5470920"/>
            <a:ext cx="93168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UK corporate bonds</a:t>
            </a:r>
            <a:endParaRPr b="0" lang="en-US" sz="650" spc="-1" strike="noStrike">
              <a:latin typeface="Arial"/>
            </a:endParaRPr>
          </a:p>
        </p:txBody>
      </p:sp>
      <p:sp>
        <p:nvSpPr>
          <p:cNvPr id="155" name="CustomShape 51"/>
          <p:cNvSpPr/>
          <p:nvPr/>
        </p:nvSpPr>
        <p:spPr>
          <a:xfrm>
            <a:off x="7436880" y="547092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20.0        %</a:t>
            </a:r>
            <a:endParaRPr b="0" lang="en-US" sz="650" spc="-1" strike="noStrike">
              <a:latin typeface="Arial"/>
            </a:endParaRPr>
          </a:p>
        </p:txBody>
      </p:sp>
      <p:pic>
        <p:nvPicPr>
          <p:cNvPr id="156" name="Google Shape;457;p3" descr=""/>
          <p:cNvPicPr/>
          <p:nvPr/>
        </p:nvPicPr>
        <p:blipFill>
          <a:blip r:embed="rId12"/>
          <a:stretch/>
        </p:blipFill>
        <p:spPr>
          <a:xfrm>
            <a:off x="8142840" y="5510520"/>
            <a:ext cx="92520" cy="105120"/>
          </a:xfrm>
          <a:prstGeom prst="rect">
            <a:avLst/>
          </a:prstGeom>
          <a:ln>
            <a:noFill/>
          </a:ln>
        </p:spPr>
      </p:pic>
      <p:pic>
        <p:nvPicPr>
          <p:cNvPr id="157" name="Google Shape;458;p3" descr=""/>
          <p:cNvPicPr/>
          <p:nvPr/>
        </p:nvPicPr>
        <p:blipFill>
          <a:blip r:embed="rId13"/>
          <a:stretch/>
        </p:blipFill>
        <p:spPr>
          <a:xfrm>
            <a:off x="6877440" y="5517360"/>
            <a:ext cx="102960" cy="87120"/>
          </a:xfrm>
          <a:prstGeom prst="rect">
            <a:avLst/>
          </a:prstGeom>
          <a:ln>
            <a:noFill/>
          </a:ln>
        </p:spPr>
      </p:pic>
      <p:sp>
        <p:nvSpPr>
          <p:cNvPr id="158" name="CustomShape 52"/>
          <p:cNvSpPr/>
          <p:nvPr/>
        </p:nvSpPr>
        <p:spPr>
          <a:xfrm>
            <a:off x="7471440" y="5828760"/>
            <a:ext cx="645120" cy="195120"/>
          </a:xfrm>
          <a:prstGeom prst="roundRect">
            <a:avLst>
              <a:gd name="adj" fmla="val 6411"/>
            </a:avLst>
          </a:prstGeom>
          <a:noFill/>
          <a:ln w="9360">
            <a:solidFill>
              <a:srgbClr val="cccccc"/>
            </a:solidFill>
            <a:miter/>
          </a:ln>
        </p:spPr>
        <p:style>
          <a:lnRef idx="0"/>
          <a:fillRef idx="0"/>
          <a:effectRef idx="0"/>
          <a:fontRef idx="minor"/>
        </p:style>
      </p:sp>
      <p:sp>
        <p:nvSpPr>
          <p:cNvPr id="159" name="CustomShape 53"/>
          <p:cNvSpPr/>
          <p:nvPr/>
        </p:nvSpPr>
        <p:spPr>
          <a:xfrm>
            <a:off x="7446600" y="5833080"/>
            <a:ext cx="608040" cy="187920"/>
          </a:xfrm>
          <a:prstGeom prst="rect">
            <a:avLst/>
          </a:prstGeom>
          <a:noFill/>
          <a:ln>
            <a:noFill/>
          </a:ln>
        </p:spPr>
        <p:style>
          <a:lnRef idx="0"/>
          <a:fillRef idx="0"/>
          <a:effectRef idx="0"/>
          <a:fontRef idx="minor"/>
        </p:style>
        <p:txBody>
          <a:bodyPr lIns="0" rIns="0" tIns="45000" bIns="45000"/>
          <a:p>
            <a:pPr algn="r">
              <a:lnSpc>
                <a:spcPct val="100000"/>
              </a:lnSpc>
            </a:pPr>
            <a:r>
              <a:rPr b="0" lang="en-US" sz="650" spc="-1" strike="noStrike">
                <a:solidFill>
                  <a:srgbClr val="7f7f7f"/>
                </a:solidFill>
                <a:latin typeface="Arial"/>
                <a:ea typeface="Arial"/>
              </a:rPr>
              <a:t>100.0       %</a:t>
            </a:r>
            <a:endParaRPr b="0" lang="en-US" sz="650" spc="-1" strike="noStrike">
              <a:latin typeface="Arial"/>
            </a:endParaRPr>
          </a:p>
        </p:txBody>
      </p:sp>
      <p:sp>
        <p:nvSpPr>
          <p:cNvPr id="160" name="CustomShape 54"/>
          <p:cNvSpPr/>
          <p:nvPr/>
        </p:nvSpPr>
        <p:spPr>
          <a:xfrm>
            <a:off x="7053480" y="583884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Total</a:t>
            </a:r>
            <a:endParaRPr b="0" lang="en-US" sz="700" spc="-1" strike="noStrike">
              <a:latin typeface="Arial"/>
            </a:endParaRPr>
          </a:p>
        </p:txBody>
      </p:sp>
      <p:sp>
        <p:nvSpPr>
          <p:cNvPr id="161" name="CustomShape 55"/>
          <p:cNvSpPr/>
          <p:nvPr/>
        </p:nvSpPr>
        <p:spPr>
          <a:xfrm>
            <a:off x="3637080" y="3817440"/>
            <a:ext cx="253908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Fund name</a:t>
            </a:r>
            <a:endParaRPr b="0" lang="en-US" sz="700" spc="-1" strike="noStrike">
              <a:latin typeface="Arial"/>
            </a:endParaRPr>
          </a:p>
        </p:txBody>
      </p:sp>
      <p:sp>
        <p:nvSpPr>
          <p:cNvPr id="162" name="CustomShape 56"/>
          <p:cNvSpPr/>
          <p:nvPr/>
        </p:nvSpPr>
        <p:spPr>
          <a:xfrm>
            <a:off x="5805720" y="3817440"/>
            <a:ext cx="112212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Fund classification</a:t>
            </a:r>
            <a:endParaRPr b="0" lang="en-US" sz="700" spc="-1" strike="noStrike">
              <a:latin typeface="Arial"/>
            </a:endParaRPr>
          </a:p>
        </p:txBody>
      </p:sp>
      <p:sp>
        <p:nvSpPr>
          <p:cNvPr id="163" name="CustomShape 57"/>
          <p:cNvSpPr/>
          <p:nvPr/>
        </p:nvSpPr>
        <p:spPr>
          <a:xfrm>
            <a:off x="7408080" y="3807720"/>
            <a:ext cx="799200" cy="195840"/>
          </a:xfrm>
          <a:prstGeom prst="rect">
            <a:avLst/>
          </a:prstGeom>
          <a:noFill/>
          <a:ln>
            <a:noFill/>
          </a:ln>
        </p:spPr>
        <p:style>
          <a:lnRef idx="0"/>
          <a:fillRef idx="0"/>
          <a:effectRef idx="0"/>
          <a:fontRef idx="minor"/>
        </p:style>
        <p:txBody>
          <a:bodyPr lIns="90000" rIns="90000" tIns="45000" bIns="45000"/>
          <a:p>
            <a:pPr>
              <a:lnSpc>
                <a:spcPct val="100000"/>
              </a:lnSpc>
            </a:pPr>
            <a:r>
              <a:rPr b="1" lang="en-US" sz="700" spc="-1" strike="noStrike">
                <a:solidFill>
                  <a:srgbClr val="595959"/>
                </a:solidFill>
                <a:latin typeface="Arial"/>
                <a:ea typeface="Arial"/>
              </a:rPr>
              <a:t>Allocation</a:t>
            </a:r>
            <a:endParaRPr b="0" lang="en-US" sz="700" spc="-1" strike="noStrike">
              <a:latin typeface="Arial"/>
            </a:endParaRPr>
          </a:p>
        </p:txBody>
      </p:sp>
      <p:grpSp>
        <p:nvGrpSpPr>
          <p:cNvPr id="164" name="Group 58"/>
          <p:cNvGrpSpPr/>
          <p:nvPr/>
        </p:nvGrpSpPr>
        <p:grpSpPr>
          <a:xfrm>
            <a:off x="5463720" y="5958360"/>
            <a:ext cx="1460520" cy="897120"/>
            <a:chOff x="5463720" y="5958360"/>
            <a:chExt cx="1460520" cy="897120"/>
          </a:xfrm>
        </p:grpSpPr>
        <p:pic>
          <p:nvPicPr>
            <p:cNvPr id="165" name="Google Shape;466;p3" descr=""/>
            <p:cNvPicPr/>
            <p:nvPr/>
          </p:nvPicPr>
          <p:blipFill>
            <a:blip r:embed="rId14"/>
            <a:stretch/>
          </p:blipFill>
          <p:spPr>
            <a:xfrm>
              <a:off x="5802120" y="5958360"/>
              <a:ext cx="1122120" cy="897120"/>
            </a:xfrm>
            <a:prstGeom prst="rect">
              <a:avLst/>
            </a:prstGeom>
            <a:ln>
              <a:noFill/>
            </a:ln>
          </p:spPr>
        </p:pic>
        <p:sp>
          <p:nvSpPr>
            <p:cNvPr id="166" name="CustomShape 59"/>
            <p:cNvSpPr/>
            <p:nvPr/>
          </p:nvSpPr>
          <p:spPr>
            <a:xfrm>
              <a:off x="5463720" y="629820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sp>
          <p:nvSpPr>
            <p:cNvPr id="167" name="CustomShape 60"/>
            <p:cNvSpPr/>
            <p:nvPr/>
          </p:nvSpPr>
          <p:spPr>
            <a:xfrm>
              <a:off x="5468400" y="6618960"/>
              <a:ext cx="7815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Value</a:t>
              </a:r>
              <a:endParaRPr b="0" lang="en-US" sz="700" spc="-1" strike="noStrike">
                <a:latin typeface="Arial"/>
              </a:endParaRPr>
            </a:p>
          </p:txBody>
        </p:sp>
      </p:grpSp>
      <p:sp>
        <p:nvSpPr>
          <p:cNvPr id="168" name="CustomShape 61"/>
          <p:cNvSpPr/>
          <p:nvPr/>
        </p:nvSpPr>
        <p:spPr>
          <a:xfrm>
            <a:off x="3633840" y="6257520"/>
            <a:ext cx="47232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595959"/>
                </a:solidFill>
                <a:latin typeface="Arial"/>
                <a:ea typeface="Arial"/>
              </a:rPr>
              <a:t>Date</a:t>
            </a:r>
            <a:endParaRPr b="0" lang="en-US" sz="700" spc="-1" strike="noStrike">
              <a:latin typeface="Arial"/>
            </a:endParaRPr>
          </a:p>
        </p:txBody>
      </p:sp>
      <p:grpSp>
        <p:nvGrpSpPr>
          <p:cNvPr id="169" name="Group 62"/>
          <p:cNvGrpSpPr/>
          <p:nvPr/>
        </p:nvGrpSpPr>
        <p:grpSpPr>
          <a:xfrm>
            <a:off x="3975840" y="5921640"/>
            <a:ext cx="1081800" cy="897120"/>
            <a:chOff x="3975840" y="5921640"/>
            <a:chExt cx="1081800" cy="897120"/>
          </a:xfrm>
        </p:grpSpPr>
        <p:pic>
          <p:nvPicPr>
            <p:cNvPr id="170" name="Google Shape;471;p3" descr=""/>
            <p:cNvPicPr/>
            <p:nvPr/>
          </p:nvPicPr>
          <p:blipFill>
            <a:blip r:embed="rId15"/>
            <a:stretch/>
          </p:blipFill>
          <p:spPr>
            <a:xfrm>
              <a:off x="3975840" y="5921640"/>
              <a:ext cx="1081800" cy="897120"/>
            </a:xfrm>
            <a:prstGeom prst="rect">
              <a:avLst/>
            </a:prstGeom>
            <a:ln>
              <a:noFill/>
            </a:ln>
          </p:spPr>
        </p:pic>
        <p:sp>
          <p:nvSpPr>
            <p:cNvPr id="171" name="CustomShape 63"/>
            <p:cNvSpPr/>
            <p:nvPr/>
          </p:nvSpPr>
          <p:spPr>
            <a:xfrm>
              <a:off x="4000320" y="62935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23-12-2020</a:t>
              </a:r>
              <a:endParaRPr b="0" lang="en-US" sz="650" spc="-1" strike="noStrike">
                <a:latin typeface="Arial"/>
              </a:endParaRPr>
            </a:p>
          </p:txBody>
        </p:sp>
        <p:sp>
          <p:nvSpPr>
            <p:cNvPr id="172" name="CustomShape 64"/>
            <p:cNvSpPr/>
            <p:nvPr/>
          </p:nvSpPr>
          <p:spPr>
            <a:xfrm>
              <a:off x="3997800" y="6507720"/>
              <a:ext cx="708120" cy="187920"/>
            </a:xfrm>
            <a:prstGeom prst="rect">
              <a:avLst/>
            </a:prstGeom>
            <a:noFill/>
            <a:ln>
              <a:noFill/>
            </a:ln>
          </p:spPr>
          <p:style>
            <a:lnRef idx="0"/>
            <a:fillRef idx="0"/>
            <a:effectRef idx="0"/>
            <a:fontRef idx="minor"/>
          </p:style>
          <p:txBody>
            <a:bodyPr lIns="90000" rIns="90000" tIns="45000" bIns="45000"/>
            <a:p>
              <a:pPr>
                <a:lnSpc>
                  <a:spcPct val="100000"/>
                </a:lnSpc>
              </a:pPr>
              <a:r>
                <a:rPr b="0" lang="en-US" sz="650" spc="-1" strike="noStrike">
                  <a:solidFill>
                    <a:srgbClr val="7f7f7f"/>
                  </a:solidFill>
                  <a:latin typeface="Arial"/>
                  <a:ea typeface="Arial"/>
                </a:rPr>
                <a:t>15-11-2020</a:t>
              </a:r>
              <a:endParaRPr b="0" lang="en-US" sz="650" spc="-1" strike="noStrike">
                <a:latin typeface="Arial"/>
              </a:endParaRPr>
            </a:p>
          </p:txBody>
        </p:sp>
      </p:grpSp>
      <p:pic>
        <p:nvPicPr>
          <p:cNvPr id="173" name="Google Shape;474;p3" descr=""/>
          <p:cNvPicPr/>
          <p:nvPr/>
        </p:nvPicPr>
        <p:blipFill>
          <a:blip r:embed="rId16"/>
          <a:stretch/>
        </p:blipFill>
        <p:spPr>
          <a:xfrm>
            <a:off x="5089320" y="6329880"/>
            <a:ext cx="92520" cy="105120"/>
          </a:xfrm>
          <a:prstGeom prst="rect">
            <a:avLst/>
          </a:prstGeom>
          <a:ln>
            <a:noFill/>
          </a:ln>
        </p:spPr>
      </p:pic>
      <p:pic>
        <p:nvPicPr>
          <p:cNvPr id="174" name="Google Shape;475;p3" descr=""/>
          <p:cNvPicPr/>
          <p:nvPr/>
        </p:nvPicPr>
        <p:blipFill>
          <a:blip r:embed="rId17"/>
          <a:stretch/>
        </p:blipFill>
        <p:spPr>
          <a:xfrm>
            <a:off x="3951360" y="5831640"/>
            <a:ext cx="3042000" cy="393480"/>
          </a:xfrm>
          <a:prstGeom prst="rect">
            <a:avLst/>
          </a:prstGeom>
          <a:ln>
            <a:noFill/>
          </a:ln>
        </p:spPr>
      </p:pic>
      <p:pic>
        <p:nvPicPr>
          <p:cNvPr id="175" name="Google Shape;476;p3" descr=""/>
          <p:cNvPicPr/>
          <p:nvPr/>
        </p:nvPicPr>
        <p:blipFill>
          <a:blip r:embed="rId18"/>
          <a:stretch/>
        </p:blipFill>
        <p:spPr>
          <a:xfrm>
            <a:off x="3871440" y="6534720"/>
            <a:ext cx="3319920" cy="300600"/>
          </a:xfrm>
          <a:prstGeom prst="rect">
            <a:avLst/>
          </a:prstGeom>
          <a:ln>
            <a:noFill/>
          </a:ln>
        </p:spPr>
      </p:pic>
      <p:grpSp>
        <p:nvGrpSpPr>
          <p:cNvPr id="176" name="Group 65"/>
          <p:cNvGrpSpPr/>
          <p:nvPr/>
        </p:nvGrpSpPr>
        <p:grpSpPr>
          <a:xfrm>
            <a:off x="7298640" y="6288840"/>
            <a:ext cx="799200" cy="195840"/>
            <a:chOff x="7298640" y="6288840"/>
            <a:chExt cx="799200" cy="195840"/>
          </a:xfrm>
        </p:grpSpPr>
        <p:sp>
          <p:nvSpPr>
            <p:cNvPr id="177" name="CustomShape 66"/>
            <p:cNvSpPr/>
            <p:nvPr/>
          </p:nvSpPr>
          <p:spPr>
            <a:xfrm>
              <a:off x="7298640" y="6288840"/>
              <a:ext cx="799200" cy="195120"/>
            </a:xfrm>
            <a:prstGeom prst="roundRect">
              <a:avLst>
                <a:gd name="adj" fmla="val 6411"/>
              </a:avLst>
            </a:prstGeom>
            <a:solidFill>
              <a:srgbClr val="0099cc"/>
            </a:solidFill>
            <a:ln w="9360">
              <a:solidFill>
                <a:srgbClr val="0099cc"/>
              </a:solidFill>
              <a:miter/>
            </a:ln>
          </p:spPr>
          <p:style>
            <a:lnRef idx="0"/>
            <a:fillRef idx="0"/>
            <a:effectRef idx="0"/>
            <a:fontRef idx="minor"/>
          </p:style>
        </p:sp>
        <p:sp>
          <p:nvSpPr>
            <p:cNvPr id="178" name="CustomShape 67"/>
            <p:cNvSpPr/>
            <p:nvPr/>
          </p:nvSpPr>
          <p:spPr>
            <a:xfrm>
              <a:off x="7376760" y="6296760"/>
              <a:ext cx="640440" cy="187920"/>
            </a:xfrm>
            <a:prstGeom prst="rect">
              <a:avLst/>
            </a:prstGeom>
            <a:noFill/>
            <a:ln>
              <a:noFill/>
            </a:ln>
          </p:spPr>
          <p:style>
            <a:lnRef idx="0"/>
            <a:fillRef idx="0"/>
            <a:effectRef idx="0"/>
            <a:fontRef idx="minor"/>
          </p:style>
          <p:txBody>
            <a:bodyPr lIns="36000" rIns="36000" tIns="45000" bIns="45000"/>
            <a:p>
              <a:pPr algn="ctr">
                <a:lnSpc>
                  <a:spcPct val="100000"/>
                </a:lnSpc>
              </a:pPr>
              <a:r>
                <a:rPr b="1" lang="en-US" sz="650" spc="-1" strike="noStrike">
                  <a:solidFill>
                    <a:srgbClr val="ffffff"/>
                  </a:solidFill>
                  <a:latin typeface="Arial"/>
                  <a:ea typeface="Arial"/>
                </a:rPr>
                <a:t>Edit detail</a:t>
              </a:r>
              <a:endParaRPr b="0" lang="en-US" sz="650" spc="-1" strike="noStrike">
                <a:latin typeface="Arial"/>
              </a:endParaRPr>
            </a:p>
          </p:txBody>
        </p:sp>
      </p:grpSp>
      <p:sp>
        <p:nvSpPr>
          <p:cNvPr id="179" name="CustomShape 68"/>
          <p:cNvSpPr/>
          <p:nvPr/>
        </p:nvSpPr>
        <p:spPr>
          <a:xfrm>
            <a:off x="3627360" y="5870520"/>
            <a:ext cx="799200" cy="187920"/>
          </a:xfrm>
          <a:prstGeom prst="rect">
            <a:avLst/>
          </a:prstGeom>
          <a:noFill/>
          <a:ln>
            <a:noFill/>
          </a:ln>
        </p:spPr>
        <p:style>
          <a:lnRef idx="0"/>
          <a:fillRef idx="0"/>
          <a:effectRef idx="0"/>
          <a:fontRef idx="minor"/>
        </p:style>
        <p:txBody>
          <a:bodyPr lIns="90000" rIns="90000" tIns="45000" bIns="45000"/>
          <a:p>
            <a:pPr>
              <a:lnSpc>
                <a:spcPct val="100000"/>
              </a:lnSpc>
            </a:pPr>
            <a:r>
              <a:rPr b="1" lang="en-US" sz="650" spc="-1" strike="noStrike">
                <a:solidFill>
                  <a:srgbClr val="0099cc"/>
                </a:solidFill>
                <a:latin typeface="Arial"/>
                <a:ea typeface="Arial"/>
              </a:rPr>
              <a:t>+ Add new fund</a:t>
            </a:r>
            <a:endParaRPr b="0" lang="en-US" sz="650" spc="-1" strike="noStrike">
              <a:latin typeface="Arial"/>
            </a:endParaRPr>
          </a:p>
        </p:txBody>
      </p:sp>
      <p:sp>
        <p:nvSpPr>
          <p:cNvPr id="180" name="CustomShape 69"/>
          <p:cNvSpPr/>
          <p:nvPr/>
        </p:nvSpPr>
        <p:spPr>
          <a:xfrm>
            <a:off x="3645000" y="5856120"/>
            <a:ext cx="799200" cy="195120"/>
          </a:xfrm>
          <a:prstGeom prst="roundRect">
            <a:avLst>
              <a:gd name="adj" fmla="val 6411"/>
            </a:avLst>
          </a:prstGeom>
          <a:noFill/>
          <a:ln w="9360">
            <a:solidFill>
              <a:srgbClr val="0099cc"/>
            </a:solidFill>
            <a:miter/>
          </a:ln>
        </p:spPr>
        <p:style>
          <a:lnRef idx="0"/>
          <a:fillRef idx="0"/>
          <a:effectRef idx="0"/>
          <a:fontRef idx="minor"/>
        </p:style>
      </p:sp>
      <p:sp>
        <p:nvSpPr>
          <p:cNvPr id="181" name="CustomShape 70"/>
          <p:cNvSpPr/>
          <p:nvPr/>
        </p:nvSpPr>
        <p:spPr>
          <a:xfrm>
            <a:off x="3931560" y="658224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Etc. Dates continue below</a:t>
            </a:r>
            <a:endParaRPr b="0" lang="en-US" sz="700" spc="-1" strike="noStrike">
              <a:latin typeface="Arial"/>
            </a:endParaRPr>
          </a:p>
        </p:txBody>
      </p:sp>
      <p:sp>
        <p:nvSpPr>
          <p:cNvPr id="182" name="CustomShape 71"/>
          <p:cNvSpPr/>
          <p:nvPr/>
        </p:nvSpPr>
        <p:spPr>
          <a:xfrm>
            <a:off x="3249720" y="3778920"/>
            <a:ext cx="81000" cy="2430720"/>
          </a:xfrm>
          <a:prstGeom prst="leftBrace">
            <a:avLst>
              <a:gd name="adj1" fmla="val 8333"/>
              <a:gd name="adj2" fmla="val 50000"/>
            </a:avLst>
          </a:prstGeom>
          <a:noFill/>
          <a:ln w="9360">
            <a:solidFill>
              <a:srgbClr val="ff0000"/>
            </a:solidFill>
            <a:miter/>
          </a:ln>
        </p:spPr>
        <p:style>
          <a:lnRef idx="0"/>
          <a:fillRef idx="0"/>
          <a:effectRef idx="0"/>
          <a:fontRef idx="minor"/>
        </p:style>
      </p:sp>
      <p:sp>
        <p:nvSpPr>
          <p:cNvPr id="183" name="CustomShape 72"/>
          <p:cNvSpPr/>
          <p:nvPr/>
        </p:nvSpPr>
        <p:spPr>
          <a:xfrm>
            <a:off x="1004760" y="2797560"/>
            <a:ext cx="1880280" cy="203760"/>
          </a:xfrm>
          <a:prstGeom prst="rect">
            <a:avLst/>
          </a:prstGeom>
          <a:noFill/>
          <a:ln>
            <a:noFill/>
          </a:ln>
        </p:spPr>
        <p:style>
          <a:lnRef idx="0"/>
          <a:fillRef idx="0"/>
          <a:effectRef idx="0"/>
          <a:fontRef idx="minor"/>
        </p:style>
        <p:txBody>
          <a:bodyPr lIns="90000" rIns="90000" tIns="45000" bIns="45000"/>
          <a:p>
            <a:pPr>
              <a:lnSpc>
                <a:spcPct val="100000"/>
              </a:lnSpc>
            </a:pPr>
            <a:r>
              <a:rPr b="0" lang="en-US" sz="750" spc="-1" strike="noStrike">
                <a:solidFill>
                  <a:srgbClr val="7f7f7f"/>
                </a:solidFill>
                <a:latin typeface="Arial"/>
                <a:ea typeface="Arial"/>
              </a:rPr>
              <a:t>Update non-LGIM assets</a:t>
            </a:r>
            <a:endParaRPr b="0" lang="en-US" sz="750" spc="-1" strike="noStrike">
              <a:latin typeface="Arial"/>
            </a:endParaRPr>
          </a:p>
        </p:txBody>
      </p:sp>
      <p:pic>
        <p:nvPicPr>
          <p:cNvPr id="184" name="Google Shape;485;p3" descr=""/>
          <p:cNvPicPr/>
          <p:nvPr/>
        </p:nvPicPr>
        <p:blipFill>
          <a:blip r:embed="rId19"/>
          <a:stretch/>
        </p:blipFill>
        <p:spPr>
          <a:xfrm>
            <a:off x="2982960" y="2844720"/>
            <a:ext cx="145800" cy="96120"/>
          </a:xfrm>
          <a:prstGeom prst="rect">
            <a:avLst/>
          </a:prstGeom>
          <a:ln>
            <a:noFill/>
          </a:ln>
        </p:spPr>
      </p:pic>
      <p:sp>
        <p:nvSpPr>
          <p:cNvPr id="185" name="CustomShape 73"/>
          <p:cNvSpPr/>
          <p:nvPr/>
        </p:nvSpPr>
        <p:spPr>
          <a:xfrm>
            <a:off x="1239840" y="3094200"/>
            <a:ext cx="1880280" cy="203760"/>
          </a:xfrm>
          <a:prstGeom prst="rect">
            <a:avLst/>
          </a:prstGeom>
          <a:noFill/>
          <a:ln>
            <a:noFill/>
          </a:ln>
        </p:spPr>
        <p:style>
          <a:lnRef idx="0"/>
          <a:fillRef idx="0"/>
          <a:effectRef idx="0"/>
          <a:fontRef idx="minor"/>
        </p:style>
        <p:txBody>
          <a:bodyPr lIns="90000" rIns="90000" tIns="45000" bIns="45000"/>
          <a:p>
            <a:pPr>
              <a:lnSpc>
                <a:spcPct val="100000"/>
              </a:lnSpc>
            </a:pPr>
            <a:r>
              <a:rPr b="1" lang="en-US" sz="750" spc="-1" strike="noStrike">
                <a:solidFill>
                  <a:srgbClr val="7f7f7f"/>
                </a:solidFill>
                <a:latin typeface="Arial"/>
                <a:ea typeface="Arial"/>
              </a:rPr>
              <a:t>Input non-LGIM assets</a:t>
            </a:r>
            <a:endParaRPr b="0" lang="en-US" sz="750" spc="-1" strike="noStrike">
              <a:latin typeface="Arial"/>
            </a:endParaRPr>
          </a:p>
        </p:txBody>
      </p:sp>
      <p:sp>
        <p:nvSpPr>
          <p:cNvPr id="186" name="CustomShape 74"/>
          <p:cNvSpPr/>
          <p:nvPr/>
        </p:nvSpPr>
        <p:spPr>
          <a:xfrm>
            <a:off x="1239840" y="3389400"/>
            <a:ext cx="1880280" cy="203760"/>
          </a:xfrm>
          <a:prstGeom prst="rect">
            <a:avLst/>
          </a:prstGeom>
          <a:noFill/>
          <a:ln>
            <a:noFill/>
          </a:ln>
        </p:spPr>
        <p:style>
          <a:lnRef idx="0"/>
          <a:fillRef idx="0"/>
          <a:effectRef idx="0"/>
          <a:fontRef idx="minor"/>
        </p:style>
        <p:txBody>
          <a:bodyPr lIns="90000" rIns="90000" tIns="45000" bIns="45000"/>
          <a:p>
            <a:pPr>
              <a:lnSpc>
                <a:spcPct val="100000"/>
              </a:lnSpc>
            </a:pPr>
            <a:r>
              <a:rPr b="0" lang="en-US" sz="750" spc="-1" strike="noStrike">
                <a:solidFill>
                  <a:srgbClr val="7f7f7f"/>
                </a:solidFill>
                <a:latin typeface="Arial"/>
                <a:ea typeface="Arial"/>
              </a:rPr>
              <a:t>Approve non-LGIM assets</a:t>
            </a:r>
            <a:endParaRPr b="0" lang="en-US" sz="750" spc="-1" strike="noStrike">
              <a:latin typeface="Arial"/>
            </a:endParaRPr>
          </a:p>
        </p:txBody>
      </p:sp>
      <p:pic>
        <p:nvPicPr>
          <p:cNvPr id="187" name="Google Shape;488;p3" descr=""/>
          <p:cNvPicPr/>
          <p:nvPr/>
        </p:nvPicPr>
        <p:blipFill>
          <a:blip r:embed="rId20"/>
          <a:stretch/>
        </p:blipFill>
        <p:spPr>
          <a:xfrm>
            <a:off x="1046880" y="3094200"/>
            <a:ext cx="232560" cy="826920"/>
          </a:xfrm>
          <a:prstGeom prst="rect">
            <a:avLst/>
          </a:prstGeom>
          <a:ln>
            <a:noFill/>
          </a:ln>
        </p:spPr>
      </p:pic>
      <p:sp>
        <p:nvSpPr>
          <p:cNvPr id="188" name="CustomShape 75"/>
          <p:cNvSpPr/>
          <p:nvPr/>
        </p:nvSpPr>
        <p:spPr>
          <a:xfrm>
            <a:off x="1046880" y="3576960"/>
            <a:ext cx="232560" cy="437760"/>
          </a:xfrm>
          <a:prstGeom prst="rect">
            <a:avLst/>
          </a:prstGeom>
          <a:solidFill>
            <a:schemeClr val="lt1"/>
          </a:solidFill>
          <a:ln>
            <a:noFill/>
          </a:ln>
        </p:spPr>
        <p:style>
          <a:lnRef idx="0"/>
          <a:fillRef idx="0"/>
          <a:effectRef idx="0"/>
          <a:fontRef idx="minor"/>
        </p:style>
      </p:sp>
      <p:sp>
        <p:nvSpPr>
          <p:cNvPr id="189" name="CustomShape 76"/>
          <p:cNvSpPr/>
          <p:nvPr/>
        </p:nvSpPr>
        <p:spPr>
          <a:xfrm>
            <a:off x="1024200" y="3803760"/>
            <a:ext cx="2157120" cy="243360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This section should open up when the user has clicked on the ‘Edit detail’ button for a given date.</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If the user has not added any detail, the user should just see the ‘add new fund button’ when they click on ‘Edit detail’. By default the system will model the value provided as 100% cash if the breakdown is not provided.</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When the user creates new dates, the underlying detail should be automatically populated to be the same as the most recent previous date. This would mean that they could just update the asset value without having to edit the underlying breakdown.</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The ‘Fund classification’ should be chosen from a drop-down list of options.</a:t>
            </a:r>
            <a:endParaRPr b="0" lang="en-US" sz="700" spc="-1" strike="noStrike">
              <a:latin typeface="Arial"/>
            </a:endParaRPr>
          </a:p>
          <a:p>
            <a:pPr>
              <a:lnSpc>
                <a:spcPct val="100000"/>
              </a:lnSpc>
            </a:pPr>
            <a:endParaRPr b="0" lang="en-US" sz="700" spc="-1" strike="noStrike">
              <a:latin typeface="Arial"/>
            </a:endParaRPr>
          </a:p>
          <a:p>
            <a:pPr>
              <a:lnSpc>
                <a:spcPct val="100000"/>
              </a:lnSpc>
            </a:pPr>
            <a:r>
              <a:rPr b="0" lang="en-US" sz="700" spc="-1" strike="noStrike">
                <a:solidFill>
                  <a:srgbClr val="ff0000"/>
                </a:solidFill>
                <a:latin typeface="Arial"/>
                <a:ea typeface="Arial"/>
              </a:rPr>
              <a:t>The PV01 and IE01 boxes should only appear if the user selects the ‘LDI’ drop-down option for a given row.</a:t>
            </a:r>
            <a:endParaRPr b="0" lang="en-US" sz="700" spc="-1" strike="noStrike">
              <a:latin typeface="Arial"/>
            </a:endParaRPr>
          </a:p>
        </p:txBody>
      </p:sp>
      <p:pic>
        <p:nvPicPr>
          <p:cNvPr id="190" name="Google Shape;491;p3" descr=""/>
          <p:cNvPicPr/>
          <p:nvPr/>
        </p:nvPicPr>
        <p:blipFill>
          <a:blip r:embed="rId21"/>
          <a:stretch/>
        </p:blipFill>
        <p:spPr>
          <a:xfrm>
            <a:off x="4692240" y="2439360"/>
            <a:ext cx="127080" cy="114840"/>
          </a:xfrm>
          <a:prstGeom prst="rect">
            <a:avLst/>
          </a:prstGeom>
          <a:ln>
            <a:noFill/>
          </a:ln>
        </p:spPr>
      </p:pic>
      <p:pic>
        <p:nvPicPr>
          <p:cNvPr id="191" name="Google Shape;492;p3" descr=""/>
          <p:cNvPicPr/>
          <p:nvPr/>
        </p:nvPicPr>
        <p:blipFill>
          <a:blip r:embed="rId22"/>
          <a:stretch/>
        </p:blipFill>
        <p:spPr>
          <a:xfrm>
            <a:off x="5204160" y="5146920"/>
            <a:ext cx="151920" cy="133200"/>
          </a:xfrm>
          <a:prstGeom prst="rect">
            <a:avLst/>
          </a:prstGeom>
          <a:ln>
            <a:noFill/>
          </a:ln>
        </p:spPr>
      </p:pic>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r>
              <a:rPr b="1" lang="en-US" sz="2160" spc="-1" strike="noStrike">
                <a:solidFill>
                  <a:srgbClr val="0076d6"/>
                </a:solidFill>
                <a:latin typeface="Arial"/>
                <a:ea typeface="Arial"/>
              </a:rPr>
              <a:t>{{var7}}</a:t>
            </a:r>
            <a:endParaRPr b="0" lang="en-US" sz="2160" spc="-1" strike="noStrike">
              <a:latin typeface="Arial"/>
            </a:endParaRPr>
          </a:p>
        </p:txBody>
      </p:sp>
      <p:sp>
        <p:nvSpPr>
          <p:cNvPr id="193" name="CustomShape 2"/>
          <p:cNvSpPr/>
          <p:nvPr/>
        </p:nvSpPr>
        <p:spPr>
          <a:xfrm>
            <a:off x="271440" y="759600"/>
            <a:ext cx="9322200" cy="332640"/>
          </a:xfrm>
          <a:prstGeom prst="rect">
            <a:avLst/>
          </a:prstGeom>
          <a:noFill/>
          <a:ln>
            <a:noFill/>
          </a:ln>
        </p:spPr>
        <p:style>
          <a:lnRef idx="0"/>
          <a:fillRef idx="0"/>
          <a:effectRef idx="0"/>
          <a:fontRef idx="minor"/>
        </p:style>
        <p:txBody>
          <a:bodyPr lIns="0" rIns="0" tIns="0" bIns="0">
            <a:normAutofit/>
          </a:bodyPr>
          <a:p>
            <a:pPr>
              <a:lnSpc>
                <a:spcPct val="100000"/>
              </a:lnSpc>
            </a:pPr>
            <a:r>
              <a:rPr b="0" lang="en-US" sz="1600" spc="-1" strike="noStrike">
                <a:solidFill>
                  <a:srgbClr val="333333"/>
                </a:solidFill>
                <a:latin typeface="Arial"/>
                <a:ea typeface="Arial"/>
              </a:rPr>
              <a:t>Information button text</a:t>
            </a:r>
            <a:endParaRPr b="0" lang="en-US" sz="1600" spc="-1" strike="noStrike">
              <a:latin typeface="Arial"/>
            </a:endParaRPr>
          </a:p>
        </p:txBody>
      </p:sp>
      <p:sp>
        <p:nvSpPr>
          <p:cNvPr id="194" name="CustomShape 3"/>
          <p:cNvSpPr/>
          <p:nvPr/>
        </p:nvSpPr>
        <p:spPr>
          <a:xfrm>
            <a:off x="44640" y="6315840"/>
            <a:ext cx="348480" cy="204120"/>
          </a:xfrm>
          <a:prstGeom prst="rect">
            <a:avLst/>
          </a:prstGeom>
          <a:noFill/>
          <a:ln>
            <a:noFill/>
          </a:ln>
        </p:spPr>
        <p:style>
          <a:lnRef idx="0"/>
          <a:fillRef idx="0"/>
          <a:effectRef idx="0"/>
          <a:fontRef idx="minor"/>
        </p:style>
        <p:txBody>
          <a:bodyPr lIns="0" rIns="0" tIns="0" bIns="0" anchor="ctr"/>
          <a:p>
            <a:pPr algn="r">
              <a:lnSpc>
                <a:spcPct val="100000"/>
              </a:lnSpc>
            </a:pPr>
            <a:fld id="{802FDADD-C62E-4298-9D3A-FE92DFF205F3}"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195" name="CustomShape 4"/>
          <p:cNvSpPr/>
          <p:nvPr/>
        </p:nvSpPr>
        <p:spPr>
          <a:xfrm>
            <a:off x="461880" y="2154600"/>
            <a:ext cx="4488480" cy="3287160"/>
          </a:xfrm>
          <a:prstGeom prst="rect">
            <a:avLst/>
          </a:prstGeom>
          <a:noFill/>
          <a:ln w="9360">
            <a:solidFill>
              <a:srgbClr val="0099cc"/>
            </a:solidFill>
            <a:round/>
          </a:ln>
        </p:spPr>
        <p:style>
          <a:lnRef idx="0"/>
          <a:fillRef idx="0"/>
          <a:effectRef idx="0"/>
          <a:fontRef idx="minor"/>
        </p:style>
        <p:txBody>
          <a:bodyPr lIns="90000" rIns="90000" tIns="45000" bIns="45000"/>
          <a:p>
            <a:pPr algn="just">
              <a:lnSpc>
                <a:spcPct val="100000"/>
              </a:lnSpc>
            </a:pPr>
            <a:r>
              <a:rPr b="0" lang="en-US" sz="1000" spc="-1" strike="noStrike">
                <a:solidFill>
                  <a:srgbClr val="333333"/>
                </a:solidFill>
                <a:latin typeface="Arial"/>
                <a:ea typeface="Arial"/>
              </a:rPr>
              <a:t> </a:t>
            </a:r>
            <a:r>
              <a:rPr b="0" lang="en-US" sz="1000" spc="-1" strike="noStrike">
                <a:solidFill>
                  <a:srgbClr val="333333"/>
                </a:solidFill>
                <a:latin typeface="Arial"/>
                <a:ea typeface="Arial"/>
              </a:rPr>
              <a:t>{{var10}}</a:t>
            </a:r>
            <a:endParaRPr b="0" lang="en-US" sz="1000" spc="-1" strike="noStrike">
              <a:latin typeface="Arial"/>
            </a:endParaRPr>
          </a:p>
        </p:txBody>
      </p:sp>
      <p:sp>
        <p:nvSpPr>
          <p:cNvPr id="196" name="CustomShape 5"/>
          <p:cNvSpPr/>
          <p:nvPr/>
        </p:nvSpPr>
        <p:spPr>
          <a:xfrm>
            <a:off x="5105160" y="2154600"/>
            <a:ext cx="4488480" cy="1764360"/>
          </a:xfrm>
          <a:prstGeom prst="rect">
            <a:avLst/>
          </a:prstGeom>
          <a:noFill/>
          <a:ln w="9360">
            <a:solidFill>
              <a:srgbClr val="0099cc"/>
            </a:solidFill>
            <a:round/>
          </a:ln>
        </p:spPr>
        <p:style>
          <a:lnRef idx="0"/>
          <a:fillRef idx="0"/>
          <a:effectRef idx="0"/>
          <a:fontRef idx="minor"/>
        </p:style>
        <p:txBody>
          <a:bodyPr lIns="90000" rIns="90000" tIns="45000" bIns="45000"/>
          <a:p>
            <a:pPr algn="just">
              <a:lnSpc>
                <a:spcPct val="100000"/>
              </a:lnSpc>
            </a:pPr>
            <a:r>
              <a:rPr b="0" lang="en-US" sz="1000" spc="-1" strike="noStrike">
                <a:solidFill>
                  <a:srgbClr val="333333"/>
                </a:solidFill>
                <a:latin typeface="Arial"/>
                <a:ea typeface="Arial"/>
              </a:rPr>
              <a:t>{{var11}}</a:t>
            </a:r>
            <a:endParaRPr b="0" lang="en-US" sz="1000" spc="-1" strike="noStrike">
              <a:latin typeface="Arial"/>
            </a:endParaRPr>
          </a:p>
          <a:p>
            <a:pPr algn="just">
              <a:lnSpc>
                <a:spcPct val="100000"/>
              </a:lnSpc>
              <a:spcBef>
                <a:spcPts val="1199"/>
              </a:spcBef>
            </a:pPr>
            <a:r>
              <a:rPr b="0" lang="en-US" sz="1000" spc="-1" strike="noStrike">
                <a:solidFill>
                  <a:srgbClr val="333333"/>
                </a:solidFill>
                <a:latin typeface="Arial"/>
                <a:ea typeface="Arial"/>
              </a:rPr>
              <a:t>{{var12}}</a:t>
            </a:r>
            <a:endParaRPr b="0" lang="en-US" sz="1000" spc="-1" strike="noStrike">
              <a:latin typeface="Arial"/>
            </a:endParaRPr>
          </a:p>
          <a:p>
            <a:pPr algn="just">
              <a:lnSpc>
                <a:spcPct val="100000"/>
              </a:lnSpc>
              <a:spcBef>
                <a:spcPts val="1199"/>
              </a:spcBef>
            </a:pPr>
            <a:r>
              <a:rPr b="0" lang="en-US" sz="1000" spc="-1" strike="noStrike">
                <a:solidFill>
                  <a:srgbClr val="333333"/>
                </a:solidFill>
                <a:latin typeface="Arial"/>
                <a:ea typeface="Arial"/>
              </a:rPr>
              <a:t>{{var13}}</a:t>
            </a:r>
            <a:endParaRPr b="0" lang="en-US" sz="1000" spc="-1" strike="noStrike">
              <a:latin typeface="Arial"/>
            </a:endParaRPr>
          </a:p>
          <a:p>
            <a:pPr algn="just">
              <a:lnSpc>
                <a:spcPct val="100000"/>
              </a:lnSpc>
              <a:spcBef>
                <a:spcPts val="1199"/>
              </a:spcBef>
            </a:pPr>
            <a:r>
              <a:rPr b="0" lang="en-US" sz="1000" spc="-1" strike="noStrike">
                <a:solidFill>
                  <a:srgbClr val="333333"/>
                </a:solidFill>
                <a:latin typeface="Arial"/>
                <a:ea typeface="Arial"/>
              </a:rPr>
              <a:t>{{var14}}</a:t>
            </a:r>
            <a:endParaRPr b="0" lang="en-US" sz="1000" spc="-1" strike="noStrike">
              <a:latin typeface="Arial"/>
            </a:endParaRPr>
          </a:p>
        </p:txBody>
      </p:sp>
      <p:sp>
        <p:nvSpPr>
          <p:cNvPr id="197" name="CustomShape 6"/>
          <p:cNvSpPr/>
          <p:nvPr/>
        </p:nvSpPr>
        <p:spPr>
          <a:xfrm>
            <a:off x="461880" y="188028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Top information button text</a:t>
            </a:r>
            <a:endParaRPr b="0" lang="en-US" sz="700" spc="-1" strike="noStrike">
              <a:latin typeface="Arial"/>
            </a:endParaRPr>
          </a:p>
        </p:txBody>
      </p:sp>
      <p:sp>
        <p:nvSpPr>
          <p:cNvPr id="198" name="CustomShape 7"/>
          <p:cNvSpPr/>
          <p:nvPr/>
        </p:nvSpPr>
        <p:spPr>
          <a:xfrm>
            <a:off x="5105160" y="188028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ff0000"/>
                </a:solidFill>
                <a:latin typeface="Arial"/>
                <a:ea typeface="Arial"/>
              </a:rPr>
              <a:t>PV01 and IE01 information button text</a:t>
            </a:r>
            <a:endParaRPr b="0" lang="en-US" sz="700" spc="-1" strike="noStrike">
              <a:latin typeface="Arial"/>
            </a:endParaRPr>
          </a:p>
        </p:txBody>
      </p:sp>
    </p:spTree>
  </p:cSld>
  <p:transition spd="slow">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271440" y="323280"/>
            <a:ext cx="9322200" cy="326880"/>
          </a:xfrm>
          <a:prstGeom prst="rect">
            <a:avLst/>
          </a:prstGeom>
          <a:noFill/>
          <a:ln>
            <a:noFill/>
          </a:ln>
        </p:spPr>
        <p:style>
          <a:lnRef idx="0"/>
          <a:fillRef idx="0"/>
          <a:effectRef idx="0"/>
          <a:fontRef idx="minor"/>
        </p:style>
        <p:txBody>
          <a:bodyPr lIns="0" rIns="0" tIns="0" bIns="0">
            <a:normAutofit/>
          </a:bodyPr>
          <a:p>
            <a:pPr>
              <a:lnSpc>
                <a:spcPct val="100000"/>
              </a:lnSpc>
            </a:pPr>
            <a:r>
              <a:rPr b="1" lang="en-US" sz="2160" spc="-1" strike="noStrike">
                <a:solidFill>
                  <a:srgbClr val="0076d6"/>
                </a:solidFill>
                <a:latin typeface="Arial"/>
                <a:ea typeface="Arial"/>
              </a:rPr>
              <a:t>Active Client page – External assets</a:t>
            </a:r>
            <a:endParaRPr b="0" lang="en-US" sz="2160" spc="-1" strike="noStrike">
              <a:latin typeface="Arial"/>
            </a:endParaRPr>
          </a:p>
        </p:txBody>
      </p:sp>
      <p:sp>
        <p:nvSpPr>
          <p:cNvPr id="200" name="CustomShape 2"/>
          <p:cNvSpPr/>
          <p:nvPr/>
        </p:nvSpPr>
        <p:spPr>
          <a:xfrm>
            <a:off x="271440" y="759600"/>
            <a:ext cx="9322200" cy="332640"/>
          </a:xfrm>
          <a:prstGeom prst="rect">
            <a:avLst/>
          </a:prstGeom>
          <a:noFill/>
          <a:ln>
            <a:noFill/>
          </a:ln>
        </p:spPr>
        <p:style>
          <a:lnRef idx="0"/>
          <a:fillRef idx="0"/>
          <a:effectRef idx="0"/>
          <a:fontRef idx="minor"/>
        </p:style>
        <p:txBody>
          <a:bodyPr lIns="0" rIns="0" tIns="0" bIns="0">
            <a:normAutofit/>
          </a:bodyPr>
          <a:p>
            <a:pPr>
              <a:lnSpc>
                <a:spcPct val="100000"/>
              </a:lnSpc>
            </a:pPr>
            <a:r>
              <a:rPr b="0" lang="en-US" sz="1600" spc="-1" strike="noStrike">
                <a:solidFill>
                  <a:srgbClr val="333333"/>
                </a:solidFill>
                <a:latin typeface="Arial"/>
                <a:ea typeface="Arial"/>
              </a:rPr>
              <a:t>List of asset types for dropdown </a:t>
            </a:r>
            <a:r>
              <a:rPr b="0" lang="en-US" sz="1600" spc="-1" strike="noStrike">
                <a:solidFill>
                  <a:srgbClr val="ff0000"/>
                </a:solidFill>
                <a:latin typeface="Arial"/>
                <a:ea typeface="Arial"/>
              </a:rPr>
              <a:t>(Draft - still tbc)</a:t>
            </a:r>
            <a:endParaRPr b="0" lang="en-US" sz="1600" spc="-1" strike="noStrike">
              <a:latin typeface="Arial"/>
            </a:endParaRPr>
          </a:p>
        </p:txBody>
      </p:sp>
      <p:sp>
        <p:nvSpPr>
          <p:cNvPr id="201" name="CustomShape 3"/>
          <p:cNvSpPr/>
          <p:nvPr/>
        </p:nvSpPr>
        <p:spPr>
          <a:xfrm>
            <a:off x="44640" y="6315840"/>
            <a:ext cx="348480" cy="204120"/>
          </a:xfrm>
          <a:prstGeom prst="rect">
            <a:avLst/>
          </a:prstGeom>
          <a:noFill/>
          <a:ln>
            <a:noFill/>
          </a:ln>
        </p:spPr>
        <p:style>
          <a:lnRef idx="0"/>
          <a:fillRef idx="0"/>
          <a:effectRef idx="0"/>
          <a:fontRef idx="minor"/>
        </p:style>
        <p:txBody>
          <a:bodyPr lIns="0" rIns="0" tIns="0" bIns="0" anchor="ctr"/>
          <a:p>
            <a:pPr algn="r">
              <a:lnSpc>
                <a:spcPct val="100000"/>
              </a:lnSpc>
            </a:pPr>
            <a:fld id="{04B6EB24-D4D0-4994-BC00-96048C6C220B}"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202" name="CustomShape 4"/>
          <p:cNvSpPr/>
          <p:nvPr/>
        </p:nvSpPr>
        <p:spPr>
          <a:xfrm>
            <a:off x="630720" y="1829880"/>
            <a:ext cx="1752120" cy="3591720"/>
          </a:xfrm>
          <a:prstGeom prst="rect">
            <a:avLst/>
          </a:prstGeom>
          <a:noFill/>
          <a:ln>
            <a:noFill/>
          </a:ln>
        </p:spPr>
        <p:style>
          <a:lnRef idx="0"/>
          <a:fillRef idx="0"/>
          <a:effectRef idx="0"/>
          <a:fontRef idx="minor"/>
        </p:style>
        <p:txBody>
          <a:bodyPr lIns="90000" rIns="90000" tIns="45000" bIns="45000"/>
          <a:p>
            <a:pPr>
              <a:lnSpc>
                <a:spcPct val="100000"/>
              </a:lnSpc>
            </a:pPr>
            <a:r>
              <a:rPr b="0" lang="en-US" sz="1000" spc="-1" strike="noStrike">
                <a:solidFill>
                  <a:srgbClr val="000000"/>
                </a:solidFill>
                <a:latin typeface="Arial"/>
                <a:ea typeface="Arial"/>
              </a:rPr>
              <a:t>Global equity</a:t>
            </a:r>
            <a:endParaRPr b="0" lang="en-US" sz="1000" spc="-1" strike="noStrike">
              <a:latin typeface="Arial"/>
            </a:endParaRPr>
          </a:p>
          <a:p>
            <a:pPr>
              <a:lnSpc>
                <a:spcPct val="100000"/>
              </a:lnSpc>
            </a:pPr>
            <a:r>
              <a:rPr b="0" lang="en-US" sz="1000" spc="-1" strike="noStrike">
                <a:solidFill>
                  <a:srgbClr val="000000"/>
                </a:solidFill>
                <a:latin typeface="Arial"/>
                <a:ea typeface="Arial"/>
              </a:rPr>
              <a:t>UK equity</a:t>
            </a:r>
            <a:endParaRPr b="0" lang="en-US" sz="1000" spc="-1" strike="noStrike">
              <a:latin typeface="Arial"/>
            </a:endParaRPr>
          </a:p>
          <a:p>
            <a:pPr>
              <a:lnSpc>
                <a:spcPct val="100000"/>
              </a:lnSpc>
            </a:pPr>
            <a:r>
              <a:rPr b="0" lang="en-US" sz="1000" spc="-1" strike="noStrike">
                <a:solidFill>
                  <a:srgbClr val="000000"/>
                </a:solidFill>
                <a:latin typeface="Arial"/>
                <a:ea typeface="Arial"/>
              </a:rPr>
              <a:t>US equity</a:t>
            </a:r>
            <a:endParaRPr b="0" lang="en-US" sz="1000" spc="-1" strike="noStrike">
              <a:latin typeface="Arial"/>
            </a:endParaRPr>
          </a:p>
          <a:p>
            <a:pPr>
              <a:lnSpc>
                <a:spcPct val="100000"/>
              </a:lnSpc>
            </a:pPr>
            <a:r>
              <a:rPr b="0" lang="en-US" sz="1000" spc="-1" strike="noStrike">
                <a:solidFill>
                  <a:srgbClr val="000000"/>
                </a:solidFill>
                <a:latin typeface="Arial"/>
                <a:ea typeface="Arial"/>
              </a:rPr>
              <a:t>European equity</a:t>
            </a:r>
            <a:endParaRPr b="0" lang="en-US" sz="1000" spc="-1" strike="noStrike">
              <a:latin typeface="Arial"/>
            </a:endParaRPr>
          </a:p>
          <a:p>
            <a:pPr>
              <a:lnSpc>
                <a:spcPct val="100000"/>
              </a:lnSpc>
            </a:pPr>
            <a:r>
              <a:rPr b="0" lang="en-US" sz="1000" spc="-1" strike="noStrike">
                <a:solidFill>
                  <a:srgbClr val="000000"/>
                </a:solidFill>
                <a:latin typeface="Arial"/>
                <a:ea typeface="Arial"/>
              </a:rPr>
              <a:t>Japanese equity</a:t>
            </a:r>
            <a:endParaRPr b="0" lang="en-US" sz="1000" spc="-1" strike="noStrike">
              <a:latin typeface="Arial"/>
            </a:endParaRPr>
          </a:p>
          <a:p>
            <a:pPr>
              <a:lnSpc>
                <a:spcPct val="100000"/>
              </a:lnSpc>
            </a:pPr>
            <a:r>
              <a:rPr b="0" lang="en-US" sz="1000" spc="-1" strike="noStrike">
                <a:solidFill>
                  <a:srgbClr val="000000"/>
                </a:solidFill>
                <a:latin typeface="Arial"/>
                <a:ea typeface="Arial"/>
              </a:rPr>
              <a:t>Asia Pacific equity</a:t>
            </a:r>
            <a:endParaRPr b="0" lang="en-US" sz="1000" spc="-1" strike="noStrike">
              <a:latin typeface="Arial"/>
            </a:endParaRPr>
          </a:p>
          <a:p>
            <a:pPr>
              <a:lnSpc>
                <a:spcPct val="100000"/>
              </a:lnSpc>
            </a:pPr>
            <a:r>
              <a:rPr b="0" lang="en-US" sz="1000" spc="-1" strike="noStrike">
                <a:solidFill>
                  <a:srgbClr val="000000"/>
                </a:solidFill>
                <a:latin typeface="Arial"/>
                <a:ea typeface="Arial"/>
              </a:rPr>
              <a:t>Emerging market equity</a:t>
            </a:r>
            <a:endParaRPr b="0" lang="en-US" sz="1000" spc="-1" strike="noStrike">
              <a:latin typeface="Arial"/>
            </a:endParaRPr>
          </a:p>
          <a:p>
            <a:pPr>
              <a:lnSpc>
                <a:spcPct val="100000"/>
              </a:lnSpc>
            </a:pPr>
            <a:r>
              <a:rPr b="0" lang="en-US" sz="1000" spc="-1" strike="noStrike">
                <a:solidFill>
                  <a:srgbClr val="000000"/>
                </a:solidFill>
                <a:latin typeface="Arial"/>
                <a:ea typeface="Arial"/>
              </a:rPr>
              <a:t>Private equity</a:t>
            </a:r>
            <a:endParaRPr b="0" lang="en-US" sz="1000" spc="-1" strike="noStrike">
              <a:latin typeface="Arial"/>
            </a:endParaRPr>
          </a:p>
          <a:p>
            <a:pPr>
              <a:lnSpc>
                <a:spcPct val="100000"/>
              </a:lnSpc>
            </a:pPr>
            <a:r>
              <a:rPr b="0" lang="en-US" sz="1000" spc="-1" strike="noStrike">
                <a:solidFill>
                  <a:srgbClr val="000000"/>
                </a:solidFill>
                <a:latin typeface="Arial"/>
                <a:ea typeface="Arial"/>
              </a:rPr>
              <a:t>Property</a:t>
            </a:r>
            <a:endParaRPr b="0" lang="en-US" sz="1000" spc="-1" strike="noStrike">
              <a:latin typeface="Arial"/>
            </a:endParaRPr>
          </a:p>
          <a:p>
            <a:pPr>
              <a:lnSpc>
                <a:spcPct val="100000"/>
              </a:lnSpc>
            </a:pPr>
            <a:r>
              <a:rPr b="0" lang="en-US" sz="1000" spc="-1" strike="noStrike">
                <a:solidFill>
                  <a:srgbClr val="000000"/>
                </a:solidFill>
                <a:latin typeface="Arial"/>
                <a:ea typeface="Arial"/>
              </a:rPr>
              <a:t>REITs</a:t>
            </a:r>
            <a:endParaRPr b="0" lang="en-US" sz="1000" spc="-1" strike="noStrike">
              <a:latin typeface="Arial"/>
            </a:endParaRPr>
          </a:p>
          <a:p>
            <a:pPr>
              <a:lnSpc>
                <a:spcPct val="100000"/>
              </a:lnSpc>
            </a:pPr>
            <a:r>
              <a:rPr b="0" lang="en-US" sz="1000" spc="-1" strike="noStrike">
                <a:solidFill>
                  <a:srgbClr val="000000"/>
                </a:solidFill>
                <a:latin typeface="Arial"/>
                <a:ea typeface="Arial"/>
              </a:rPr>
              <a:t>Infrastructure</a:t>
            </a:r>
            <a:endParaRPr b="0" lang="en-US" sz="1000" spc="-1" strike="noStrike">
              <a:latin typeface="Arial"/>
            </a:endParaRPr>
          </a:p>
          <a:p>
            <a:pPr>
              <a:lnSpc>
                <a:spcPct val="100000"/>
              </a:lnSpc>
            </a:pPr>
            <a:r>
              <a:rPr b="0" lang="en-US" sz="1000" spc="-1" strike="noStrike">
                <a:solidFill>
                  <a:srgbClr val="000000"/>
                </a:solidFill>
                <a:latin typeface="Arial"/>
                <a:ea typeface="Arial"/>
              </a:rPr>
              <a:t>Commodities</a:t>
            </a:r>
            <a:endParaRPr b="0" lang="en-US" sz="1000" spc="-1" strike="noStrike">
              <a:latin typeface="Arial"/>
            </a:endParaRPr>
          </a:p>
          <a:p>
            <a:pPr>
              <a:lnSpc>
                <a:spcPct val="100000"/>
              </a:lnSpc>
            </a:pPr>
            <a:r>
              <a:rPr b="0" lang="en-US" sz="1000" spc="-1" strike="noStrike">
                <a:solidFill>
                  <a:srgbClr val="000000"/>
                </a:solidFill>
                <a:latin typeface="Arial"/>
                <a:ea typeface="Arial"/>
              </a:rPr>
              <a:t>High yield bonds</a:t>
            </a:r>
            <a:endParaRPr b="0" lang="en-US" sz="1000" spc="-1" strike="noStrike">
              <a:latin typeface="Arial"/>
            </a:endParaRPr>
          </a:p>
          <a:p>
            <a:pPr>
              <a:lnSpc>
                <a:spcPct val="100000"/>
              </a:lnSpc>
            </a:pPr>
            <a:r>
              <a:rPr b="0" lang="en-US" sz="1000" spc="-1" strike="noStrike">
                <a:solidFill>
                  <a:srgbClr val="000000"/>
                </a:solidFill>
                <a:latin typeface="Arial"/>
                <a:ea typeface="Arial"/>
              </a:rPr>
              <a:t>Emerging market debt</a:t>
            </a:r>
            <a:endParaRPr b="0" lang="en-US" sz="1000" spc="-1" strike="noStrike">
              <a:latin typeface="Arial"/>
            </a:endParaRPr>
          </a:p>
          <a:p>
            <a:pPr>
              <a:lnSpc>
                <a:spcPct val="100000"/>
              </a:lnSpc>
            </a:pPr>
            <a:r>
              <a:rPr b="0" lang="en-US" sz="1000" spc="-1" strike="noStrike">
                <a:solidFill>
                  <a:srgbClr val="000000"/>
                </a:solidFill>
                <a:latin typeface="Arial"/>
                <a:ea typeface="Arial"/>
              </a:rPr>
              <a:t>Global corporate bonds</a:t>
            </a:r>
            <a:endParaRPr b="0" lang="en-US" sz="1000" spc="-1" strike="noStrike">
              <a:latin typeface="Arial"/>
            </a:endParaRPr>
          </a:p>
          <a:p>
            <a:pPr>
              <a:lnSpc>
                <a:spcPct val="100000"/>
              </a:lnSpc>
            </a:pPr>
            <a:r>
              <a:rPr b="0" lang="en-US" sz="1000" spc="-1" strike="noStrike">
                <a:solidFill>
                  <a:srgbClr val="000000"/>
                </a:solidFill>
                <a:latin typeface="Arial"/>
                <a:ea typeface="Arial"/>
              </a:rPr>
              <a:t>UK corporate bonds</a:t>
            </a:r>
            <a:endParaRPr b="0" lang="en-US" sz="1000" spc="-1" strike="noStrike">
              <a:latin typeface="Arial"/>
            </a:endParaRPr>
          </a:p>
          <a:p>
            <a:pPr>
              <a:lnSpc>
                <a:spcPct val="100000"/>
              </a:lnSpc>
            </a:pPr>
            <a:r>
              <a:rPr b="0" lang="en-US" sz="1000" spc="-1" strike="noStrike">
                <a:solidFill>
                  <a:srgbClr val="000000"/>
                </a:solidFill>
                <a:latin typeface="Arial"/>
                <a:ea typeface="Arial"/>
              </a:rPr>
              <a:t>Global sovereign bonds</a:t>
            </a:r>
            <a:endParaRPr b="0" lang="en-US" sz="1000" spc="-1" strike="noStrike">
              <a:latin typeface="Arial"/>
            </a:endParaRPr>
          </a:p>
          <a:p>
            <a:pPr>
              <a:lnSpc>
                <a:spcPct val="100000"/>
              </a:lnSpc>
            </a:pPr>
            <a:r>
              <a:rPr b="0" lang="en-US" sz="1000" spc="-1" strike="noStrike">
                <a:solidFill>
                  <a:srgbClr val="000000"/>
                </a:solidFill>
                <a:latin typeface="Arial"/>
                <a:ea typeface="Arial"/>
              </a:rPr>
              <a:t>Gilts</a:t>
            </a:r>
            <a:endParaRPr b="0" lang="en-US" sz="1000" spc="-1" strike="noStrike">
              <a:latin typeface="Arial"/>
            </a:endParaRPr>
          </a:p>
          <a:p>
            <a:pPr>
              <a:lnSpc>
                <a:spcPct val="100000"/>
              </a:lnSpc>
            </a:pPr>
            <a:r>
              <a:rPr b="0" lang="en-US" sz="1000" spc="-1" strike="noStrike">
                <a:solidFill>
                  <a:srgbClr val="000000"/>
                </a:solidFill>
                <a:latin typeface="Arial"/>
                <a:ea typeface="Arial"/>
              </a:rPr>
              <a:t>Index-linked gilts</a:t>
            </a:r>
            <a:endParaRPr b="0" lang="en-US" sz="1000" spc="-1" strike="noStrike">
              <a:latin typeface="Arial"/>
            </a:endParaRPr>
          </a:p>
          <a:p>
            <a:pPr>
              <a:lnSpc>
                <a:spcPct val="100000"/>
              </a:lnSpc>
            </a:pPr>
            <a:r>
              <a:rPr b="0" lang="en-US" sz="1000" spc="-1" strike="noStrike">
                <a:solidFill>
                  <a:srgbClr val="000000"/>
                </a:solidFill>
                <a:latin typeface="Arial"/>
                <a:ea typeface="Arial"/>
              </a:rPr>
              <a:t>LDI</a:t>
            </a:r>
            <a:endParaRPr b="0" lang="en-US" sz="1000" spc="-1" strike="noStrike">
              <a:latin typeface="Arial"/>
            </a:endParaRPr>
          </a:p>
          <a:p>
            <a:pPr>
              <a:lnSpc>
                <a:spcPct val="100000"/>
              </a:lnSpc>
            </a:pPr>
            <a:r>
              <a:rPr b="0" lang="en-US" sz="1000" spc="-1" strike="noStrike">
                <a:solidFill>
                  <a:srgbClr val="000000"/>
                </a:solidFill>
                <a:latin typeface="Arial"/>
                <a:ea typeface="Arial"/>
              </a:rPr>
              <a:t>Cash</a:t>
            </a:r>
            <a:endParaRPr b="0" lang="en-US" sz="1000" spc="-1" strike="noStrike">
              <a:latin typeface="Arial"/>
            </a:endParaRPr>
          </a:p>
          <a:p>
            <a:pPr>
              <a:lnSpc>
                <a:spcPct val="100000"/>
              </a:lnSpc>
            </a:pPr>
            <a:r>
              <a:rPr b="0" lang="en-US" sz="1000" spc="-1" strike="noStrike">
                <a:solidFill>
                  <a:srgbClr val="000000"/>
                </a:solidFill>
                <a:latin typeface="Arial"/>
                <a:ea typeface="Arial"/>
              </a:rPr>
              <a:t>Other growth asset</a:t>
            </a:r>
            <a:endParaRPr b="0" lang="en-US" sz="1000" spc="-1" strike="noStrike">
              <a:latin typeface="Arial"/>
            </a:endParaRPr>
          </a:p>
          <a:p>
            <a:pPr>
              <a:lnSpc>
                <a:spcPct val="100000"/>
              </a:lnSpc>
            </a:pPr>
            <a:endParaRPr b="0" lang="en-US" sz="1000" spc="-1" strike="noStrike">
              <a:latin typeface="Arial"/>
            </a:endParaRPr>
          </a:p>
        </p:txBody>
      </p:sp>
      <p:sp>
        <p:nvSpPr>
          <p:cNvPr id="203" name="CustomShape 5"/>
          <p:cNvSpPr/>
          <p:nvPr/>
        </p:nvSpPr>
        <p:spPr>
          <a:xfrm>
            <a:off x="3196080" y="5317200"/>
            <a:ext cx="2813760" cy="195840"/>
          </a:xfrm>
          <a:prstGeom prst="rect">
            <a:avLst/>
          </a:prstGeom>
          <a:noFill/>
          <a:ln>
            <a:noFill/>
          </a:ln>
        </p:spPr>
        <p:style>
          <a:lnRef idx="0"/>
          <a:fillRef idx="0"/>
          <a:effectRef idx="0"/>
          <a:fontRef idx="minor"/>
        </p:style>
        <p:txBody>
          <a:bodyPr lIns="90000" rIns="90000" tIns="45000" bIns="45000"/>
          <a:p>
            <a:pPr>
              <a:lnSpc>
                <a:spcPct val="100000"/>
              </a:lnSpc>
            </a:pPr>
            <a:r>
              <a:rPr b="0" lang="en-US" sz="700" spc="-1" strike="noStrike">
                <a:solidFill>
                  <a:srgbClr val="0076d6"/>
                </a:solidFill>
                <a:latin typeface="Arial"/>
                <a:ea typeface="Arial"/>
              </a:rPr>
              <a:t>tbc – include hedged/unhedged?</a:t>
            </a:r>
            <a:endParaRPr b="0" lang="en-US" sz="700" spc="-1" strike="noStrike">
              <a:latin typeface="Arial"/>
            </a:endParaRPr>
          </a:p>
        </p:txBody>
      </p:sp>
    </p:spTree>
  </p:cSld>
  <p:transition spd="slow">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ransition spd="slow">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2020-07-23T15:22:46Z</dcterms:created>
  <dc:creator>Standley, John</dc:creator>
  <dc:description/>
  <dc:language>en-US</dc:language>
  <cp:lastModifiedBy/>
  <dcterms:modified xsi:type="dcterms:W3CDTF">2022-06-20T14:00:20Z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Confidential</vt:lpwstr>
  </property>
  <property fmtid="{D5CDD505-2E9C-101B-9397-08002B2CF9AE}" pid="3" name="LandG_Classification_UID">
    <vt:lpwstr>1bf4e512-f918-45bf-87dd-f8e932f512a2</vt:lpwstr>
  </property>
  <property fmtid="{D5CDD505-2E9C-101B-9397-08002B2CF9AE}" pid="4"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5" name="bjDocumentLabelXML-0">
    <vt:lpwstr>ames.com/2008/01/sie/internal/label"&gt;&lt;element uid="id_classification_confidential" value="" /&gt;&lt;/sisl&gt;</vt:lpwstr>
  </property>
  <property fmtid="{D5CDD505-2E9C-101B-9397-08002B2CF9AE}" pid="6" name="bjDocumentSecurityLabel">
    <vt:lpwstr>Confidential</vt:lpwstr>
  </property>
  <property fmtid="{D5CDD505-2E9C-101B-9397-08002B2CF9AE}" pid="7" name="bjLabelHistoryID">
    <vt:lpwstr>{99AC3C24-0D37-4605-AC68-75AA8BC260C9}</vt:lpwstr>
  </property>
  <property fmtid="{D5CDD505-2E9C-101B-9397-08002B2CF9AE}" pid="8" name="bjSaver">
    <vt:lpwstr>pNcDxmhd3pBFeArd8RAeLG2g1OsWb11z</vt:lpwstr>
  </property>
  <property fmtid="{D5CDD505-2E9C-101B-9397-08002B2CF9AE}" pid="9" name="docIndexRef">
    <vt:lpwstr>4f0adc7e-8fe9-468a-b16c-d67c18353c5c</vt:lpwstr>
  </property>
</Properties>
</file>