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906000" cy="6858000"/>
  <p:notesSz cx="6858000" cy="9144000"/>
</p:presentation>
</file>

<file path=ppt/commentAuthors.xml><?xml version="1.0" encoding="utf-8"?>
<p:cmAuthorLst xmlns:p="http://schemas.openxmlformats.org/presentationml/2006/main">
  <p:cmAuthor id="0" name="nisansala pathirana" initials="np" lastIdx="4" clrIdx="0"/>
</p:cmAuthor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commentAuthors" Target="commentAuthors.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omments/comment3.xml><?xml version="1.0" encoding="utf-8"?>
<p:cmLst xmlns:p="http://schemas.openxmlformats.org/presentationml/2006/main">
  <p:cm authorId="0" dt="2021-02-05T12:56:16.386000000" idx="1">
    <p:pos x="4679" y="3599"/>
    <p:text>User unable to enter more than 100% but user able to add new fund, then user needs to change the allocation and adjust it to 100%.</p:text>
  </p:cm>
  <p:cm authorId="0" dt="2021-02-05T12:53:57.629000000" idx="2">
    <p:pos x="3239" y="3239"/>
    <p:text>PV01 and IE01 values are optional and both can be blank.</p:text>
  </p:cm>
  <p:cm authorId="0" dt="2021-02-05T12:59:55.720000000" idx="3">
    <p:pos x="720" y="2159"/>
    <p:text>Any user able to Approve and Reject the content</p:text>
  </p:cm>
  <p:cm authorId="0" dt="2021-02-09T06:38:05.847000000" idx="4">
    <p:pos x="720" y="2159"/>
    <p:text>Notification : Approve non-LGIM Assets - Click on 'Approve/Reject' button
%Scheme name external assets %ACTION% by %Usr Name%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D06F6CA5-19A1-4C3D-BA2B-F70D1B5AC3B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200240" y="1143000"/>
            <a:ext cx="4455000" cy="3083400"/>
          </a:xfrm>
          <a:prstGeom prst="rect">
            <a:avLst/>
          </a:prstGeom>
        </p:spPr>
      </p:sp>
      <p:sp>
        <p:nvSpPr>
          <p:cNvPr id="205"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06" name="CustomShape 3"/>
          <p:cNvSpPr/>
          <p:nvPr/>
        </p:nvSpPr>
        <p:spPr>
          <a:xfrm>
            <a:off x="0" y="0"/>
            <a:ext cx="2968920" cy="455760"/>
          </a:xfrm>
          <a:prstGeom prst="rect">
            <a:avLst/>
          </a:prstGeom>
          <a:noFill/>
          <a:ln>
            <a:noFill/>
          </a:ln>
        </p:spPr>
        <p:style>
          <a:lnRef idx="0"/>
          <a:fillRef idx="0"/>
          <a:effectRef idx="0"/>
          <a:fontRef idx="minor"/>
        </p:style>
      </p:sp>
      <p:sp>
        <p:nvSpPr>
          <p:cNvPr id="207" name="CustomShape 4"/>
          <p:cNvSpPr/>
          <p:nvPr/>
        </p:nvSpPr>
        <p:spPr>
          <a:xfrm>
            <a:off x="0" y="8685360"/>
            <a:ext cx="2968920" cy="455760"/>
          </a:xfrm>
          <a:prstGeom prst="rect">
            <a:avLst/>
          </a:prstGeom>
          <a:noFill/>
          <a:ln>
            <a:noFill/>
          </a:ln>
        </p:spPr>
        <p:style>
          <a:lnRef idx="0"/>
          <a:fillRef idx="0"/>
          <a:effectRef idx="0"/>
          <a:fontRef idx="minor"/>
        </p:style>
      </p:sp>
      <p:sp>
        <p:nvSpPr>
          <p:cNvPr id="208"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DB8FE37-2BD8-49EB-99C3-2C5431900465}"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200240" y="1143000"/>
            <a:ext cx="4455000" cy="3083400"/>
          </a:xfrm>
          <a:prstGeom prst="rect">
            <a:avLst/>
          </a:prstGeom>
        </p:spPr>
      </p:sp>
      <p:sp>
        <p:nvSpPr>
          <p:cNvPr id="210"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11" name="CustomShape 3"/>
          <p:cNvSpPr/>
          <p:nvPr/>
        </p:nvSpPr>
        <p:spPr>
          <a:xfrm>
            <a:off x="0" y="0"/>
            <a:ext cx="2968920" cy="455760"/>
          </a:xfrm>
          <a:prstGeom prst="rect">
            <a:avLst/>
          </a:prstGeom>
          <a:noFill/>
          <a:ln>
            <a:noFill/>
          </a:ln>
        </p:spPr>
        <p:style>
          <a:lnRef idx="0"/>
          <a:fillRef idx="0"/>
          <a:effectRef idx="0"/>
          <a:fontRef idx="minor"/>
        </p:style>
      </p:sp>
      <p:sp>
        <p:nvSpPr>
          <p:cNvPr id="212" name="CustomShape 4"/>
          <p:cNvSpPr/>
          <p:nvPr/>
        </p:nvSpPr>
        <p:spPr>
          <a:xfrm>
            <a:off x="0" y="8685360"/>
            <a:ext cx="2968920" cy="455760"/>
          </a:xfrm>
          <a:prstGeom prst="rect">
            <a:avLst/>
          </a:prstGeom>
          <a:noFill/>
          <a:ln>
            <a:noFill/>
          </a:ln>
        </p:spPr>
        <p:style>
          <a:lnRef idx="0"/>
          <a:fillRef idx="0"/>
          <a:effectRef idx="0"/>
          <a:fontRef idx="minor"/>
        </p:style>
      </p:sp>
      <p:sp>
        <p:nvSpPr>
          <p:cNvPr id="213"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61D13BE-8239-4F9D-9A34-32F2F5935BD3}"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200240" y="1143000"/>
            <a:ext cx="4455000" cy="3083400"/>
          </a:xfrm>
          <a:prstGeom prst="rect">
            <a:avLst/>
          </a:prstGeom>
        </p:spPr>
      </p:sp>
      <p:sp>
        <p:nvSpPr>
          <p:cNvPr id="215"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16" name="CustomShape 3"/>
          <p:cNvSpPr/>
          <p:nvPr/>
        </p:nvSpPr>
        <p:spPr>
          <a:xfrm>
            <a:off x="0" y="0"/>
            <a:ext cx="2968920" cy="455760"/>
          </a:xfrm>
          <a:prstGeom prst="rect">
            <a:avLst/>
          </a:prstGeom>
          <a:noFill/>
          <a:ln>
            <a:noFill/>
          </a:ln>
        </p:spPr>
        <p:style>
          <a:lnRef idx="0"/>
          <a:fillRef idx="0"/>
          <a:effectRef idx="0"/>
          <a:fontRef idx="minor"/>
        </p:style>
      </p:sp>
      <p:sp>
        <p:nvSpPr>
          <p:cNvPr id="217" name="CustomShape 4"/>
          <p:cNvSpPr/>
          <p:nvPr/>
        </p:nvSpPr>
        <p:spPr>
          <a:xfrm>
            <a:off x="0" y="8685360"/>
            <a:ext cx="2968920" cy="455760"/>
          </a:xfrm>
          <a:prstGeom prst="rect">
            <a:avLst/>
          </a:prstGeom>
          <a:noFill/>
          <a:ln>
            <a:noFill/>
          </a:ln>
        </p:spPr>
        <p:style>
          <a:lnRef idx="0"/>
          <a:fillRef idx="0"/>
          <a:effectRef idx="0"/>
          <a:fontRef idx="minor"/>
        </p:style>
      </p:sp>
      <p:sp>
        <p:nvSpPr>
          <p:cNvPr id="218"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6F4F6A7-BE41-45C5-8CDA-D0A8F2E25990}"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200240" y="1143000"/>
            <a:ext cx="4455000" cy="3083400"/>
          </a:xfrm>
          <a:prstGeom prst="rect">
            <a:avLst/>
          </a:prstGeom>
        </p:spPr>
      </p:sp>
      <p:sp>
        <p:nvSpPr>
          <p:cNvPr id="220"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21" name="CustomShape 3"/>
          <p:cNvSpPr/>
          <p:nvPr/>
        </p:nvSpPr>
        <p:spPr>
          <a:xfrm>
            <a:off x="0" y="0"/>
            <a:ext cx="2968920" cy="455760"/>
          </a:xfrm>
          <a:prstGeom prst="rect">
            <a:avLst/>
          </a:prstGeom>
          <a:noFill/>
          <a:ln>
            <a:noFill/>
          </a:ln>
        </p:spPr>
        <p:style>
          <a:lnRef idx="0"/>
          <a:fillRef idx="0"/>
          <a:effectRef idx="0"/>
          <a:fontRef idx="minor"/>
        </p:style>
      </p:sp>
      <p:sp>
        <p:nvSpPr>
          <p:cNvPr id="222" name="CustomShape 4"/>
          <p:cNvSpPr/>
          <p:nvPr/>
        </p:nvSpPr>
        <p:spPr>
          <a:xfrm>
            <a:off x="0" y="8685360"/>
            <a:ext cx="2968920" cy="455760"/>
          </a:xfrm>
          <a:prstGeom prst="rect">
            <a:avLst/>
          </a:prstGeom>
          <a:noFill/>
          <a:ln>
            <a:noFill/>
          </a:ln>
        </p:spPr>
        <p:style>
          <a:lnRef idx="0"/>
          <a:fillRef idx="0"/>
          <a:effectRef idx="0"/>
          <a:fontRef idx="minor"/>
        </p:style>
      </p:sp>
      <p:sp>
        <p:nvSpPr>
          <p:cNvPr id="223"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963E366-79D5-4664-9CD8-D70575E21A3D}"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51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6" descr=""/>
          <p:cNvPicPr/>
          <p:nvPr/>
        </p:nvPicPr>
        <p:blipFill>
          <a:blip r:embed="rId2"/>
          <a:stretch/>
        </p:blipFill>
        <p:spPr>
          <a:xfrm>
            <a:off x="8551080" y="5941440"/>
            <a:ext cx="1177200" cy="869400"/>
          </a:xfrm>
          <a:prstGeom prst="rect">
            <a:avLst/>
          </a:prstGeom>
          <a:ln>
            <a:noFill/>
          </a:ln>
        </p:spPr>
      </p:pic>
      <p:pic>
        <p:nvPicPr>
          <p:cNvPr id="2" name="Google Shape;20;p7" descr=""/>
          <p:cNvPicPr/>
          <p:nvPr/>
        </p:nvPicPr>
        <p:blipFill>
          <a:blip r:embed="rId3"/>
          <a:stretch/>
        </p:blipFill>
        <p:spPr>
          <a:xfrm>
            <a:off x="8134560" y="182880"/>
            <a:ext cx="1644840" cy="1215000"/>
          </a:xfrm>
          <a:prstGeom prst="rect">
            <a:avLst/>
          </a:prstGeom>
          <a:ln>
            <a:noFill/>
          </a:ln>
        </p:spPr>
      </p:pic>
      <p:pic>
        <p:nvPicPr>
          <p:cNvPr id="3" name="Google Shape;21;p7" descr=""/>
          <p:cNvPicPr/>
          <p:nvPr/>
        </p:nvPicPr>
        <p:blipFill>
          <a:blip r:embed="rId4"/>
          <a:srcRect l="0" t="0" r="45460" b="51098"/>
          <a:stretch/>
        </p:blipFill>
        <p:spPr>
          <a:xfrm>
            <a:off x="4107960" y="1810440"/>
            <a:ext cx="5806080" cy="5055480"/>
          </a:xfrm>
          <a:prstGeom prst="rect">
            <a:avLst/>
          </a:prstGeom>
          <a:ln>
            <a:noFill/>
          </a:ln>
        </p:spPr>
      </p:pic>
      <p:sp>
        <p:nvSpPr>
          <p:cNvPr id="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6480" y="6377760"/>
            <a:ext cx="360" cy="1051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3" name="Google Shape;15;p6" descr=""/>
          <p:cNvPicPr/>
          <p:nvPr/>
        </p:nvPicPr>
        <p:blipFill>
          <a:blip r:embed="rId2"/>
          <a:stretch/>
        </p:blipFill>
        <p:spPr>
          <a:xfrm>
            <a:off x="8551080" y="5941440"/>
            <a:ext cx="1177200" cy="869400"/>
          </a:xfrm>
          <a:prstGeom prst="rect">
            <a:avLst/>
          </a:prstGeom>
          <a:ln>
            <a:noFill/>
          </a:ln>
        </p:spPr>
      </p:pic>
      <p:sp>
        <p:nvSpPr>
          <p:cNvPr id="4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2" Type="http://schemas.openxmlformats.org/officeDocument/2006/relationships/image" Target="../media/image6.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slideLayout" Target="../slideLayouts/slideLayout13.xml"/><Relationship Id="rId24" Type="http://schemas.openxmlformats.org/officeDocument/2006/relationships/comments" Target="../comments/comment3.xml"/><Relationship Id="rId25"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71440" y="840960"/>
            <a:ext cx="5359680" cy="2384640"/>
          </a:xfrm>
          <a:prstGeom prst="rect">
            <a:avLst/>
          </a:prstGeom>
          <a:noFill/>
          <a:ln>
            <a:noFill/>
          </a:ln>
        </p:spPr>
        <p:style>
          <a:lnRef idx="0"/>
          <a:fillRef idx="0"/>
          <a:effectRef idx="0"/>
          <a:fontRef idx="minor"/>
        </p:style>
        <p:txBody>
          <a:bodyPr/>
          <a:p/>
        </p:txBody>
      </p:sp>
      <p:sp>
        <p:nvSpPr>
          <p:cNvPr id="89" name="CustomShape 2"/>
          <p:cNvSpPr/>
          <p:nvPr/>
        </p:nvSpPr>
        <p:spPr>
          <a:xfrm>
            <a:off x="271440" y="3354120"/>
            <a:ext cx="5359680" cy="1652760"/>
          </a:xfrm>
          <a:prstGeom prst="rect">
            <a:avLst/>
          </a:prstGeom>
          <a:noFill/>
          <a:ln>
            <a:noFill/>
          </a:ln>
        </p:spPr>
        <p:style>
          <a:lnRef idx="0"/>
          <a:fillRef idx="0"/>
          <a:effectRef idx="0"/>
          <a:fontRef idx="minor"/>
        </p:style>
        <p:txBody>
          <a:bodyPr/>
          <a:p/>
        </p:txBody>
      </p:sp>
      <p:sp>
        <p:nvSpPr>
          <p:cNvPr id="90" name="CustomShape 3"/>
          <p:cNvSpPr/>
          <p:nvPr/>
        </p:nvSpPr>
        <p:spPr>
          <a:xfrm>
            <a:off x="271440" y="6072480"/>
            <a:ext cx="4242960" cy="43380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333333"/>
                </a:solidFill>
                <a:latin typeface="Arial"/>
                <a:ea typeface="Arial"/>
              </a:rPr>
              <a:t>CONFIDENTIAL</a:t>
            </a:r>
            <a:endParaRPr b="0" lang="en-US" sz="800" spc="-1" strike="noStrike">
              <a:latin typeface="Arial"/>
            </a:endParaRPr>
          </a:p>
        </p:txBody>
      </p:sp>
      <p:sp>
        <p:nvSpPr>
          <p:cNvPr id="91" name="CustomShape 4"/>
          <p:cNvSpPr/>
          <p:nvPr/>
        </p:nvSpPr>
        <p:spPr>
          <a:xfrm>
            <a:off x="548640" y="2934000"/>
            <a:ext cx="5301360" cy="119448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76d6"/>
                </a:solidFill>
                <a:latin typeface="Arial"/>
                <a:ea typeface="Arial"/>
              </a:rPr>
              <a:t>LGIM Bridge</a:t>
            </a:r>
            <a:br/>
            <a:r>
              <a:rPr b="0" lang="en-US" sz="1800" spc="-1" strike="noStrike">
                <a:solidFill>
                  <a:srgbClr val="333333"/>
                </a:solidFill>
                <a:latin typeface="Arial"/>
                <a:ea typeface="Arial"/>
              </a:rPr>
              <a:t>External asset workflow</a:t>
            </a:r>
            <a:b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br/>
            <a:endParaRPr b="0" lang="en-US" sz="1800" spc="-1" strike="noStrike">
              <a:latin typeface="Arial"/>
            </a:endParaRPr>
          </a:p>
        </p:txBody>
      </p:sp>
      <p:sp>
        <p:nvSpPr>
          <p:cNvPr id="93" name="CustomShape 2"/>
          <p:cNvSpPr/>
          <p:nvPr/>
        </p:nvSpPr>
        <p:spPr>
          <a:xfrm>
            <a:off x="548640" y="274320"/>
            <a:ext cx="5301360" cy="8226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76d6"/>
                </a:solidFill>
                <a:latin typeface="Arial"/>
                <a:ea typeface="Arial"/>
              </a:rPr>
              <a:t>Active Client page – External assets</a:t>
            </a:r>
            <a:br/>
            <a:r>
              <a:rPr b="0" lang="en-US" sz="1800" spc="-1" strike="noStrike">
                <a:solidFill>
                  <a:srgbClr val="333333"/>
                </a:solidFill>
                <a:latin typeface="Arial"/>
                <a:ea typeface="Arial"/>
              </a:rPr>
              <a:t>LGIM/Client user</a:t>
            </a:r>
            <a:br/>
            <a:endParaRPr b="0" lang="en-US" sz="1800" spc="-1" strike="noStrike">
              <a:latin typeface="Arial"/>
            </a:endParaRPr>
          </a:p>
        </p:txBody>
      </p:sp>
      <p:pic>
        <p:nvPicPr>
          <p:cNvPr id="94" name="Picture 93" descr="image.png"/>
          <p:cNvPicPr>
            <a:picLocks noChangeAspect="1"/>
          </p:cNvPicPr>
          <p:nvPr/>
        </p:nvPicPr>
        <p:blipFill>
          <a:blip r:embed="rId2"/>
          <a:stretch>
            <a:fillRect/>
          </a:stretch>
        </p:blipFill>
        <p:spPr>
          <a:xfrm>
            <a:off x="1828800" y="1828800"/>
            <a:ext cx="7315200" cy="2743200"/>
          </a:xfrm>
          <a:prstGeom prst="rect">
            <a:avLst/>
          </a:prstGeom>
        </p:spPr>
      </p:pic>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Active Client page – External assets</a:t>
            </a:r>
            <a:endParaRPr b="0" lang="en-US" sz="2160" spc="-1" strike="noStrike">
              <a:latin typeface="Arial"/>
            </a:endParaRPr>
          </a:p>
        </p:txBody>
      </p:sp>
      <p:sp>
        <p:nvSpPr>
          <p:cNvPr id="95"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LGIM/Client user – when the user clicks on ‘Edit detail’ for a date</a:t>
            </a:r>
            <a:endParaRPr b="0" lang="en-US" sz="1600" spc="-1" strike="noStrike">
              <a:latin typeface="Arial"/>
            </a:endParaRPr>
          </a:p>
        </p:txBody>
      </p:sp>
      <p:sp>
        <p:nvSpPr>
          <p:cNvPr id="96"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20BE420F-0B6F-40BB-BA70-AB78FBCE856C}" type="slidenum">
              <a:rPr b="1" lang="en-US" sz="800" spc="-1" strike="noStrike">
                <a:solidFill>
                  <a:srgbClr val="333333"/>
                </a:solidFill>
                <a:latin typeface="Arial"/>
                <a:ea typeface="Arial"/>
              </a:rPr>
              <a:t>&lt;number&gt;</a:t>
            </a:fld>
            <a:endParaRPr b="0" lang="en-US" sz="800" spc="-1" strike="noStrike">
              <a:latin typeface="Arial"/>
            </a:endParaRPr>
          </a:p>
        </p:txBody>
      </p:sp>
      <p:pic>
        <p:nvPicPr>
          <p:cNvPr id="97" name="Google Shape;398;p3" descr=""/>
          <p:cNvPicPr/>
          <p:nvPr/>
        </p:nvPicPr>
        <p:blipFill>
          <a:blip r:embed="rId1"/>
          <a:stretch/>
        </p:blipFill>
        <p:spPr>
          <a:xfrm>
            <a:off x="820440" y="1267200"/>
            <a:ext cx="7650360" cy="5304240"/>
          </a:xfrm>
          <a:prstGeom prst="rect">
            <a:avLst/>
          </a:prstGeom>
          <a:ln>
            <a:noFill/>
          </a:ln>
        </p:spPr>
      </p:pic>
      <p:sp>
        <p:nvSpPr>
          <p:cNvPr id="98" name="CustomShape 4"/>
          <p:cNvSpPr/>
          <p:nvPr/>
        </p:nvSpPr>
        <p:spPr>
          <a:xfrm>
            <a:off x="3440160" y="2316600"/>
            <a:ext cx="4903920" cy="321480"/>
          </a:xfrm>
          <a:prstGeom prst="rect">
            <a:avLst/>
          </a:prstGeom>
          <a:solidFill>
            <a:srgbClr val="f0f0f0"/>
          </a:solidFill>
          <a:ln>
            <a:noFill/>
          </a:ln>
        </p:spPr>
        <p:style>
          <a:lnRef idx="0"/>
          <a:fillRef idx="0"/>
          <a:effectRef idx="0"/>
          <a:fontRef idx="minor"/>
        </p:style>
        <p:txBody>
          <a:bodyPr/>
          <a:p/>
        </p:txBody>
      </p:sp>
      <p:sp>
        <p:nvSpPr>
          <p:cNvPr id="99" name="CustomShape 5"/>
          <p:cNvSpPr/>
          <p:nvPr/>
        </p:nvSpPr>
        <p:spPr>
          <a:xfrm>
            <a:off x="3452400" y="2390400"/>
            <a:ext cx="1880280" cy="21096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595959"/>
                </a:solidFill>
                <a:latin typeface="Arial"/>
                <a:ea typeface="Arial"/>
              </a:rPr>
              <a:t>Input non-LGIM assets</a:t>
            </a:r>
            <a:endParaRPr b="0" lang="en-US" sz="800" spc="-1" strike="noStrike">
              <a:latin typeface="Arial"/>
            </a:endParaRPr>
          </a:p>
        </p:txBody>
      </p:sp>
      <p:pic>
        <p:nvPicPr>
          <p:cNvPr id="100" name="Google Shape;401;p3" descr=""/>
          <p:cNvPicPr/>
          <p:nvPr/>
        </p:nvPicPr>
        <p:blipFill>
          <a:blip r:embed="rId2"/>
          <a:stretch/>
        </p:blipFill>
        <p:spPr>
          <a:xfrm>
            <a:off x="7679880" y="2326680"/>
            <a:ext cx="669240" cy="321480"/>
          </a:xfrm>
          <a:prstGeom prst="rect">
            <a:avLst/>
          </a:prstGeom>
          <a:ln>
            <a:noFill/>
          </a:ln>
        </p:spPr>
      </p:pic>
      <p:sp>
        <p:nvSpPr>
          <p:cNvPr id="101" name="CustomShape 6"/>
          <p:cNvSpPr/>
          <p:nvPr/>
        </p:nvSpPr>
        <p:spPr>
          <a:xfrm>
            <a:off x="3524040" y="2745360"/>
            <a:ext cx="298728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Add details of non-LGIM assets and associated valuation dates:</a:t>
            </a:r>
            <a:endParaRPr b="0" lang="en-US" sz="700" spc="-1" strike="noStrike">
              <a:latin typeface="Arial"/>
            </a:endParaRPr>
          </a:p>
        </p:txBody>
      </p:sp>
      <p:sp>
        <p:nvSpPr>
          <p:cNvPr id="102" name="CustomShape 7"/>
          <p:cNvSpPr/>
          <p:nvPr/>
        </p:nvSpPr>
        <p:spPr>
          <a:xfrm>
            <a:off x="7308000" y="3098160"/>
            <a:ext cx="799200" cy="187920"/>
          </a:xfrm>
          <a:prstGeom prst="rect">
            <a:avLst/>
          </a:prstGeom>
          <a:noFill/>
          <a:ln>
            <a:noFill/>
          </a:ln>
        </p:spPr>
        <p:style>
          <a:lnRef idx="0"/>
          <a:fillRef idx="0"/>
          <a:effectRef idx="0"/>
          <a:fontRef idx="minor"/>
        </p:style>
        <p:txBody>
          <a:bodyPr lIns="90000" rIns="90000" tIns="45000" bIns="45000"/>
          <a:p>
            <a:pPr>
              <a:lnSpc>
                <a:spcPct val="100000"/>
              </a:lnSpc>
            </a:pPr>
            <a:r>
              <a:rPr b="1" lang="en-US" sz="650" spc="-1" strike="noStrike">
                <a:solidFill>
                  <a:srgbClr val="0099cc"/>
                </a:solidFill>
                <a:latin typeface="Arial"/>
                <a:ea typeface="Arial"/>
              </a:rPr>
              <a:t>+ Add new date</a:t>
            </a:r>
            <a:endParaRPr b="0" lang="en-US" sz="650" spc="-1" strike="noStrike">
              <a:latin typeface="Arial"/>
            </a:endParaRPr>
          </a:p>
        </p:txBody>
      </p:sp>
      <p:grpSp>
        <p:nvGrpSpPr>
          <p:cNvPr id="103" name="Group 8"/>
          <p:cNvGrpSpPr/>
          <p:nvPr/>
        </p:nvGrpSpPr>
        <p:grpSpPr>
          <a:xfrm>
            <a:off x="7305840" y="3469680"/>
            <a:ext cx="799200" cy="195480"/>
            <a:chOff x="7305840" y="3469680"/>
            <a:chExt cx="799200" cy="195480"/>
          </a:xfrm>
        </p:grpSpPr>
        <p:sp>
          <p:nvSpPr>
            <p:cNvPr id="104" name="CustomShape 9"/>
            <p:cNvSpPr/>
            <p:nvPr/>
          </p:nvSpPr>
          <p:spPr>
            <a:xfrm>
              <a:off x="7305840" y="3469680"/>
              <a:ext cx="799200" cy="195120"/>
            </a:xfrm>
            <a:prstGeom prst="roundRect">
              <a:avLst>
                <a:gd name="adj" fmla="val 6411"/>
              </a:avLst>
            </a:prstGeom>
            <a:solidFill>
              <a:srgbClr val="0099cc"/>
            </a:solidFill>
            <a:ln w="9360">
              <a:solidFill>
                <a:srgbClr val="0099cc"/>
              </a:solidFill>
              <a:miter/>
            </a:ln>
          </p:spPr>
          <p:style>
            <a:lnRef idx="0"/>
            <a:fillRef idx="0"/>
            <a:effectRef idx="0"/>
            <a:fontRef idx="minor"/>
          </p:style>
        </p:sp>
        <p:sp>
          <p:nvSpPr>
            <p:cNvPr id="105" name="CustomShape 10"/>
            <p:cNvSpPr/>
            <p:nvPr/>
          </p:nvSpPr>
          <p:spPr>
            <a:xfrm>
              <a:off x="7383960" y="3477240"/>
              <a:ext cx="640440" cy="187920"/>
            </a:xfrm>
            <a:prstGeom prst="rect">
              <a:avLst/>
            </a:prstGeom>
            <a:noFill/>
            <a:ln>
              <a:noFill/>
            </a:ln>
          </p:spPr>
          <p:style>
            <a:lnRef idx="0"/>
            <a:fillRef idx="0"/>
            <a:effectRef idx="0"/>
            <a:fontRef idx="minor"/>
          </p:style>
          <p:txBody>
            <a:bodyPr lIns="36000" rIns="36000" tIns="45000" bIns="45000"/>
            <a:p>
              <a:pPr algn="ctr">
                <a:lnSpc>
                  <a:spcPct val="100000"/>
                </a:lnSpc>
              </a:pPr>
              <a:r>
                <a:rPr b="1" lang="en-US" sz="650" spc="-1" strike="noStrike">
                  <a:solidFill>
                    <a:srgbClr val="ffffff"/>
                  </a:solidFill>
                  <a:latin typeface="Arial"/>
                  <a:ea typeface="Arial"/>
                </a:rPr>
                <a:t>Hide detail</a:t>
              </a:r>
              <a:endParaRPr b="0" lang="en-US" sz="650" spc="-1" strike="noStrike">
                <a:latin typeface="Arial"/>
              </a:endParaRPr>
            </a:p>
          </p:txBody>
        </p:sp>
      </p:grpSp>
      <p:sp>
        <p:nvSpPr>
          <p:cNvPr id="106" name="CustomShape 11"/>
          <p:cNvSpPr/>
          <p:nvPr/>
        </p:nvSpPr>
        <p:spPr>
          <a:xfrm>
            <a:off x="7306920" y="3084120"/>
            <a:ext cx="799200" cy="195120"/>
          </a:xfrm>
          <a:prstGeom prst="roundRect">
            <a:avLst>
              <a:gd name="adj" fmla="val 6411"/>
            </a:avLst>
          </a:prstGeom>
          <a:noFill/>
          <a:ln w="9360">
            <a:solidFill>
              <a:srgbClr val="0099cc"/>
            </a:solidFill>
            <a:miter/>
          </a:ln>
        </p:spPr>
        <p:style>
          <a:lnRef idx="0"/>
          <a:fillRef idx="0"/>
          <a:effectRef idx="0"/>
          <a:fontRef idx="minor"/>
        </p:style>
        <p:txBody>
          <a:bodyPr/>
          <a:p/>
        </p:txBody>
      </p:sp>
      <p:grpSp>
        <p:nvGrpSpPr>
          <p:cNvPr id="107" name="Group 12"/>
          <p:cNvGrpSpPr/>
          <p:nvPr/>
        </p:nvGrpSpPr>
        <p:grpSpPr>
          <a:xfrm>
            <a:off x="5438520" y="3433680"/>
            <a:ext cx="1467000" cy="897120"/>
            <a:chOff x="5438520" y="3433680"/>
            <a:chExt cx="1467000" cy="897120"/>
          </a:xfrm>
        </p:grpSpPr>
        <p:pic>
          <p:nvPicPr>
            <p:cNvPr id="108" name="Google Shape;409;p3" descr=""/>
            <p:cNvPicPr/>
            <p:nvPr/>
          </p:nvPicPr>
          <p:blipFill>
            <a:blip r:embed="rId3"/>
            <a:stretch/>
          </p:blipFill>
          <p:spPr>
            <a:xfrm>
              <a:off x="5783400" y="3433680"/>
              <a:ext cx="1122120" cy="897120"/>
            </a:xfrm>
            <a:prstGeom prst="rect">
              <a:avLst/>
            </a:prstGeom>
            <a:ln>
              <a:noFill/>
            </a:ln>
          </p:spPr>
        </p:pic>
        <p:sp>
          <p:nvSpPr>
            <p:cNvPr id="109" name="CustomShape 13"/>
            <p:cNvSpPr/>
            <p:nvPr/>
          </p:nvSpPr>
          <p:spPr>
            <a:xfrm>
              <a:off x="5438520" y="345492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10" name="CustomShape 14"/>
            <p:cNvSpPr/>
            <p:nvPr/>
          </p:nvSpPr>
          <p:spPr>
            <a:xfrm>
              <a:off x="5445000" y="377352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11" name="CustomShape 15"/>
            <p:cNvSpPr/>
            <p:nvPr/>
          </p:nvSpPr>
          <p:spPr>
            <a:xfrm>
              <a:off x="5450040" y="409428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grpSp>
      <p:sp>
        <p:nvSpPr>
          <p:cNvPr id="112" name="CustomShape 16"/>
          <p:cNvSpPr/>
          <p:nvPr/>
        </p:nvSpPr>
        <p:spPr>
          <a:xfrm>
            <a:off x="3595680" y="344772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Date</a:t>
            </a:r>
            <a:endParaRPr b="0" lang="en-US" sz="700" spc="-1" strike="noStrike">
              <a:latin typeface="Arial"/>
            </a:endParaRPr>
          </a:p>
        </p:txBody>
      </p:sp>
      <p:grpSp>
        <p:nvGrpSpPr>
          <p:cNvPr id="113" name="Group 17"/>
          <p:cNvGrpSpPr/>
          <p:nvPr/>
        </p:nvGrpSpPr>
        <p:grpSpPr>
          <a:xfrm>
            <a:off x="3918600" y="3426120"/>
            <a:ext cx="1081800" cy="897120"/>
            <a:chOff x="3918600" y="3426120"/>
            <a:chExt cx="1081800" cy="897120"/>
          </a:xfrm>
        </p:grpSpPr>
        <p:pic>
          <p:nvPicPr>
            <p:cNvPr id="114" name="Google Shape;415;p3" descr=""/>
            <p:cNvPicPr/>
            <p:nvPr/>
          </p:nvPicPr>
          <p:blipFill>
            <a:blip r:embed="rId4"/>
            <a:stretch/>
          </p:blipFill>
          <p:spPr>
            <a:xfrm>
              <a:off x="3918600" y="3426120"/>
              <a:ext cx="1081800" cy="897120"/>
            </a:xfrm>
            <a:prstGeom prst="rect">
              <a:avLst/>
            </a:prstGeom>
            <a:ln>
              <a:noFill/>
            </a:ln>
          </p:spPr>
        </p:pic>
        <p:sp>
          <p:nvSpPr>
            <p:cNvPr id="115" name="CustomShape 18"/>
            <p:cNvSpPr/>
            <p:nvPr/>
          </p:nvSpPr>
          <p:spPr>
            <a:xfrm>
              <a:off x="3943440" y="37789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23-12-2020</a:t>
              </a:r>
              <a:endParaRPr b="0" lang="en-US" sz="650" spc="-1" strike="noStrike">
                <a:latin typeface="Arial"/>
              </a:endParaRPr>
            </a:p>
          </p:txBody>
        </p:sp>
        <p:sp>
          <p:nvSpPr>
            <p:cNvPr id="116" name="CustomShape 19"/>
            <p:cNvSpPr/>
            <p:nvPr/>
          </p:nvSpPr>
          <p:spPr>
            <a:xfrm>
              <a:off x="3940560" y="40885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15-11-2020</a:t>
              </a:r>
              <a:endParaRPr b="0" lang="en-US" sz="650" spc="-1" strike="noStrike">
                <a:latin typeface="Arial"/>
              </a:endParaRPr>
            </a:p>
          </p:txBody>
        </p:sp>
      </p:grpSp>
      <p:pic>
        <p:nvPicPr>
          <p:cNvPr id="117" name="Google Shape;418;p3" descr=""/>
          <p:cNvPicPr/>
          <p:nvPr/>
        </p:nvPicPr>
        <p:blipFill>
          <a:blip r:embed="rId5"/>
          <a:stretch/>
        </p:blipFill>
        <p:spPr>
          <a:xfrm>
            <a:off x="5022720" y="3501000"/>
            <a:ext cx="92520" cy="105120"/>
          </a:xfrm>
          <a:prstGeom prst="rect">
            <a:avLst/>
          </a:prstGeom>
          <a:ln>
            <a:noFill/>
          </a:ln>
        </p:spPr>
      </p:pic>
      <p:sp>
        <p:nvSpPr>
          <p:cNvPr id="118" name="CustomShape 20"/>
          <p:cNvSpPr/>
          <p:nvPr/>
        </p:nvSpPr>
        <p:spPr>
          <a:xfrm>
            <a:off x="3904200" y="3735720"/>
            <a:ext cx="2987280" cy="577800"/>
          </a:xfrm>
          <a:prstGeom prst="rect">
            <a:avLst/>
          </a:prstGeom>
          <a:solidFill>
            <a:schemeClr val="lt1"/>
          </a:solidFill>
          <a:ln>
            <a:noFill/>
          </a:ln>
        </p:spPr>
        <p:style>
          <a:lnRef idx="0"/>
          <a:fillRef idx="0"/>
          <a:effectRef idx="0"/>
          <a:fontRef idx="minor"/>
        </p:style>
        <p:txBody>
          <a:bodyPr/>
          <a:p/>
        </p:txBody>
      </p:sp>
      <p:sp>
        <p:nvSpPr>
          <p:cNvPr id="119" name="CustomShape 21"/>
          <p:cNvSpPr/>
          <p:nvPr/>
        </p:nvSpPr>
        <p:spPr>
          <a:xfrm>
            <a:off x="3451680" y="6257880"/>
            <a:ext cx="4903920" cy="577800"/>
          </a:xfrm>
          <a:prstGeom prst="rect">
            <a:avLst/>
          </a:prstGeom>
          <a:solidFill>
            <a:schemeClr val="lt1"/>
          </a:solidFill>
          <a:ln>
            <a:noFill/>
          </a:ln>
        </p:spPr>
        <p:style>
          <a:lnRef idx="0"/>
          <a:fillRef idx="0"/>
          <a:effectRef idx="0"/>
          <a:fontRef idx="minor"/>
        </p:style>
        <p:txBody>
          <a:bodyPr/>
          <a:p/>
        </p:txBody>
      </p:sp>
      <p:sp>
        <p:nvSpPr>
          <p:cNvPr id="120" name="CustomShape 22"/>
          <p:cNvSpPr/>
          <p:nvPr/>
        </p:nvSpPr>
        <p:spPr>
          <a:xfrm>
            <a:off x="3648240" y="4046040"/>
            <a:ext cx="182916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21" name="CustomShape 23"/>
          <p:cNvSpPr/>
          <p:nvPr/>
        </p:nvSpPr>
        <p:spPr>
          <a:xfrm>
            <a:off x="5817960" y="4046040"/>
            <a:ext cx="1257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22" name="CustomShape 24"/>
          <p:cNvSpPr/>
          <p:nvPr/>
        </p:nvSpPr>
        <p:spPr>
          <a:xfrm>
            <a:off x="7462080" y="4047480"/>
            <a:ext cx="645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23" name="CustomShape 25"/>
          <p:cNvSpPr/>
          <p:nvPr/>
        </p:nvSpPr>
        <p:spPr>
          <a:xfrm>
            <a:off x="3673080" y="405180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BlackRock equities</a:t>
            </a:r>
            <a:endParaRPr b="0" lang="en-US" sz="650" spc="-1" strike="noStrike">
              <a:latin typeface="Arial"/>
            </a:endParaRPr>
          </a:p>
        </p:txBody>
      </p:sp>
      <p:sp>
        <p:nvSpPr>
          <p:cNvPr id="124" name="CustomShape 26"/>
          <p:cNvSpPr/>
          <p:nvPr/>
        </p:nvSpPr>
        <p:spPr>
          <a:xfrm>
            <a:off x="5845680" y="405180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Global equity</a:t>
            </a:r>
            <a:endParaRPr b="0" lang="en-US" sz="650" spc="-1" strike="noStrike">
              <a:latin typeface="Arial"/>
            </a:endParaRPr>
          </a:p>
        </p:txBody>
      </p:sp>
      <p:sp>
        <p:nvSpPr>
          <p:cNvPr id="125" name="CustomShape 27"/>
          <p:cNvSpPr/>
          <p:nvPr/>
        </p:nvSpPr>
        <p:spPr>
          <a:xfrm>
            <a:off x="7436880" y="405180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30.0        %</a:t>
            </a:r>
            <a:endParaRPr b="0" lang="en-US" sz="650" spc="-1" strike="noStrike">
              <a:latin typeface="Arial"/>
            </a:endParaRPr>
          </a:p>
        </p:txBody>
      </p:sp>
      <p:pic>
        <p:nvPicPr>
          <p:cNvPr id="126" name="Google Shape;427;p3" descr=""/>
          <p:cNvPicPr/>
          <p:nvPr/>
        </p:nvPicPr>
        <p:blipFill>
          <a:blip r:embed="rId6"/>
          <a:stretch/>
        </p:blipFill>
        <p:spPr>
          <a:xfrm>
            <a:off x="8142840" y="4091040"/>
            <a:ext cx="92520" cy="105120"/>
          </a:xfrm>
          <a:prstGeom prst="rect">
            <a:avLst/>
          </a:prstGeom>
          <a:ln>
            <a:noFill/>
          </a:ln>
        </p:spPr>
      </p:pic>
      <p:pic>
        <p:nvPicPr>
          <p:cNvPr id="127" name="Google Shape;428;p3" descr=""/>
          <p:cNvPicPr/>
          <p:nvPr/>
        </p:nvPicPr>
        <p:blipFill>
          <a:blip r:embed="rId7"/>
          <a:stretch/>
        </p:blipFill>
        <p:spPr>
          <a:xfrm>
            <a:off x="6877440" y="4097880"/>
            <a:ext cx="102960" cy="87120"/>
          </a:xfrm>
          <a:prstGeom prst="rect">
            <a:avLst/>
          </a:prstGeom>
          <a:ln>
            <a:noFill/>
          </a:ln>
        </p:spPr>
      </p:pic>
      <p:sp>
        <p:nvSpPr>
          <p:cNvPr id="128" name="CustomShape 28"/>
          <p:cNvSpPr/>
          <p:nvPr/>
        </p:nvSpPr>
        <p:spPr>
          <a:xfrm>
            <a:off x="3650400" y="4403160"/>
            <a:ext cx="182916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29" name="CustomShape 29"/>
          <p:cNvSpPr/>
          <p:nvPr/>
        </p:nvSpPr>
        <p:spPr>
          <a:xfrm>
            <a:off x="5827320" y="4403160"/>
            <a:ext cx="1257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30" name="CustomShape 30"/>
          <p:cNvSpPr/>
          <p:nvPr/>
        </p:nvSpPr>
        <p:spPr>
          <a:xfrm>
            <a:off x="7464240" y="4404600"/>
            <a:ext cx="645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31" name="CustomShape 31"/>
          <p:cNvSpPr/>
          <p:nvPr/>
        </p:nvSpPr>
        <p:spPr>
          <a:xfrm>
            <a:off x="3675600" y="440892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Schroders equities</a:t>
            </a:r>
            <a:endParaRPr b="0" lang="en-US" sz="650" spc="-1" strike="noStrike">
              <a:latin typeface="Arial"/>
            </a:endParaRPr>
          </a:p>
        </p:txBody>
      </p:sp>
      <p:sp>
        <p:nvSpPr>
          <p:cNvPr id="132" name="CustomShape 32"/>
          <p:cNvSpPr/>
          <p:nvPr/>
        </p:nvSpPr>
        <p:spPr>
          <a:xfrm>
            <a:off x="5841360" y="440892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UK equity</a:t>
            </a:r>
            <a:endParaRPr b="0" lang="en-US" sz="650" spc="-1" strike="noStrike">
              <a:latin typeface="Arial"/>
            </a:endParaRPr>
          </a:p>
        </p:txBody>
      </p:sp>
      <p:sp>
        <p:nvSpPr>
          <p:cNvPr id="133" name="CustomShape 33"/>
          <p:cNvSpPr/>
          <p:nvPr/>
        </p:nvSpPr>
        <p:spPr>
          <a:xfrm>
            <a:off x="7439400" y="440892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20.0        %</a:t>
            </a:r>
            <a:endParaRPr b="0" lang="en-US" sz="650" spc="-1" strike="noStrike">
              <a:latin typeface="Arial"/>
            </a:endParaRPr>
          </a:p>
        </p:txBody>
      </p:sp>
      <p:pic>
        <p:nvPicPr>
          <p:cNvPr id="134" name="Google Shape;435;p3" descr=""/>
          <p:cNvPicPr/>
          <p:nvPr/>
        </p:nvPicPr>
        <p:blipFill>
          <a:blip r:embed="rId8"/>
          <a:stretch/>
        </p:blipFill>
        <p:spPr>
          <a:xfrm>
            <a:off x="8145000" y="4448160"/>
            <a:ext cx="92520" cy="105120"/>
          </a:xfrm>
          <a:prstGeom prst="rect">
            <a:avLst/>
          </a:prstGeom>
          <a:ln>
            <a:noFill/>
          </a:ln>
        </p:spPr>
      </p:pic>
      <p:pic>
        <p:nvPicPr>
          <p:cNvPr id="135" name="Google Shape;436;p3" descr=""/>
          <p:cNvPicPr/>
          <p:nvPr/>
        </p:nvPicPr>
        <p:blipFill>
          <a:blip r:embed="rId9"/>
          <a:stretch/>
        </p:blipFill>
        <p:spPr>
          <a:xfrm>
            <a:off x="6879960" y="4455000"/>
            <a:ext cx="102960" cy="87120"/>
          </a:xfrm>
          <a:prstGeom prst="rect">
            <a:avLst/>
          </a:prstGeom>
          <a:ln>
            <a:noFill/>
          </a:ln>
        </p:spPr>
      </p:pic>
      <p:sp>
        <p:nvSpPr>
          <p:cNvPr id="136" name="CustomShape 34"/>
          <p:cNvSpPr/>
          <p:nvPr/>
        </p:nvSpPr>
        <p:spPr>
          <a:xfrm>
            <a:off x="3648600" y="4757760"/>
            <a:ext cx="182916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37" name="CustomShape 35"/>
          <p:cNvSpPr/>
          <p:nvPr/>
        </p:nvSpPr>
        <p:spPr>
          <a:xfrm>
            <a:off x="5822640" y="4760280"/>
            <a:ext cx="1257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38" name="CustomShape 36"/>
          <p:cNvSpPr/>
          <p:nvPr/>
        </p:nvSpPr>
        <p:spPr>
          <a:xfrm>
            <a:off x="7466760" y="4761720"/>
            <a:ext cx="645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39" name="CustomShape 37"/>
          <p:cNvSpPr/>
          <p:nvPr/>
        </p:nvSpPr>
        <p:spPr>
          <a:xfrm>
            <a:off x="3670920" y="476604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Insight LDI</a:t>
            </a:r>
            <a:endParaRPr b="0" lang="en-US" sz="650" spc="-1" strike="noStrike">
              <a:latin typeface="Arial"/>
            </a:endParaRPr>
          </a:p>
        </p:txBody>
      </p:sp>
      <p:sp>
        <p:nvSpPr>
          <p:cNvPr id="140" name="CustomShape 38"/>
          <p:cNvSpPr/>
          <p:nvPr/>
        </p:nvSpPr>
        <p:spPr>
          <a:xfrm>
            <a:off x="5843520" y="476604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LDI</a:t>
            </a:r>
            <a:endParaRPr b="0" lang="en-US" sz="650" spc="-1" strike="noStrike">
              <a:latin typeface="Arial"/>
            </a:endParaRPr>
          </a:p>
        </p:txBody>
      </p:sp>
      <p:sp>
        <p:nvSpPr>
          <p:cNvPr id="141" name="CustomShape 39"/>
          <p:cNvSpPr/>
          <p:nvPr/>
        </p:nvSpPr>
        <p:spPr>
          <a:xfrm>
            <a:off x="7434720" y="476604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30.0        %</a:t>
            </a:r>
            <a:endParaRPr b="0" lang="en-US" sz="650" spc="-1" strike="noStrike">
              <a:latin typeface="Arial"/>
            </a:endParaRPr>
          </a:p>
        </p:txBody>
      </p:sp>
      <p:pic>
        <p:nvPicPr>
          <p:cNvPr id="142" name="Google Shape;443;p3" descr=""/>
          <p:cNvPicPr/>
          <p:nvPr/>
        </p:nvPicPr>
        <p:blipFill>
          <a:blip r:embed="rId10"/>
          <a:stretch/>
        </p:blipFill>
        <p:spPr>
          <a:xfrm>
            <a:off x="8130960" y="4805280"/>
            <a:ext cx="92520" cy="105120"/>
          </a:xfrm>
          <a:prstGeom prst="rect">
            <a:avLst/>
          </a:prstGeom>
          <a:ln>
            <a:noFill/>
          </a:ln>
        </p:spPr>
      </p:pic>
      <p:pic>
        <p:nvPicPr>
          <p:cNvPr id="143" name="Google Shape;444;p3" descr=""/>
          <p:cNvPicPr/>
          <p:nvPr/>
        </p:nvPicPr>
        <p:blipFill>
          <a:blip r:embed="rId11"/>
          <a:stretch/>
        </p:blipFill>
        <p:spPr>
          <a:xfrm>
            <a:off x="6875280" y="4812120"/>
            <a:ext cx="102960" cy="87120"/>
          </a:xfrm>
          <a:prstGeom prst="rect">
            <a:avLst/>
          </a:prstGeom>
          <a:ln>
            <a:noFill/>
          </a:ln>
        </p:spPr>
      </p:pic>
      <p:sp>
        <p:nvSpPr>
          <p:cNvPr id="144" name="CustomShape 40"/>
          <p:cNvSpPr/>
          <p:nvPr/>
        </p:nvSpPr>
        <p:spPr>
          <a:xfrm>
            <a:off x="7138440" y="5112000"/>
            <a:ext cx="969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45" name="CustomShape 41"/>
          <p:cNvSpPr/>
          <p:nvPr/>
        </p:nvSpPr>
        <p:spPr>
          <a:xfrm>
            <a:off x="5726520" y="5107320"/>
            <a:ext cx="969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46" name="CustomShape 42"/>
          <p:cNvSpPr/>
          <p:nvPr/>
        </p:nvSpPr>
        <p:spPr>
          <a:xfrm>
            <a:off x="5343480" y="510444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PV01</a:t>
            </a:r>
            <a:endParaRPr b="0" lang="en-US" sz="700" spc="-1" strike="noStrike">
              <a:latin typeface="Arial"/>
            </a:endParaRPr>
          </a:p>
        </p:txBody>
      </p:sp>
      <p:sp>
        <p:nvSpPr>
          <p:cNvPr id="147" name="CustomShape 43"/>
          <p:cNvSpPr/>
          <p:nvPr/>
        </p:nvSpPr>
        <p:spPr>
          <a:xfrm>
            <a:off x="6768720" y="511200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IE01</a:t>
            </a:r>
            <a:endParaRPr b="0" lang="en-US" sz="700" spc="-1" strike="noStrike">
              <a:latin typeface="Arial"/>
            </a:endParaRPr>
          </a:p>
        </p:txBody>
      </p:sp>
      <p:sp>
        <p:nvSpPr>
          <p:cNvPr id="148" name="CustomShape 44"/>
          <p:cNvSpPr/>
          <p:nvPr/>
        </p:nvSpPr>
        <p:spPr>
          <a:xfrm>
            <a:off x="5717520" y="5117040"/>
            <a:ext cx="7747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   35,000</a:t>
            </a:r>
            <a:endParaRPr b="0" lang="en-US" sz="650" spc="-1" strike="noStrike">
              <a:latin typeface="Arial"/>
            </a:endParaRPr>
          </a:p>
        </p:txBody>
      </p:sp>
      <p:sp>
        <p:nvSpPr>
          <p:cNvPr id="149" name="CustomShape 45"/>
          <p:cNvSpPr/>
          <p:nvPr/>
        </p:nvSpPr>
        <p:spPr>
          <a:xfrm>
            <a:off x="7117920" y="5117760"/>
            <a:ext cx="7747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   20,000</a:t>
            </a:r>
            <a:endParaRPr b="0" lang="en-US" sz="650" spc="-1" strike="noStrike">
              <a:latin typeface="Arial"/>
            </a:endParaRPr>
          </a:p>
        </p:txBody>
      </p:sp>
      <p:sp>
        <p:nvSpPr>
          <p:cNvPr id="150" name="CustomShape 46"/>
          <p:cNvSpPr/>
          <p:nvPr/>
        </p:nvSpPr>
        <p:spPr>
          <a:xfrm>
            <a:off x="3651120" y="5463000"/>
            <a:ext cx="182916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51" name="CustomShape 47"/>
          <p:cNvSpPr/>
          <p:nvPr/>
        </p:nvSpPr>
        <p:spPr>
          <a:xfrm>
            <a:off x="5824800" y="5465520"/>
            <a:ext cx="1257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52" name="CustomShape 48"/>
          <p:cNvSpPr/>
          <p:nvPr/>
        </p:nvSpPr>
        <p:spPr>
          <a:xfrm>
            <a:off x="7471440" y="5466960"/>
            <a:ext cx="645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53" name="CustomShape 49"/>
          <p:cNvSpPr/>
          <p:nvPr/>
        </p:nvSpPr>
        <p:spPr>
          <a:xfrm>
            <a:off x="3673080" y="547092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Insight credit</a:t>
            </a:r>
            <a:endParaRPr b="0" lang="en-US" sz="650" spc="-1" strike="noStrike">
              <a:latin typeface="Arial"/>
            </a:endParaRPr>
          </a:p>
        </p:txBody>
      </p:sp>
      <p:sp>
        <p:nvSpPr>
          <p:cNvPr id="154" name="CustomShape 50"/>
          <p:cNvSpPr/>
          <p:nvPr/>
        </p:nvSpPr>
        <p:spPr>
          <a:xfrm>
            <a:off x="5866200" y="5470920"/>
            <a:ext cx="9316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UK corporate bonds</a:t>
            </a:r>
            <a:endParaRPr b="0" lang="en-US" sz="650" spc="-1" strike="noStrike">
              <a:latin typeface="Arial"/>
            </a:endParaRPr>
          </a:p>
        </p:txBody>
      </p:sp>
      <p:sp>
        <p:nvSpPr>
          <p:cNvPr id="155" name="CustomShape 51"/>
          <p:cNvSpPr/>
          <p:nvPr/>
        </p:nvSpPr>
        <p:spPr>
          <a:xfrm>
            <a:off x="7436880" y="547092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20.0        %</a:t>
            </a:r>
            <a:endParaRPr b="0" lang="en-US" sz="650" spc="-1" strike="noStrike">
              <a:latin typeface="Arial"/>
            </a:endParaRPr>
          </a:p>
        </p:txBody>
      </p:sp>
      <p:pic>
        <p:nvPicPr>
          <p:cNvPr id="156" name="Google Shape;457;p3" descr=""/>
          <p:cNvPicPr/>
          <p:nvPr/>
        </p:nvPicPr>
        <p:blipFill>
          <a:blip r:embed="rId12"/>
          <a:stretch/>
        </p:blipFill>
        <p:spPr>
          <a:xfrm>
            <a:off x="8142840" y="5510520"/>
            <a:ext cx="92520" cy="105120"/>
          </a:xfrm>
          <a:prstGeom prst="rect">
            <a:avLst/>
          </a:prstGeom>
          <a:ln>
            <a:noFill/>
          </a:ln>
        </p:spPr>
      </p:pic>
      <p:pic>
        <p:nvPicPr>
          <p:cNvPr id="157" name="Google Shape;458;p3" descr=""/>
          <p:cNvPicPr/>
          <p:nvPr/>
        </p:nvPicPr>
        <p:blipFill>
          <a:blip r:embed="rId13"/>
          <a:stretch/>
        </p:blipFill>
        <p:spPr>
          <a:xfrm>
            <a:off x="6877440" y="5517360"/>
            <a:ext cx="102960" cy="87120"/>
          </a:xfrm>
          <a:prstGeom prst="rect">
            <a:avLst/>
          </a:prstGeom>
          <a:ln>
            <a:noFill/>
          </a:ln>
        </p:spPr>
      </p:pic>
      <p:sp>
        <p:nvSpPr>
          <p:cNvPr id="158" name="CustomShape 52"/>
          <p:cNvSpPr/>
          <p:nvPr/>
        </p:nvSpPr>
        <p:spPr>
          <a:xfrm>
            <a:off x="7471440" y="5828760"/>
            <a:ext cx="645120" cy="195120"/>
          </a:xfrm>
          <a:prstGeom prst="roundRect">
            <a:avLst>
              <a:gd name="adj" fmla="val 6411"/>
            </a:avLst>
          </a:prstGeom>
          <a:noFill/>
          <a:ln w="9360">
            <a:solidFill>
              <a:srgbClr val="cccccc"/>
            </a:solidFill>
            <a:miter/>
          </a:ln>
        </p:spPr>
        <p:style>
          <a:lnRef idx="0"/>
          <a:fillRef idx="0"/>
          <a:effectRef idx="0"/>
          <a:fontRef idx="minor"/>
        </p:style>
        <p:txBody>
          <a:bodyPr/>
          <a:p/>
        </p:txBody>
      </p:sp>
      <p:sp>
        <p:nvSpPr>
          <p:cNvPr id="159" name="CustomShape 53"/>
          <p:cNvSpPr/>
          <p:nvPr/>
        </p:nvSpPr>
        <p:spPr>
          <a:xfrm>
            <a:off x="7446600" y="583308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100.0       %</a:t>
            </a:r>
            <a:endParaRPr b="0" lang="en-US" sz="650" spc="-1" strike="noStrike">
              <a:latin typeface="Arial"/>
            </a:endParaRPr>
          </a:p>
        </p:txBody>
      </p:sp>
      <p:sp>
        <p:nvSpPr>
          <p:cNvPr id="160" name="CustomShape 54"/>
          <p:cNvSpPr/>
          <p:nvPr/>
        </p:nvSpPr>
        <p:spPr>
          <a:xfrm>
            <a:off x="7053480" y="583884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Total</a:t>
            </a:r>
            <a:endParaRPr b="0" lang="en-US" sz="700" spc="-1" strike="noStrike">
              <a:latin typeface="Arial"/>
            </a:endParaRPr>
          </a:p>
        </p:txBody>
      </p:sp>
      <p:sp>
        <p:nvSpPr>
          <p:cNvPr id="161" name="CustomShape 55"/>
          <p:cNvSpPr/>
          <p:nvPr/>
        </p:nvSpPr>
        <p:spPr>
          <a:xfrm>
            <a:off x="3637080" y="3817440"/>
            <a:ext cx="253908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Fund name</a:t>
            </a:r>
            <a:endParaRPr b="0" lang="en-US" sz="700" spc="-1" strike="noStrike">
              <a:latin typeface="Arial"/>
            </a:endParaRPr>
          </a:p>
        </p:txBody>
      </p:sp>
      <p:sp>
        <p:nvSpPr>
          <p:cNvPr id="162" name="CustomShape 56"/>
          <p:cNvSpPr/>
          <p:nvPr/>
        </p:nvSpPr>
        <p:spPr>
          <a:xfrm>
            <a:off x="5805720" y="3817440"/>
            <a:ext cx="112212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Fund classification</a:t>
            </a:r>
            <a:endParaRPr b="0" lang="en-US" sz="700" spc="-1" strike="noStrike">
              <a:latin typeface="Arial"/>
            </a:endParaRPr>
          </a:p>
        </p:txBody>
      </p:sp>
      <p:sp>
        <p:nvSpPr>
          <p:cNvPr id="163" name="CustomShape 57"/>
          <p:cNvSpPr/>
          <p:nvPr/>
        </p:nvSpPr>
        <p:spPr>
          <a:xfrm>
            <a:off x="7408080" y="3807720"/>
            <a:ext cx="79920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Allocation</a:t>
            </a:r>
            <a:endParaRPr b="0" lang="en-US" sz="700" spc="-1" strike="noStrike">
              <a:latin typeface="Arial"/>
            </a:endParaRPr>
          </a:p>
        </p:txBody>
      </p:sp>
      <p:grpSp>
        <p:nvGrpSpPr>
          <p:cNvPr id="164" name="Group 58"/>
          <p:cNvGrpSpPr/>
          <p:nvPr/>
        </p:nvGrpSpPr>
        <p:grpSpPr>
          <a:xfrm>
            <a:off x="5463720" y="5958360"/>
            <a:ext cx="1460520" cy="897120"/>
            <a:chOff x="5463720" y="5958360"/>
            <a:chExt cx="1460520" cy="897120"/>
          </a:xfrm>
        </p:grpSpPr>
        <p:pic>
          <p:nvPicPr>
            <p:cNvPr id="165" name="Google Shape;466;p3" descr=""/>
            <p:cNvPicPr/>
            <p:nvPr/>
          </p:nvPicPr>
          <p:blipFill>
            <a:blip r:embed="rId14"/>
            <a:stretch/>
          </p:blipFill>
          <p:spPr>
            <a:xfrm>
              <a:off x="5802120" y="5958360"/>
              <a:ext cx="1122120" cy="897120"/>
            </a:xfrm>
            <a:prstGeom prst="rect">
              <a:avLst/>
            </a:prstGeom>
            <a:ln>
              <a:noFill/>
            </a:ln>
          </p:spPr>
        </p:pic>
        <p:sp>
          <p:nvSpPr>
            <p:cNvPr id="166" name="CustomShape 59"/>
            <p:cNvSpPr/>
            <p:nvPr/>
          </p:nvSpPr>
          <p:spPr>
            <a:xfrm>
              <a:off x="5463720" y="629820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67" name="CustomShape 60"/>
            <p:cNvSpPr/>
            <p:nvPr/>
          </p:nvSpPr>
          <p:spPr>
            <a:xfrm>
              <a:off x="5468400" y="661896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grpSp>
      <p:sp>
        <p:nvSpPr>
          <p:cNvPr id="168" name="CustomShape 61"/>
          <p:cNvSpPr/>
          <p:nvPr/>
        </p:nvSpPr>
        <p:spPr>
          <a:xfrm>
            <a:off x="3633840" y="625752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Date</a:t>
            </a:r>
            <a:endParaRPr b="0" lang="en-US" sz="700" spc="-1" strike="noStrike">
              <a:latin typeface="Arial"/>
            </a:endParaRPr>
          </a:p>
        </p:txBody>
      </p:sp>
      <p:grpSp>
        <p:nvGrpSpPr>
          <p:cNvPr id="169" name="Group 62"/>
          <p:cNvGrpSpPr/>
          <p:nvPr/>
        </p:nvGrpSpPr>
        <p:grpSpPr>
          <a:xfrm>
            <a:off x="3975840" y="5921640"/>
            <a:ext cx="1081800" cy="897120"/>
            <a:chOff x="3975840" y="5921640"/>
            <a:chExt cx="1081800" cy="897120"/>
          </a:xfrm>
        </p:grpSpPr>
        <p:pic>
          <p:nvPicPr>
            <p:cNvPr id="170" name="Google Shape;471;p3" descr=""/>
            <p:cNvPicPr/>
            <p:nvPr/>
          </p:nvPicPr>
          <p:blipFill>
            <a:blip r:embed="rId15"/>
            <a:stretch/>
          </p:blipFill>
          <p:spPr>
            <a:xfrm>
              <a:off x="3975840" y="5921640"/>
              <a:ext cx="1081800" cy="897120"/>
            </a:xfrm>
            <a:prstGeom prst="rect">
              <a:avLst/>
            </a:prstGeom>
            <a:ln>
              <a:noFill/>
            </a:ln>
          </p:spPr>
        </p:pic>
        <p:sp>
          <p:nvSpPr>
            <p:cNvPr id="171" name="CustomShape 63"/>
            <p:cNvSpPr/>
            <p:nvPr/>
          </p:nvSpPr>
          <p:spPr>
            <a:xfrm>
              <a:off x="4000320" y="62935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23-12-2020</a:t>
              </a:r>
              <a:endParaRPr b="0" lang="en-US" sz="650" spc="-1" strike="noStrike">
                <a:latin typeface="Arial"/>
              </a:endParaRPr>
            </a:p>
          </p:txBody>
        </p:sp>
        <p:sp>
          <p:nvSpPr>
            <p:cNvPr id="172" name="CustomShape 64"/>
            <p:cNvSpPr/>
            <p:nvPr/>
          </p:nvSpPr>
          <p:spPr>
            <a:xfrm>
              <a:off x="3997800" y="65077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15-11-2020</a:t>
              </a:r>
              <a:endParaRPr b="0" lang="en-US" sz="650" spc="-1" strike="noStrike">
                <a:latin typeface="Arial"/>
              </a:endParaRPr>
            </a:p>
          </p:txBody>
        </p:sp>
      </p:grpSp>
      <p:pic>
        <p:nvPicPr>
          <p:cNvPr id="173" name="Google Shape;474;p3" descr=""/>
          <p:cNvPicPr/>
          <p:nvPr/>
        </p:nvPicPr>
        <p:blipFill>
          <a:blip r:embed="rId16"/>
          <a:stretch/>
        </p:blipFill>
        <p:spPr>
          <a:xfrm>
            <a:off x="5089320" y="6329880"/>
            <a:ext cx="92520" cy="105120"/>
          </a:xfrm>
          <a:prstGeom prst="rect">
            <a:avLst/>
          </a:prstGeom>
          <a:ln>
            <a:noFill/>
          </a:ln>
        </p:spPr>
      </p:pic>
      <p:pic>
        <p:nvPicPr>
          <p:cNvPr id="174" name="Google Shape;475;p3" descr=""/>
          <p:cNvPicPr/>
          <p:nvPr/>
        </p:nvPicPr>
        <p:blipFill>
          <a:blip r:embed="rId17"/>
          <a:stretch/>
        </p:blipFill>
        <p:spPr>
          <a:xfrm>
            <a:off x="3951360" y="5831640"/>
            <a:ext cx="3042000" cy="393480"/>
          </a:xfrm>
          <a:prstGeom prst="rect">
            <a:avLst/>
          </a:prstGeom>
          <a:ln>
            <a:noFill/>
          </a:ln>
        </p:spPr>
      </p:pic>
      <p:pic>
        <p:nvPicPr>
          <p:cNvPr id="175" name="Google Shape;476;p3" descr=""/>
          <p:cNvPicPr/>
          <p:nvPr/>
        </p:nvPicPr>
        <p:blipFill>
          <a:blip r:embed="rId18"/>
          <a:stretch/>
        </p:blipFill>
        <p:spPr>
          <a:xfrm>
            <a:off x="3871440" y="6534720"/>
            <a:ext cx="3319920" cy="300600"/>
          </a:xfrm>
          <a:prstGeom prst="rect">
            <a:avLst/>
          </a:prstGeom>
          <a:ln>
            <a:noFill/>
          </a:ln>
        </p:spPr>
      </p:pic>
      <p:grpSp>
        <p:nvGrpSpPr>
          <p:cNvPr id="176" name="Group 65"/>
          <p:cNvGrpSpPr/>
          <p:nvPr/>
        </p:nvGrpSpPr>
        <p:grpSpPr>
          <a:xfrm>
            <a:off x="7298640" y="6288840"/>
            <a:ext cx="799200" cy="195840"/>
            <a:chOff x="7298640" y="6288840"/>
            <a:chExt cx="799200" cy="195840"/>
          </a:xfrm>
        </p:grpSpPr>
        <p:sp>
          <p:nvSpPr>
            <p:cNvPr id="177" name="CustomShape 66"/>
            <p:cNvSpPr/>
            <p:nvPr/>
          </p:nvSpPr>
          <p:spPr>
            <a:xfrm>
              <a:off x="7298640" y="6288840"/>
              <a:ext cx="799200" cy="195120"/>
            </a:xfrm>
            <a:prstGeom prst="roundRect">
              <a:avLst>
                <a:gd name="adj" fmla="val 6411"/>
              </a:avLst>
            </a:prstGeom>
            <a:solidFill>
              <a:srgbClr val="0099cc"/>
            </a:solidFill>
            <a:ln w="9360">
              <a:solidFill>
                <a:srgbClr val="0099cc"/>
              </a:solidFill>
              <a:miter/>
            </a:ln>
          </p:spPr>
          <p:style>
            <a:lnRef idx="0"/>
            <a:fillRef idx="0"/>
            <a:effectRef idx="0"/>
            <a:fontRef idx="minor"/>
          </p:style>
        </p:sp>
        <p:sp>
          <p:nvSpPr>
            <p:cNvPr id="178" name="CustomShape 67"/>
            <p:cNvSpPr/>
            <p:nvPr/>
          </p:nvSpPr>
          <p:spPr>
            <a:xfrm>
              <a:off x="7376760" y="6296760"/>
              <a:ext cx="640440" cy="187920"/>
            </a:xfrm>
            <a:prstGeom prst="rect">
              <a:avLst/>
            </a:prstGeom>
            <a:noFill/>
            <a:ln>
              <a:noFill/>
            </a:ln>
          </p:spPr>
          <p:style>
            <a:lnRef idx="0"/>
            <a:fillRef idx="0"/>
            <a:effectRef idx="0"/>
            <a:fontRef idx="minor"/>
          </p:style>
          <p:txBody>
            <a:bodyPr lIns="36000" rIns="36000" tIns="45000" bIns="45000"/>
            <a:p>
              <a:pPr algn="ctr">
                <a:lnSpc>
                  <a:spcPct val="100000"/>
                </a:lnSpc>
              </a:pPr>
              <a:r>
                <a:rPr b="1" lang="en-US" sz="650" spc="-1" strike="noStrike">
                  <a:solidFill>
                    <a:srgbClr val="ffffff"/>
                  </a:solidFill>
                  <a:latin typeface="Arial"/>
                  <a:ea typeface="Arial"/>
                </a:rPr>
                <a:t>Edit detail</a:t>
              </a:r>
              <a:endParaRPr b="0" lang="en-US" sz="650" spc="-1" strike="noStrike">
                <a:latin typeface="Arial"/>
              </a:endParaRPr>
            </a:p>
          </p:txBody>
        </p:sp>
      </p:grpSp>
      <p:sp>
        <p:nvSpPr>
          <p:cNvPr id="179" name="CustomShape 68"/>
          <p:cNvSpPr/>
          <p:nvPr/>
        </p:nvSpPr>
        <p:spPr>
          <a:xfrm>
            <a:off x="3627360" y="5870520"/>
            <a:ext cx="799200" cy="187920"/>
          </a:xfrm>
          <a:prstGeom prst="rect">
            <a:avLst/>
          </a:prstGeom>
          <a:noFill/>
          <a:ln>
            <a:noFill/>
          </a:ln>
        </p:spPr>
        <p:style>
          <a:lnRef idx="0"/>
          <a:fillRef idx="0"/>
          <a:effectRef idx="0"/>
          <a:fontRef idx="minor"/>
        </p:style>
        <p:txBody>
          <a:bodyPr lIns="90000" rIns="90000" tIns="45000" bIns="45000"/>
          <a:p>
            <a:pPr>
              <a:lnSpc>
                <a:spcPct val="100000"/>
              </a:lnSpc>
            </a:pPr>
            <a:r>
              <a:rPr b="1" lang="en-US" sz="650" spc="-1" strike="noStrike">
                <a:solidFill>
                  <a:srgbClr val="0099cc"/>
                </a:solidFill>
                <a:latin typeface="Arial"/>
                <a:ea typeface="Arial"/>
              </a:rPr>
              <a:t>+ Add new fund</a:t>
            </a:r>
            <a:endParaRPr b="0" lang="en-US" sz="650" spc="-1" strike="noStrike">
              <a:latin typeface="Arial"/>
            </a:endParaRPr>
          </a:p>
        </p:txBody>
      </p:sp>
      <p:sp>
        <p:nvSpPr>
          <p:cNvPr id="180" name="CustomShape 69"/>
          <p:cNvSpPr/>
          <p:nvPr/>
        </p:nvSpPr>
        <p:spPr>
          <a:xfrm>
            <a:off x="3645000" y="5856120"/>
            <a:ext cx="799200" cy="195120"/>
          </a:xfrm>
          <a:prstGeom prst="roundRect">
            <a:avLst>
              <a:gd name="adj" fmla="val 6411"/>
            </a:avLst>
          </a:prstGeom>
          <a:noFill/>
          <a:ln w="9360">
            <a:solidFill>
              <a:srgbClr val="0099cc"/>
            </a:solidFill>
            <a:miter/>
          </a:ln>
        </p:spPr>
        <p:style>
          <a:lnRef idx="0"/>
          <a:fillRef idx="0"/>
          <a:effectRef idx="0"/>
          <a:fontRef idx="minor"/>
        </p:style>
        <p:txBody>
          <a:bodyPr/>
          <a:p/>
        </p:txBody>
      </p:sp>
      <p:sp>
        <p:nvSpPr>
          <p:cNvPr id="181" name="CustomShape 70"/>
          <p:cNvSpPr/>
          <p:nvPr/>
        </p:nvSpPr>
        <p:spPr>
          <a:xfrm>
            <a:off x="3931560" y="658224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Etc. Dates continue below</a:t>
            </a:r>
            <a:endParaRPr b="0" lang="en-US" sz="700" spc="-1" strike="noStrike">
              <a:latin typeface="Arial"/>
            </a:endParaRPr>
          </a:p>
        </p:txBody>
      </p:sp>
      <p:sp>
        <p:nvSpPr>
          <p:cNvPr id="182" name="CustomShape 71"/>
          <p:cNvSpPr/>
          <p:nvPr/>
        </p:nvSpPr>
        <p:spPr>
          <a:xfrm>
            <a:off x="3249720" y="3778920"/>
            <a:ext cx="81000" cy="2430720"/>
          </a:xfrm>
          <a:prstGeom prst="leftBrace">
            <a:avLst>
              <a:gd name="adj1" fmla="val 8333"/>
              <a:gd name="adj2" fmla="val 50000"/>
            </a:avLst>
          </a:prstGeom>
          <a:noFill/>
          <a:ln w="9360">
            <a:solidFill>
              <a:srgbClr val="ff0000"/>
            </a:solidFill>
            <a:miter/>
          </a:ln>
        </p:spPr>
        <p:style>
          <a:lnRef idx="0"/>
          <a:fillRef idx="0"/>
          <a:effectRef idx="0"/>
          <a:fontRef idx="minor"/>
        </p:style>
        <p:txBody>
          <a:bodyPr/>
          <a:p/>
        </p:txBody>
      </p:sp>
      <p:sp>
        <p:nvSpPr>
          <p:cNvPr id="183" name="CustomShape 72"/>
          <p:cNvSpPr/>
          <p:nvPr/>
        </p:nvSpPr>
        <p:spPr>
          <a:xfrm>
            <a:off x="1004760" y="279756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0" lang="en-US" sz="750" spc="-1" strike="noStrike">
                <a:solidFill>
                  <a:srgbClr val="7f7f7f"/>
                </a:solidFill>
                <a:latin typeface="Arial"/>
                <a:ea typeface="Arial"/>
              </a:rPr>
              <a:t>Update non-LGIM assets</a:t>
            </a:r>
            <a:endParaRPr b="0" lang="en-US" sz="750" spc="-1" strike="noStrike">
              <a:latin typeface="Arial"/>
            </a:endParaRPr>
          </a:p>
        </p:txBody>
      </p:sp>
      <p:pic>
        <p:nvPicPr>
          <p:cNvPr id="184" name="Google Shape;485;p3" descr=""/>
          <p:cNvPicPr/>
          <p:nvPr/>
        </p:nvPicPr>
        <p:blipFill>
          <a:blip r:embed="rId19"/>
          <a:stretch/>
        </p:blipFill>
        <p:spPr>
          <a:xfrm>
            <a:off x="2982960" y="2844720"/>
            <a:ext cx="145800" cy="96120"/>
          </a:xfrm>
          <a:prstGeom prst="rect">
            <a:avLst/>
          </a:prstGeom>
          <a:ln>
            <a:noFill/>
          </a:ln>
        </p:spPr>
      </p:pic>
      <p:sp>
        <p:nvSpPr>
          <p:cNvPr id="185" name="CustomShape 73"/>
          <p:cNvSpPr/>
          <p:nvPr/>
        </p:nvSpPr>
        <p:spPr>
          <a:xfrm>
            <a:off x="1239840" y="309420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1" lang="en-US" sz="750" spc="-1" strike="noStrike">
                <a:solidFill>
                  <a:srgbClr val="7f7f7f"/>
                </a:solidFill>
                <a:latin typeface="Arial"/>
                <a:ea typeface="Arial"/>
              </a:rPr>
              <a:t>Input non-LGIM assets</a:t>
            </a:r>
            <a:endParaRPr b="0" lang="en-US" sz="750" spc="-1" strike="noStrike">
              <a:latin typeface="Arial"/>
            </a:endParaRPr>
          </a:p>
        </p:txBody>
      </p:sp>
      <p:sp>
        <p:nvSpPr>
          <p:cNvPr id="186" name="CustomShape 74"/>
          <p:cNvSpPr/>
          <p:nvPr/>
        </p:nvSpPr>
        <p:spPr>
          <a:xfrm>
            <a:off x="1239840" y="338940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0" lang="en-US" sz="750" spc="-1" strike="noStrike">
                <a:solidFill>
                  <a:srgbClr val="7f7f7f"/>
                </a:solidFill>
                <a:latin typeface="Arial"/>
                <a:ea typeface="Arial"/>
              </a:rPr>
              <a:t>Approve non-LGIM assets</a:t>
            </a:r>
            <a:endParaRPr b="0" lang="en-US" sz="750" spc="-1" strike="noStrike">
              <a:latin typeface="Arial"/>
            </a:endParaRPr>
          </a:p>
        </p:txBody>
      </p:sp>
      <p:pic>
        <p:nvPicPr>
          <p:cNvPr id="187" name="Google Shape;488;p3" descr=""/>
          <p:cNvPicPr/>
          <p:nvPr/>
        </p:nvPicPr>
        <p:blipFill>
          <a:blip r:embed="rId20"/>
          <a:stretch/>
        </p:blipFill>
        <p:spPr>
          <a:xfrm>
            <a:off x="1046880" y="3094200"/>
            <a:ext cx="232560" cy="826920"/>
          </a:xfrm>
          <a:prstGeom prst="rect">
            <a:avLst/>
          </a:prstGeom>
          <a:ln>
            <a:noFill/>
          </a:ln>
        </p:spPr>
      </p:pic>
      <p:sp>
        <p:nvSpPr>
          <p:cNvPr id="188" name="CustomShape 75"/>
          <p:cNvSpPr/>
          <p:nvPr/>
        </p:nvSpPr>
        <p:spPr>
          <a:xfrm>
            <a:off x="1046880" y="3576960"/>
            <a:ext cx="232560" cy="437760"/>
          </a:xfrm>
          <a:prstGeom prst="rect">
            <a:avLst/>
          </a:prstGeom>
          <a:solidFill>
            <a:schemeClr val="lt1"/>
          </a:solidFill>
          <a:ln>
            <a:noFill/>
          </a:ln>
        </p:spPr>
        <p:style>
          <a:lnRef idx="0"/>
          <a:fillRef idx="0"/>
          <a:effectRef idx="0"/>
          <a:fontRef idx="minor"/>
        </p:style>
        <p:txBody>
          <a:bodyPr/>
          <a:p/>
        </p:txBody>
      </p:sp>
      <p:sp>
        <p:nvSpPr>
          <p:cNvPr id="189" name="CustomShape 76"/>
          <p:cNvSpPr/>
          <p:nvPr/>
        </p:nvSpPr>
        <p:spPr>
          <a:xfrm>
            <a:off x="1024200" y="3803760"/>
            <a:ext cx="2157120" cy="243360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This section should open up when the user has clicked on the ‘Edit detail’ button for a given date.</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If the user has not added any detail, the user should just see the ‘add new fund button’ when they click on ‘Edit detail’. By default the system will model the value provided as 100% cash if the breakdown is not provided.</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When the user creates new dates, the underlying detail should be automatically populated to be the same as the most recent previous date. This would mean that they could just update the asset value without having to edit the underlying breakdown.</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The ‘Fund classification’ should be chosen from a drop-down list of options.</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The PV01 and IE01 boxes should only appear if the user selects the ‘LDI’ drop-down option for a given row.</a:t>
            </a:r>
            <a:endParaRPr b="0" lang="en-US" sz="700" spc="-1" strike="noStrike">
              <a:latin typeface="Arial"/>
            </a:endParaRPr>
          </a:p>
        </p:txBody>
      </p:sp>
      <p:pic>
        <p:nvPicPr>
          <p:cNvPr id="190" name="Google Shape;491;p3" descr=""/>
          <p:cNvPicPr/>
          <p:nvPr/>
        </p:nvPicPr>
        <p:blipFill>
          <a:blip r:embed="rId21"/>
          <a:stretch/>
        </p:blipFill>
        <p:spPr>
          <a:xfrm>
            <a:off x="4692240" y="2439360"/>
            <a:ext cx="127080" cy="114840"/>
          </a:xfrm>
          <a:prstGeom prst="rect">
            <a:avLst/>
          </a:prstGeom>
          <a:ln>
            <a:noFill/>
          </a:ln>
        </p:spPr>
      </p:pic>
      <p:pic>
        <p:nvPicPr>
          <p:cNvPr id="191" name="Google Shape;492;p3" descr=""/>
          <p:cNvPicPr/>
          <p:nvPr/>
        </p:nvPicPr>
        <p:blipFill>
          <a:blip r:embed="rId22"/>
          <a:stretch/>
        </p:blipFill>
        <p:spPr>
          <a:xfrm>
            <a:off x="5204160" y="5146920"/>
            <a:ext cx="151920" cy="133200"/>
          </a:xfrm>
          <a:prstGeom prst="rect">
            <a:avLst/>
          </a:prstGeom>
          <a:ln>
            <a:noFill/>
          </a:ln>
        </p:spPr>
      </p:pic>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Active Client page – External assets</a:t>
            </a:r>
            <a:endParaRPr b="0" lang="en-US" sz="2160" spc="-1" strike="noStrike">
              <a:latin typeface="Arial"/>
            </a:endParaRPr>
          </a:p>
        </p:txBody>
      </p:sp>
      <p:sp>
        <p:nvSpPr>
          <p:cNvPr id="193"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Information button text</a:t>
            </a:r>
            <a:endParaRPr b="0" lang="en-US" sz="1600" spc="-1" strike="noStrike">
              <a:latin typeface="Arial"/>
            </a:endParaRPr>
          </a:p>
        </p:txBody>
      </p:sp>
      <p:sp>
        <p:nvSpPr>
          <p:cNvPr id="194"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802FDADD-C62E-4298-9D3A-FE92DFF205F3}"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195" name="CustomShape 4"/>
          <p:cNvSpPr/>
          <p:nvPr/>
        </p:nvSpPr>
        <p:spPr>
          <a:xfrm>
            <a:off x="461880" y="2154600"/>
            <a:ext cx="4488480" cy="3287160"/>
          </a:xfrm>
          <a:prstGeom prst="rect">
            <a:avLst/>
          </a:prstGeom>
          <a:noFill/>
          <a:ln w="9360">
            <a:solidFill>
              <a:srgbClr val="0099cc"/>
            </a:solidFill>
            <a:round/>
          </a:ln>
        </p:spPr>
        <p:style>
          <a:lnRef idx="0"/>
          <a:fillRef idx="0"/>
          <a:effectRef idx="0"/>
          <a:fontRef idx="minor"/>
        </p:style>
        <p:txBody>
          <a:bodyPr lIns="90000" rIns="90000" tIns="45000" bIns="45000"/>
          <a:p>
            <a:pPr algn="just">
              <a:lnSpc>
                <a:spcPct val="100000"/>
              </a:lnSpc>
            </a:pPr>
            <a:r>
              <a:rPr b="0" lang="en-US" sz="1000" spc="-1" strike="noStrike">
                <a:solidFill>
                  <a:srgbClr val="333333"/>
                </a:solidFill>
                <a:latin typeface="Arial"/>
                <a:ea typeface="Arial"/>
              </a:rPr>
              <a:t> </a:t>
            </a:r>
            <a:r>
              <a:rPr b="0" lang="en-US" sz="1000" spc="-1" strike="noStrike">
                <a:solidFill>
                  <a:srgbClr val="333333"/>
                </a:solidFill>
                <a:latin typeface="Arial"/>
                <a:ea typeface="Arial"/>
              </a:rPr>
              <a:t>If the scheme holds assets which are not managed by LGIM, details can be entered here. This information will be used for tracking the funding level, and also for overall portfolio risk analysis and funding level projections.Enter the value of non-LGIM assets held at different dates. We will roll the asset value forward in an approximate manner between dates provided.By default any asset values provided will be treated as cash for both funding level tracking and risk analysis purposes. However, if you click on ‘Edit details’ for a given asset value then you will be able to provide a breakdown of the value by fund and asset class. If this information is provided then we will roll forward the asset value in line with index returns for the relevant asset class, and will include the external assets within overall portfolio risk analysis. Once you have entered the breakdown of the asset value at one date, this breakdown will be carried forward to subsequent dates by default, unless you choose to edit the detail within these later dates (for example, following a significant change in the portfolio). This enables you to quickly update the value of non-LGIM assets without having to re-enter the underlying detail at every date.</a:t>
            </a:r>
            <a:endParaRPr b="0" lang="en-US" sz="1000" spc="-1" strike="noStrike">
              <a:latin typeface="Arial"/>
            </a:endParaRPr>
          </a:p>
        </p:txBody>
      </p:sp>
      <p:sp>
        <p:nvSpPr>
          <p:cNvPr id="196" name="CustomShape 5"/>
          <p:cNvSpPr/>
          <p:nvPr/>
        </p:nvSpPr>
        <p:spPr>
          <a:xfrm>
            <a:off x="5105160" y="2154600"/>
            <a:ext cx="4488480" cy="1764360"/>
          </a:xfrm>
          <a:prstGeom prst="rect">
            <a:avLst/>
          </a:prstGeom>
          <a:noFill/>
          <a:ln w="9360">
            <a:solidFill>
              <a:srgbClr val="0099cc"/>
            </a:solidFill>
            <a:round/>
          </a:ln>
        </p:spPr>
        <p:style>
          <a:lnRef idx="0"/>
          <a:fillRef idx="0"/>
          <a:effectRef idx="0"/>
          <a:fontRef idx="minor"/>
        </p:style>
        <p:txBody>
          <a:bodyPr lIns="90000" rIns="90000" tIns="45000" bIns="45000"/>
          <a:p>
            <a:pPr algn="just">
              <a:lnSpc>
                <a:spcPct val="100000"/>
              </a:lnSpc>
            </a:pPr>
            <a:r>
              <a:rPr b="0" lang="en-US" sz="1000" spc="-1" strike="noStrike">
                <a:solidFill>
                  <a:srgbClr val="333333"/>
                </a:solidFill>
                <a:latin typeface="Arial"/>
                <a:ea typeface="Arial"/>
              </a:rPr>
              <a:t>PV01 and IE01 data should be available from your LDI provider. Note that positive numbers should typically be entered.</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PV01 - Please enter the increase in asset value that would expected in £ terms if interest rates fell 0.01%.</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IE01 - Please enter the increase in asset value that would expected in £ terms if price inflation expectations increased 0.01%.</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If you do not know this information then you can simply leave these boxes blank, and we will treat the LDI assets as cash.</a:t>
            </a:r>
            <a:endParaRPr b="0" lang="en-US" sz="1000" spc="-1" strike="noStrike">
              <a:latin typeface="Arial"/>
            </a:endParaRPr>
          </a:p>
        </p:txBody>
      </p:sp>
      <p:sp>
        <p:nvSpPr>
          <p:cNvPr id="197" name="CustomShape 6"/>
          <p:cNvSpPr/>
          <p:nvPr/>
        </p:nvSpPr>
        <p:spPr>
          <a:xfrm>
            <a:off x="461880" y="188028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Top information button text</a:t>
            </a:r>
            <a:endParaRPr b="0" lang="en-US" sz="700" spc="-1" strike="noStrike">
              <a:latin typeface="Arial"/>
            </a:endParaRPr>
          </a:p>
        </p:txBody>
      </p:sp>
      <p:sp>
        <p:nvSpPr>
          <p:cNvPr id="198" name="CustomShape 7"/>
          <p:cNvSpPr/>
          <p:nvPr/>
        </p:nvSpPr>
        <p:spPr>
          <a:xfrm>
            <a:off x="5105160" y="188028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PV01 and IE01 information button text</a:t>
            </a:r>
            <a:endParaRPr b="0" lang="en-US" sz="700" spc="-1" strike="noStrike">
              <a:latin typeface="Arial"/>
            </a:endParaRPr>
          </a:p>
        </p:txBody>
      </p:sp>
    </p:spTree>
  </p:cSld>
  <p:transition spd="slow">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Active Client page – External assets</a:t>
            </a:r>
            <a:endParaRPr b="0" lang="en-US" sz="2160" spc="-1" strike="noStrike">
              <a:latin typeface="Arial"/>
            </a:endParaRPr>
          </a:p>
        </p:txBody>
      </p:sp>
      <p:sp>
        <p:nvSpPr>
          <p:cNvPr id="200"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List of asset types for dropdown </a:t>
            </a:r>
            <a:r>
              <a:rPr b="0" lang="en-US" sz="1600" spc="-1" strike="noStrike">
                <a:solidFill>
                  <a:srgbClr val="ff0000"/>
                </a:solidFill>
                <a:latin typeface="Arial"/>
                <a:ea typeface="Arial"/>
              </a:rPr>
              <a:t>(Draft - still tbc)</a:t>
            </a:r>
            <a:endParaRPr b="0" lang="en-US" sz="1600" spc="-1" strike="noStrike">
              <a:latin typeface="Arial"/>
            </a:endParaRPr>
          </a:p>
        </p:txBody>
      </p:sp>
      <p:sp>
        <p:nvSpPr>
          <p:cNvPr id="201"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04B6EB24-D4D0-4994-BC00-96048C6C220B}"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202" name="CustomShape 4"/>
          <p:cNvSpPr/>
          <p:nvPr/>
        </p:nvSpPr>
        <p:spPr>
          <a:xfrm>
            <a:off x="630720" y="1829880"/>
            <a:ext cx="1752120" cy="359172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Arial"/>
              </a:rPr>
              <a:t>Global equity</a:t>
            </a:r>
            <a:endParaRPr b="0" lang="en-US" sz="1000" spc="-1" strike="noStrike">
              <a:latin typeface="Arial"/>
            </a:endParaRPr>
          </a:p>
          <a:p>
            <a:pPr>
              <a:lnSpc>
                <a:spcPct val="100000"/>
              </a:lnSpc>
            </a:pPr>
            <a:r>
              <a:rPr b="0" lang="en-US" sz="1000" spc="-1" strike="noStrike">
                <a:solidFill>
                  <a:srgbClr val="000000"/>
                </a:solidFill>
                <a:latin typeface="Arial"/>
                <a:ea typeface="Arial"/>
              </a:rPr>
              <a:t>UK equity</a:t>
            </a:r>
            <a:endParaRPr b="0" lang="en-US" sz="1000" spc="-1" strike="noStrike">
              <a:latin typeface="Arial"/>
            </a:endParaRPr>
          </a:p>
          <a:p>
            <a:pPr>
              <a:lnSpc>
                <a:spcPct val="100000"/>
              </a:lnSpc>
            </a:pPr>
            <a:r>
              <a:rPr b="0" lang="en-US" sz="1000" spc="-1" strike="noStrike">
                <a:solidFill>
                  <a:srgbClr val="000000"/>
                </a:solidFill>
                <a:latin typeface="Arial"/>
                <a:ea typeface="Arial"/>
              </a:rPr>
              <a:t>US equity</a:t>
            </a:r>
            <a:endParaRPr b="0" lang="en-US" sz="1000" spc="-1" strike="noStrike">
              <a:latin typeface="Arial"/>
            </a:endParaRPr>
          </a:p>
          <a:p>
            <a:pPr>
              <a:lnSpc>
                <a:spcPct val="100000"/>
              </a:lnSpc>
            </a:pPr>
            <a:r>
              <a:rPr b="0" lang="en-US" sz="1000" spc="-1" strike="noStrike">
                <a:solidFill>
                  <a:srgbClr val="000000"/>
                </a:solidFill>
                <a:latin typeface="Arial"/>
                <a:ea typeface="Arial"/>
              </a:rPr>
              <a:t>European equity</a:t>
            </a:r>
            <a:endParaRPr b="0" lang="en-US" sz="1000" spc="-1" strike="noStrike">
              <a:latin typeface="Arial"/>
            </a:endParaRPr>
          </a:p>
          <a:p>
            <a:pPr>
              <a:lnSpc>
                <a:spcPct val="100000"/>
              </a:lnSpc>
            </a:pPr>
            <a:r>
              <a:rPr b="0" lang="en-US" sz="1000" spc="-1" strike="noStrike">
                <a:solidFill>
                  <a:srgbClr val="000000"/>
                </a:solidFill>
                <a:latin typeface="Arial"/>
                <a:ea typeface="Arial"/>
              </a:rPr>
              <a:t>Japanese equity</a:t>
            </a:r>
            <a:endParaRPr b="0" lang="en-US" sz="1000" spc="-1" strike="noStrike">
              <a:latin typeface="Arial"/>
            </a:endParaRPr>
          </a:p>
          <a:p>
            <a:pPr>
              <a:lnSpc>
                <a:spcPct val="100000"/>
              </a:lnSpc>
            </a:pPr>
            <a:r>
              <a:rPr b="0" lang="en-US" sz="1000" spc="-1" strike="noStrike">
                <a:solidFill>
                  <a:srgbClr val="000000"/>
                </a:solidFill>
                <a:latin typeface="Arial"/>
                <a:ea typeface="Arial"/>
              </a:rPr>
              <a:t>Asia Pacific equity</a:t>
            </a:r>
            <a:endParaRPr b="0" lang="en-US" sz="1000" spc="-1" strike="noStrike">
              <a:latin typeface="Arial"/>
            </a:endParaRPr>
          </a:p>
          <a:p>
            <a:pPr>
              <a:lnSpc>
                <a:spcPct val="100000"/>
              </a:lnSpc>
            </a:pPr>
            <a:r>
              <a:rPr b="0" lang="en-US" sz="1000" spc="-1" strike="noStrike">
                <a:solidFill>
                  <a:srgbClr val="000000"/>
                </a:solidFill>
                <a:latin typeface="Arial"/>
                <a:ea typeface="Arial"/>
              </a:rPr>
              <a:t>Emerging market equity</a:t>
            </a:r>
            <a:endParaRPr b="0" lang="en-US" sz="1000" spc="-1" strike="noStrike">
              <a:latin typeface="Arial"/>
            </a:endParaRPr>
          </a:p>
          <a:p>
            <a:pPr>
              <a:lnSpc>
                <a:spcPct val="100000"/>
              </a:lnSpc>
            </a:pPr>
            <a:r>
              <a:rPr b="0" lang="en-US" sz="1000" spc="-1" strike="noStrike">
                <a:solidFill>
                  <a:srgbClr val="000000"/>
                </a:solidFill>
                <a:latin typeface="Arial"/>
                <a:ea typeface="Arial"/>
              </a:rPr>
              <a:t>Private equity</a:t>
            </a:r>
            <a:endParaRPr b="0" lang="en-US" sz="1000" spc="-1" strike="noStrike">
              <a:latin typeface="Arial"/>
            </a:endParaRPr>
          </a:p>
          <a:p>
            <a:pPr>
              <a:lnSpc>
                <a:spcPct val="100000"/>
              </a:lnSpc>
            </a:pPr>
            <a:r>
              <a:rPr b="0" lang="en-US" sz="1000" spc="-1" strike="noStrike">
                <a:solidFill>
                  <a:srgbClr val="000000"/>
                </a:solidFill>
                <a:latin typeface="Arial"/>
                <a:ea typeface="Arial"/>
              </a:rPr>
              <a:t>Property</a:t>
            </a:r>
            <a:endParaRPr b="0" lang="en-US" sz="1000" spc="-1" strike="noStrike">
              <a:latin typeface="Arial"/>
            </a:endParaRPr>
          </a:p>
          <a:p>
            <a:pPr>
              <a:lnSpc>
                <a:spcPct val="100000"/>
              </a:lnSpc>
            </a:pPr>
            <a:r>
              <a:rPr b="0" lang="en-US" sz="1000" spc="-1" strike="noStrike">
                <a:solidFill>
                  <a:srgbClr val="000000"/>
                </a:solidFill>
                <a:latin typeface="Arial"/>
                <a:ea typeface="Arial"/>
              </a:rPr>
              <a:t>REITs</a:t>
            </a:r>
            <a:endParaRPr b="0" lang="en-US" sz="1000" spc="-1" strike="noStrike">
              <a:latin typeface="Arial"/>
            </a:endParaRPr>
          </a:p>
          <a:p>
            <a:pPr>
              <a:lnSpc>
                <a:spcPct val="100000"/>
              </a:lnSpc>
            </a:pPr>
            <a:r>
              <a:rPr b="0" lang="en-US" sz="1000" spc="-1" strike="noStrike">
                <a:solidFill>
                  <a:srgbClr val="000000"/>
                </a:solidFill>
                <a:latin typeface="Arial"/>
                <a:ea typeface="Arial"/>
              </a:rPr>
              <a:t>Infrastructure</a:t>
            </a:r>
            <a:endParaRPr b="0" lang="en-US" sz="1000" spc="-1" strike="noStrike">
              <a:latin typeface="Arial"/>
            </a:endParaRPr>
          </a:p>
          <a:p>
            <a:pPr>
              <a:lnSpc>
                <a:spcPct val="100000"/>
              </a:lnSpc>
            </a:pPr>
            <a:r>
              <a:rPr b="0" lang="en-US" sz="1000" spc="-1" strike="noStrike">
                <a:solidFill>
                  <a:srgbClr val="000000"/>
                </a:solidFill>
                <a:latin typeface="Arial"/>
                <a:ea typeface="Arial"/>
              </a:rPr>
              <a:t>Commodities</a:t>
            </a:r>
            <a:endParaRPr b="0" lang="en-US" sz="1000" spc="-1" strike="noStrike">
              <a:latin typeface="Arial"/>
            </a:endParaRPr>
          </a:p>
          <a:p>
            <a:pPr>
              <a:lnSpc>
                <a:spcPct val="100000"/>
              </a:lnSpc>
            </a:pPr>
            <a:r>
              <a:rPr b="0" lang="en-US" sz="1000" spc="-1" strike="noStrike">
                <a:solidFill>
                  <a:srgbClr val="000000"/>
                </a:solidFill>
                <a:latin typeface="Arial"/>
                <a:ea typeface="Arial"/>
              </a:rPr>
              <a:t>High yield bonds</a:t>
            </a:r>
            <a:endParaRPr b="0" lang="en-US" sz="1000" spc="-1" strike="noStrike">
              <a:latin typeface="Arial"/>
            </a:endParaRPr>
          </a:p>
          <a:p>
            <a:pPr>
              <a:lnSpc>
                <a:spcPct val="100000"/>
              </a:lnSpc>
            </a:pPr>
            <a:r>
              <a:rPr b="0" lang="en-US" sz="1000" spc="-1" strike="noStrike">
                <a:solidFill>
                  <a:srgbClr val="000000"/>
                </a:solidFill>
                <a:latin typeface="Arial"/>
                <a:ea typeface="Arial"/>
              </a:rPr>
              <a:t>Emerging market debt</a:t>
            </a:r>
            <a:endParaRPr b="0" lang="en-US" sz="1000" spc="-1" strike="noStrike">
              <a:latin typeface="Arial"/>
            </a:endParaRPr>
          </a:p>
          <a:p>
            <a:pPr>
              <a:lnSpc>
                <a:spcPct val="100000"/>
              </a:lnSpc>
            </a:pPr>
            <a:r>
              <a:rPr b="0" lang="en-US" sz="1000" spc="-1" strike="noStrike">
                <a:solidFill>
                  <a:srgbClr val="000000"/>
                </a:solidFill>
                <a:latin typeface="Arial"/>
                <a:ea typeface="Arial"/>
              </a:rPr>
              <a:t>Global corporate bonds</a:t>
            </a:r>
            <a:endParaRPr b="0" lang="en-US" sz="1000" spc="-1" strike="noStrike">
              <a:latin typeface="Arial"/>
            </a:endParaRPr>
          </a:p>
          <a:p>
            <a:pPr>
              <a:lnSpc>
                <a:spcPct val="100000"/>
              </a:lnSpc>
            </a:pPr>
            <a:r>
              <a:rPr b="0" lang="en-US" sz="1000" spc="-1" strike="noStrike">
                <a:solidFill>
                  <a:srgbClr val="000000"/>
                </a:solidFill>
                <a:latin typeface="Arial"/>
                <a:ea typeface="Arial"/>
              </a:rPr>
              <a:t>UK corporate bonds</a:t>
            </a:r>
            <a:endParaRPr b="0" lang="en-US" sz="1000" spc="-1" strike="noStrike">
              <a:latin typeface="Arial"/>
            </a:endParaRPr>
          </a:p>
          <a:p>
            <a:pPr>
              <a:lnSpc>
                <a:spcPct val="100000"/>
              </a:lnSpc>
            </a:pPr>
            <a:r>
              <a:rPr b="0" lang="en-US" sz="1000" spc="-1" strike="noStrike">
                <a:solidFill>
                  <a:srgbClr val="000000"/>
                </a:solidFill>
                <a:latin typeface="Arial"/>
                <a:ea typeface="Arial"/>
              </a:rPr>
              <a:t>Global sovereign bonds</a:t>
            </a:r>
            <a:endParaRPr b="0" lang="en-US" sz="1000" spc="-1" strike="noStrike">
              <a:latin typeface="Arial"/>
            </a:endParaRPr>
          </a:p>
          <a:p>
            <a:pPr>
              <a:lnSpc>
                <a:spcPct val="100000"/>
              </a:lnSpc>
            </a:pPr>
            <a:r>
              <a:rPr b="0" lang="en-US" sz="1000" spc="-1" strike="noStrike">
                <a:solidFill>
                  <a:srgbClr val="000000"/>
                </a:solidFill>
                <a:latin typeface="Arial"/>
                <a:ea typeface="Arial"/>
              </a:rPr>
              <a:t>Gilts</a:t>
            </a:r>
            <a:endParaRPr b="0" lang="en-US" sz="1000" spc="-1" strike="noStrike">
              <a:latin typeface="Arial"/>
            </a:endParaRPr>
          </a:p>
          <a:p>
            <a:pPr>
              <a:lnSpc>
                <a:spcPct val="100000"/>
              </a:lnSpc>
            </a:pPr>
            <a:r>
              <a:rPr b="0" lang="en-US" sz="1000" spc="-1" strike="noStrike">
                <a:solidFill>
                  <a:srgbClr val="000000"/>
                </a:solidFill>
                <a:latin typeface="Arial"/>
                <a:ea typeface="Arial"/>
              </a:rPr>
              <a:t>Index-linked gilts</a:t>
            </a:r>
            <a:endParaRPr b="0" lang="en-US" sz="1000" spc="-1" strike="noStrike">
              <a:latin typeface="Arial"/>
            </a:endParaRPr>
          </a:p>
          <a:p>
            <a:pPr>
              <a:lnSpc>
                <a:spcPct val="100000"/>
              </a:lnSpc>
            </a:pPr>
            <a:r>
              <a:rPr b="0" lang="en-US" sz="1000" spc="-1" strike="noStrike">
                <a:solidFill>
                  <a:srgbClr val="000000"/>
                </a:solidFill>
                <a:latin typeface="Arial"/>
                <a:ea typeface="Arial"/>
              </a:rPr>
              <a:t>LDI</a:t>
            </a:r>
            <a:endParaRPr b="0" lang="en-US" sz="1000" spc="-1" strike="noStrike">
              <a:latin typeface="Arial"/>
            </a:endParaRPr>
          </a:p>
          <a:p>
            <a:pPr>
              <a:lnSpc>
                <a:spcPct val="100000"/>
              </a:lnSpc>
            </a:pPr>
            <a:r>
              <a:rPr b="0" lang="en-US" sz="1000" spc="-1" strike="noStrike">
                <a:solidFill>
                  <a:srgbClr val="000000"/>
                </a:solidFill>
                <a:latin typeface="Arial"/>
                <a:ea typeface="Arial"/>
              </a:rPr>
              <a:t>Cash</a:t>
            </a:r>
            <a:endParaRPr b="0" lang="en-US" sz="1000" spc="-1" strike="noStrike">
              <a:latin typeface="Arial"/>
            </a:endParaRPr>
          </a:p>
          <a:p>
            <a:pPr>
              <a:lnSpc>
                <a:spcPct val="100000"/>
              </a:lnSpc>
            </a:pPr>
            <a:r>
              <a:rPr b="0" lang="en-US" sz="1000" spc="-1" strike="noStrike">
                <a:solidFill>
                  <a:srgbClr val="000000"/>
                </a:solidFill>
                <a:latin typeface="Arial"/>
                <a:ea typeface="Arial"/>
              </a:rPr>
              <a:t>Other growth asset</a:t>
            </a:r>
            <a:endParaRPr b="0" lang="en-US" sz="1000" spc="-1" strike="noStrike">
              <a:latin typeface="Arial"/>
            </a:endParaRPr>
          </a:p>
          <a:p>
            <a:pPr>
              <a:lnSpc>
                <a:spcPct val="100000"/>
              </a:lnSpc>
            </a:pPr>
            <a:endParaRPr b="0" lang="en-US" sz="1000" spc="-1" strike="noStrike">
              <a:latin typeface="Arial"/>
            </a:endParaRPr>
          </a:p>
        </p:txBody>
      </p:sp>
      <p:sp>
        <p:nvSpPr>
          <p:cNvPr id="203" name="CustomShape 5"/>
          <p:cNvSpPr/>
          <p:nvPr/>
        </p:nvSpPr>
        <p:spPr>
          <a:xfrm>
            <a:off x="3196080" y="531720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0076d6"/>
                </a:solidFill>
                <a:latin typeface="Arial"/>
                <a:ea typeface="Arial"/>
              </a:rPr>
              <a:t>tbc – include hedged/unhedged?</a:t>
            </a:r>
            <a:endParaRPr b="0" lang="en-US" sz="700" spc="-1" strike="noStrike">
              <a:latin typeface="Arial"/>
            </a:endParaRPr>
          </a:p>
        </p:txBody>
      </p:sp>
    </p:spTree>
  </p:cSld>
  <p:transition spd="slow">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2020-07-23T15:22:46Z</dcterms:created>
  <dc:creator>Standley, John</dc:creator>
  <dc:description/>
  <dc:language>en-US</dc:language>
  <cp:lastModifiedBy/>
  <dcterms:modified xsi:type="dcterms:W3CDTF">2022-06-20T14:00:20Z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Confidential</vt:lpwstr>
  </property>
  <property fmtid="{D5CDD505-2E9C-101B-9397-08002B2CF9AE}" pid="3" name="LandG_Classification_UID">
    <vt:lpwstr>1bf4e512-f918-45bf-87dd-f8e932f512a2</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uid="id_classification_confidential" value="" /&gt;&lt;/sisl&gt;</vt:lpwstr>
  </property>
  <property fmtid="{D5CDD505-2E9C-101B-9397-08002B2CF9AE}" pid="6" name="bjDocumentSecurityLabel">
    <vt:lpwstr>Confidential</vt:lpwstr>
  </property>
  <property fmtid="{D5CDD505-2E9C-101B-9397-08002B2CF9AE}" pid="7" name="bjLabelHistoryID">
    <vt:lpwstr>{99AC3C24-0D37-4605-AC68-75AA8BC260C9}</vt:lpwstr>
  </property>
  <property fmtid="{D5CDD505-2E9C-101B-9397-08002B2CF9AE}" pid="8" name="bjSaver">
    <vt:lpwstr>pNcDxmhd3pBFeArd8RAeLG2g1OsWb11z</vt:lpwstr>
  </property>
  <property fmtid="{D5CDD505-2E9C-101B-9397-08002B2CF9AE}" pid="9" name="docIndexRef">
    <vt:lpwstr>4f0adc7e-8fe9-468a-b16c-d67c18353c5c</vt:lpwstr>
  </property>
</Properties>
</file>