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117687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231392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231667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146037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196562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36870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26826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226180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166252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425702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7726519-08DE-42EA-A3B2-DBC109467AC6}" type="datetimeFigureOut">
              <a:rPr lang="en-IN" smtClean="0"/>
              <a:t>24-07-2024</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9365990E-B147-4EA4-BFA3-6171F27DEBAD}" type="slidenum">
              <a:rPr lang="en-IN" smtClean="0"/>
              <a:t>‹#›</a:t>
            </a:fld>
            <a:endParaRPr lang="en-IN"/>
          </a:p>
        </p:txBody>
      </p:sp>
    </p:spTree>
    <p:extLst>
      <p:ext uri="{BB962C8B-B14F-4D97-AF65-F5344CB8AC3E}">
        <p14:creationId xmlns:p14="http://schemas.microsoft.com/office/powerpoint/2010/main" val="80994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67726519-08DE-42EA-A3B2-DBC109467AC6}" type="datetimeFigureOut">
              <a:rPr lang="en-IN" smtClean="0"/>
              <a:t>24-07-2024</a:t>
            </a:fld>
            <a:endParaRPr lang="en-I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365990E-B147-4EA4-BFA3-6171F27DEBAD}" type="slidenum">
              <a:rPr lang="en-IN" smtClean="0"/>
              <a:t>‹#›</a:t>
            </a:fld>
            <a:endParaRPr lang="en-IN"/>
          </a:p>
        </p:txBody>
      </p:sp>
    </p:spTree>
    <p:extLst>
      <p:ext uri="{BB962C8B-B14F-4D97-AF65-F5344CB8AC3E}">
        <p14:creationId xmlns:p14="http://schemas.microsoft.com/office/powerpoint/2010/main" val="7729110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CROP PRODUCTION ANALYSIS IN </a:t>
            </a:r>
            <a:br>
              <a:rPr lang="en-US" b="1" dirty="0"/>
            </a:br>
            <a:r>
              <a:rPr lang="en-US" b="1" dirty="0"/>
              <a:t>INDIA </a:t>
            </a:r>
            <a:endParaRPr lang="en-IN" b="1" dirty="0"/>
          </a:p>
        </p:txBody>
      </p:sp>
      <p:sp>
        <p:nvSpPr>
          <p:cNvPr id="3" name="Subtitle 2"/>
          <p:cNvSpPr>
            <a:spLocks noGrp="1"/>
          </p:cNvSpPr>
          <p:nvPr>
            <p:ph type="subTitle" idx="1"/>
          </p:nvPr>
        </p:nvSpPr>
        <p:spPr>
          <a:xfrm>
            <a:off x="5287478" y="4978451"/>
            <a:ext cx="9144000" cy="1655762"/>
          </a:xfrm>
        </p:spPr>
        <p:txBody>
          <a:bodyPr/>
          <a:lstStyle/>
          <a:p>
            <a:r>
              <a:rPr lang="en-US" dirty="0"/>
              <a:t>GAYATHIRI N </a:t>
            </a:r>
            <a:endParaRPr lang="en-IN" dirty="0"/>
          </a:p>
        </p:txBody>
      </p:sp>
    </p:spTree>
    <p:extLst>
      <p:ext uri="{BB962C8B-B14F-4D97-AF65-F5344CB8AC3E}">
        <p14:creationId xmlns:p14="http://schemas.microsoft.com/office/powerpoint/2010/main" val="36509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825" y="1094105"/>
            <a:ext cx="10515600" cy="4351338"/>
          </a:xfrm>
        </p:spPr>
        <p:txBody>
          <a:bodyPr>
            <a:normAutofit fontScale="85000" lnSpcReduction="20000"/>
          </a:bodyPr>
          <a:lstStyle/>
          <a:p>
            <a:r>
              <a:rPr lang="en-IN" b="1" dirty="0"/>
              <a:t>Area Allocated by Season</a:t>
            </a:r>
            <a:r>
              <a:rPr lang="en-IN" dirty="0"/>
              <a:t>:</a:t>
            </a:r>
          </a:p>
          <a:p>
            <a:pPr lvl="1"/>
            <a:r>
              <a:rPr lang="en-US" b="1" dirty="0" err="1"/>
              <a:t>Kharif</a:t>
            </a:r>
            <a:r>
              <a:rPr lang="en-US" dirty="0"/>
              <a:t>: Largest area allocated, emphasizing its significance in crop production during the monsoon.</a:t>
            </a:r>
          </a:p>
          <a:p>
            <a:pPr lvl="1"/>
            <a:r>
              <a:rPr lang="en-US" b="1" dirty="0"/>
              <a:t>Whole Year</a:t>
            </a:r>
            <a:r>
              <a:rPr lang="en-US" dirty="0"/>
              <a:t>: Significant area, indicating the year-round cultivation practices.</a:t>
            </a:r>
          </a:p>
          <a:p>
            <a:pPr lvl="1"/>
            <a:r>
              <a:rPr lang="en-US" b="1" dirty="0"/>
              <a:t>Winter</a:t>
            </a:r>
            <a:r>
              <a:rPr lang="en-US" dirty="0"/>
              <a:t>: Allocated a substantial area, reflecting its role in agricultural production.</a:t>
            </a:r>
          </a:p>
          <a:p>
            <a:pPr lvl="1"/>
            <a:r>
              <a:rPr lang="en-US" b="1" dirty="0"/>
              <a:t>Summer</a:t>
            </a:r>
            <a:r>
              <a:rPr lang="en-US" dirty="0"/>
              <a:t>: Moderate area, showing the importance of summer crops.</a:t>
            </a:r>
          </a:p>
          <a:p>
            <a:pPr lvl="1"/>
            <a:r>
              <a:rPr lang="en-US" b="1" dirty="0"/>
              <a:t>Rabi</a:t>
            </a:r>
            <a:r>
              <a:rPr lang="en-US" dirty="0"/>
              <a:t>: Slightly less area compared to </a:t>
            </a:r>
            <a:r>
              <a:rPr lang="en-US" dirty="0" err="1"/>
              <a:t>Kharif</a:t>
            </a:r>
            <a:r>
              <a:rPr lang="en-US" dirty="0"/>
              <a:t> and Winter, but still significant.</a:t>
            </a:r>
          </a:p>
          <a:p>
            <a:pPr lvl="1"/>
            <a:r>
              <a:rPr lang="en-US" b="1" dirty="0"/>
              <a:t>Autumn</a:t>
            </a:r>
            <a:r>
              <a:rPr lang="en-US" dirty="0"/>
              <a:t>: Least area allocated, suggesting limited crop production in this season.</a:t>
            </a:r>
            <a:endParaRPr lang="en-IN" dirty="0"/>
          </a:p>
        </p:txBody>
      </p:sp>
    </p:spTree>
    <p:extLst>
      <p:ext uri="{BB962C8B-B14F-4D97-AF65-F5344CB8AC3E}">
        <p14:creationId xmlns:p14="http://schemas.microsoft.com/office/powerpoint/2010/main" val="63589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823" y="1113356"/>
            <a:ext cx="10515600" cy="4351338"/>
          </a:xfrm>
        </p:spPr>
        <p:txBody>
          <a:bodyPr>
            <a:normAutofit fontScale="85000" lnSpcReduction="20000"/>
          </a:bodyPr>
          <a:lstStyle/>
          <a:p>
            <a:r>
              <a:rPr lang="en-IN" b="1" dirty="0"/>
              <a:t>Major Crops by Season</a:t>
            </a:r>
            <a:r>
              <a:rPr lang="en-IN" dirty="0"/>
              <a:t>:</a:t>
            </a:r>
          </a:p>
          <a:p>
            <a:pPr lvl="1"/>
            <a:r>
              <a:rPr lang="en-IN" dirty="0"/>
              <a:t>Autumn –</a:t>
            </a:r>
            <a:r>
              <a:rPr lang="en-US" b="1" dirty="0"/>
              <a:t>Rice</a:t>
            </a:r>
            <a:r>
              <a:rPr lang="en-US" dirty="0"/>
              <a:t>: The largest producing crop, notably from Bihar, showcasing its key role in autumn agriculture.</a:t>
            </a:r>
          </a:p>
          <a:p>
            <a:pPr lvl="1"/>
            <a:r>
              <a:rPr lang="en-IN" b="1" dirty="0" err="1"/>
              <a:t>Kharif</a:t>
            </a:r>
            <a:r>
              <a:rPr lang="en-IN" dirty="0"/>
              <a:t> –</a:t>
            </a:r>
            <a:r>
              <a:rPr lang="en-US" b="1" dirty="0"/>
              <a:t>Sugarcane</a:t>
            </a:r>
            <a:r>
              <a:rPr lang="en-US" dirty="0"/>
              <a:t>: The leading crop, primarily from Uttar Pradesh (UP), highlighting its importance during the monsoon season.</a:t>
            </a:r>
          </a:p>
          <a:p>
            <a:pPr lvl="1"/>
            <a:r>
              <a:rPr lang="en-IN" dirty="0"/>
              <a:t>Rabi –</a:t>
            </a:r>
            <a:r>
              <a:rPr lang="en-US" b="1" dirty="0"/>
              <a:t>Wheat</a:t>
            </a:r>
            <a:r>
              <a:rPr lang="en-US" dirty="0"/>
              <a:t>: Dominates production in UP, reflecting its prominence in the winter season</a:t>
            </a:r>
          </a:p>
          <a:p>
            <a:pPr lvl="1"/>
            <a:r>
              <a:rPr lang="en-IN" b="1" dirty="0"/>
              <a:t>Summer &amp; Winter</a:t>
            </a:r>
            <a:r>
              <a:rPr lang="en-IN" dirty="0"/>
              <a:t> – </a:t>
            </a:r>
            <a:r>
              <a:rPr lang="en-US" b="1" dirty="0"/>
              <a:t>Rice</a:t>
            </a:r>
            <a:r>
              <a:rPr lang="en-US" dirty="0"/>
              <a:t>: The major crop during these seasons, with significant production in West Bengal</a:t>
            </a:r>
          </a:p>
          <a:p>
            <a:pPr lvl="1"/>
            <a:r>
              <a:rPr lang="en-IN" b="1" dirty="0"/>
              <a:t>Whole Year </a:t>
            </a:r>
            <a:r>
              <a:rPr lang="en-IN" dirty="0"/>
              <a:t>–</a:t>
            </a:r>
            <a:r>
              <a:rPr lang="en-US" b="1" dirty="0"/>
              <a:t>Coconut</a:t>
            </a:r>
            <a:r>
              <a:rPr lang="en-US" dirty="0"/>
              <a:t>: The highest production crop throughout the year, predominantly from Kerala, underlining its year-round cultivation and importance.</a:t>
            </a:r>
            <a:endParaRPr lang="en-IN" dirty="0"/>
          </a:p>
        </p:txBody>
      </p:sp>
    </p:spTree>
    <p:extLst>
      <p:ext uri="{BB962C8B-B14F-4D97-AF65-F5344CB8AC3E}">
        <p14:creationId xmlns:p14="http://schemas.microsoft.com/office/powerpoint/2010/main" val="137514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Conclusion </a:t>
            </a:r>
            <a:endParaRPr lang="en-IN" b="1" dirty="0"/>
          </a:p>
        </p:txBody>
      </p:sp>
      <p:sp>
        <p:nvSpPr>
          <p:cNvPr id="3" name="Content Placeholder 2"/>
          <p:cNvSpPr>
            <a:spLocks noGrp="1"/>
          </p:cNvSpPr>
          <p:nvPr>
            <p:ph idx="1"/>
          </p:nvPr>
        </p:nvSpPr>
        <p:spPr>
          <a:xfrm>
            <a:off x="838200" y="1498367"/>
            <a:ext cx="10515600" cy="4351338"/>
          </a:xfrm>
        </p:spPr>
        <p:txBody>
          <a:bodyPr>
            <a:normAutofit fontScale="70000" lnSpcReduction="20000"/>
          </a:bodyPr>
          <a:lstStyle/>
          <a:p>
            <a:r>
              <a:rPr lang="en-IN" b="1" dirty="0"/>
              <a:t>Key Highlights</a:t>
            </a:r>
            <a:r>
              <a:rPr lang="en-IN" dirty="0"/>
              <a:t>:</a:t>
            </a:r>
          </a:p>
          <a:p>
            <a:pPr lvl="1"/>
            <a:r>
              <a:rPr lang="en-US" b="1" dirty="0"/>
              <a:t>Leading States</a:t>
            </a:r>
            <a:r>
              <a:rPr lang="en-US" dirty="0"/>
              <a:t>: Kerala stands out for its consistent top performance in production and efficiency, while Tamil Nadu and Andhra Pradesh excel in crop diversity.	</a:t>
            </a:r>
          </a:p>
          <a:p>
            <a:pPr lvl="1"/>
            <a:r>
              <a:rPr lang="en-US" b="1" dirty="0"/>
              <a:t>Seasonal Insights</a:t>
            </a:r>
            <a:r>
              <a:rPr lang="en-US" dirty="0"/>
              <a:t>: The </a:t>
            </a:r>
            <a:r>
              <a:rPr lang="en-US" dirty="0" err="1"/>
              <a:t>Kharif</a:t>
            </a:r>
            <a:r>
              <a:rPr lang="en-US" dirty="0"/>
              <a:t> season is the most productive in terms of area and variety, whereas autumn has the least.</a:t>
            </a:r>
          </a:p>
          <a:p>
            <a:r>
              <a:rPr lang="en-IN" b="1" dirty="0"/>
              <a:t>Implications</a:t>
            </a:r>
            <a:r>
              <a:rPr lang="en-IN" dirty="0"/>
              <a:t>:</a:t>
            </a:r>
          </a:p>
          <a:p>
            <a:pPr lvl="1"/>
            <a:r>
              <a:rPr lang="en-US" b="1" dirty="0"/>
              <a:t>Efficiency Gains</a:t>
            </a:r>
            <a:r>
              <a:rPr lang="en-US" dirty="0"/>
              <a:t>: Focus on enhancing area use efficiency, especially in states with significant agricultural potential but lower efficiency.</a:t>
            </a:r>
          </a:p>
          <a:p>
            <a:pPr lvl="1"/>
            <a:r>
              <a:rPr lang="en-US" b="1" dirty="0"/>
              <a:t>Diverse Cultivation</a:t>
            </a:r>
            <a:r>
              <a:rPr lang="en-US" dirty="0"/>
              <a:t>: Encourage regions with lower crop diversity to explore a wider range of crops, improving agricultural resilience.</a:t>
            </a:r>
          </a:p>
          <a:p>
            <a:r>
              <a:rPr lang="en-IN" b="1" dirty="0"/>
              <a:t>Strategic Direction</a:t>
            </a:r>
            <a:r>
              <a:rPr lang="en-IN" dirty="0"/>
              <a:t>:</a:t>
            </a:r>
          </a:p>
          <a:p>
            <a:pPr lvl="1"/>
            <a:r>
              <a:rPr lang="en-US" dirty="0"/>
              <a:t>Use seasonal and regional insights to refine agricultural strategies, ensuring better resource management and optimized production throughout the year.</a:t>
            </a:r>
            <a:endParaRPr lang="en-IN" dirty="0"/>
          </a:p>
        </p:txBody>
      </p:sp>
    </p:spTree>
    <p:extLst>
      <p:ext uri="{BB962C8B-B14F-4D97-AF65-F5344CB8AC3E}">
        <p14:creationId xmlns:p14="http://schemas.microsoft.com/office/powerpoint/2010/main" val="310756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Key Statistics of Crop Production Analysis</a:t>
            </a:r>
            <a:endParaRPr lang="en-IN" b="1" dirty="0"/>
          </a:p>
        </p:txBody>
      </p:sp>
      <p:sp>
        <p:nvSpPr>
          <p:cNvPr id="3" name="Content Placeholder 2"/>
          <p:cNvSpPr>
            <a:spLocks noGrp="1"/>
          </p:cNvSpPr>
          <p:nvPr>
            <p:ph idx="1"/>
          </p:nvPr>
        </p:nvSpPr>
        <p:spPr>
          <a:xfrm>
            <a:off x="838200" y="1536867"/>
            <a:ext cx="10515600" cy="4351338"/>
          </a:xfrm>
        </p:spPr>
        <p:txBody>
          <a:bodyPr/>
          <a:lstStyle/>
          <a:p>
            <a:r>
              <a:rPr lang="en-IN" b="1" dirty="0"/>
              <a:t>Total Production</a:t>
            </a:r>
            <a:r>
              <a:rPr lang="en-IN" dirty="0"/>
              <a:t>: 141.2 billion units</a:t>
            </a:r>
          </a:p>
          <a:p>
            <a:r>
              <a:rPr lang="en-US" b="1" dirty="0"/>
              <a:t>Crop Varieties Produced</a:t>
            </a:r>
            <a:r>
              <a:rPr lang="en-US" dirty="0"/>
              <a:t>: 124 different crops</a:t>
            </a:r>
          </a:p>
          <a:p>
            <a:r>
              <a:rPr lang="en-IN" b="1" dirty="0"/>
              <a:t>States Contributing</a:t>
            </a:r>
            <a:r>
              <a:rPr lang="en-IN" dirty="0"/>
              <a:t>: 33 states</a:t>
            </a:r>
          </a:p>
          <a:p>
            <a:r>
              <a:rPr lang="en-IN" b="1" dirty="0"/>
              <a:t>Districts Covered</a:t>
            </a:r>
            <a:r>
              <a:rPr lang="en-IN" dirty="0"/>
              <a:t>: 646 districts</a:t>
            </a:r>
          </a:p>
          <a:p>
            <a:r>
              <a:rPr lang="en-US" b="1" dirty="0"/>
              <a:t>Total Area Cultivated</a:t>
            </a:r>
            <a:r>
              <a:rPr lang="en-US" dirty="0"/>
              <a:t>: 2.95 billion acres</a:t>
            </a:r>
          </a:p>
          <a:p>
            <a:r>
              <a:rPr lang="en-US" b="1" dirty="0"/>
              <a:t>Overall Area Use Efficiency</a:t>
            </a:r>
            <a:r>
              <a:rPr lang="en-US" dirty="0"/>
              <a:t>: 47.80%</a:t>
            </a:r>
          </a:p>
          <a:p>
            <a:pPr marL="0" indent="0">
              <a:buNone/>
            </a:pPr>
            <a:endParaRPr lang="en-IN" dirty="0"/>
          </a:p>
        </p:txBody>
      </p:sp>
    </p:spTree>
    <p:extLst>
      <p:ext uri="{BB962C8B-B14F-4D97-AF65-F5344CB8AC3E}">
        <p14:creationId xmlns:p14="http://schemas.microsoft.com/office/powerpoint/2010/main" val="367227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Production Analysis</a:t>
            </a:r>
          </a:p>
        </p:txBody>
      </p:sp>
      <p:sp>
        <p:nvSpPr>
          <p:cNvPr id="3" name="Content Placeholder 2"/>
          <p:cNvSpPr>
            <a:spLocks noGrp="1"/>
          </p:cNvSpPr>
          <p:nvPr>
            <p:ph idx="1"/>
          </p:nvPr>
        </p:nvSpPr>
        <p:spPr>
          <a:xfrm>
            <a:off x="905577" y="1517616"/>
            <a:ext cx="10515600" cy="4351338"/>
          </a:xfrm>
        </p:spPr>
        <p:txBody>
          <a:bodyPr>
            <a:normAutofit fontScale="70000" lnSpcReduction="20000"/>
          </a:bodyPr>
          <a:lstStyle/>
          <a:p>
            <a:r>
              <a:rPr lang="en-IN" b="1" dirty="0"/>
              <a:t>Year-wise Production Trends</a:t>
            </a:r>
            <a:r>
              <a:rPr lang="en-IN" dirty="0"/>
              <a:t>:</a:t>
            </a:r>
          </a:p>
          <a:p>
            <a:pPr lvl="1"/>
            <a:r>
              <a:rPr lang="en-US" dirty="0"/>
              <a:t>2011,2013 and 2006 are the top 3 producing years </a:t>
            </a:r>
            <a:endParaRPr lang="en-IN" dirty="0"/>
          </a:p>
          <a:p>
            <a:pPr lvl="2"/>
            <a:r>
              <a:rPr lang="en-US" b="1" dirty="0"/>
              <a:t>2011</a:t>
            </a:r>
            <a:r>
              <a:rPr lang="en-US" dirty="0"/>
              <a:t>: The peak year for production, requiring a deeper dive into the factors that contributed to this success.</a:t>
            </a:r>
          </a:p>
          <a:p>
            <a:pPr lvl="2"/>
            <a:r>
              <a:rPr lang="en-US" b="1" dirty="0"/>
              <a:t>2013</a:t>
            </a:r>
            <a:r>
              <a:rPr lang="en-US" dirty="0"/>
              <a:t>: Another strong year, maintaining high production levels.</a:t>
            </a:r>
          </a:p>
          <a:p>
            <a:pPr lvl="2"/>
            <a:r>
              <a:rPr lang="en-US" b="1" dirty="0"/>
              <a:t>2006</a:t>
            </a:r>
            <a:r>
              <a:rPr lang="en-US" dirty="0"/>
              <a:t>: A foundational year that set the trend for subsequent increases in production.	</a:t>
            </a:r>
          </a:p>
          <a:p>
            <a:pPr lvl="1"/>
            <a:r>
              <a:rPr lang="en-US" dirty="0"/>
              <a:t>After 2011, there was a noticeable decline, with a significant drop in 2015.</a:t>
            </a:r>
          </a:p>
          <a:p>
            <a:r>
              <a:rPr lang="en-IN" b="1" dirty="0"/>
              <a:t>Top Producing Crops</a:t>
            </a:r>
            <a:r>
              <a:rPr lang="en-IN" dirty="0"/>
              <a:t>:</a:t>
            </a:r>
          </a:p>
          <a:p>
            <a:pPr lvl="1"/>
            <a:r>
              <a:rPr lang="en-US" b="1" dirty="0"/>
              <a:t>Coconut</a:t>
            </a:r>
            <a:r>
              <a:rPr lang="en-US" dirty="0"/>
              <a:t>: Dominates with a staggering production of 129 billion units, highlighting its significance in the agricultural sector.</a:t>
            </a:r>
          </a:p>
          <a:p>
            <a:pPr lvl="1"/>
            <a:r>
              <a:rPr lang="en-US" b="1" dirty="0"/>
              <a:t>Sugarcane</a:t>
            </a:r>
            <a:r>
              <a:rPr lang="en-US" dirty="0"/>
              <a:t>: The second highest at 5.5 billion units, playing a crucial role in the economy</a:t>
            </a:r>
          </a:p>
          <a:p>
            <a:pPr lvl="1"/>
            <a:r>
              <a:rPr lang="en-US" b="1" dirty="0"/>
              <a:t>Rice</a:t>
            </a:r>
            <a:r>
              <a:rPr lang="en-US" dirty="0"/>
              <a:t>: A staple crop, producing 1.6 billion units.</a:t>
            </a:r>
          </a:p>
          <a:p>
            <a:pPr>
              <a:buFont typeface="Arial" panose="020B0604020202020204" pitchFamily="34" charset="0"/>
              <a:buChar char="•"/>
            </a:pPr>
            <a:r>
              <a:rPr lang="en-US" b="1" dirty="0"/>
              <a:t>Yam</a:t>
            </a:r>
            <a:r>
              <a:rPr lang="en-US" dirty="0"/>
              <a:t>: Recorded as the least produced crop, indicating either lesser demand or cultivation challenges</a:t>
            </a:r>
            <a:endParaRPr lang="en-IN" dirty="0"/>
          </a:p>
        </p:txBody>
      </p:sp>
    </p:spTree>
    <p:extLst>
      <p:ext uri="{BB962C8B-B14F-4D97-AF65-F5344CB8AC3E}">
        <p14:creationId xmlns:p14="http://schemas.microsoft.com/office/powerpoint/2010/main" val="120361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448" y="739739"/>
            <a:ext cx="10515600" cy="5774077"/>
          </a:xfrm>
        </p:spPr>
        <p:txBody>
          <a:bodyPr>
            <a:normAutofit fontScale="77500" lnSpcReduction="20000"/>
          </a:bodyPr>
          <a:lstStyle/>
          <a:p>
            <a:r>
              <a:rPr lang="en-IN" b="1" dirty="0"/>
              <a:t>Top Producing States</a:t>
            </a:r>
            <a:r>
              <a:rPr lang="en-IN" dirty="0"/>
              <a:t>:</a:t>
            </a:r>
          </a:p>
          <a:p>
            <a:pPr lvl="1"/>
            <a:r>
              <a:rPr lang="en-US" b="1" dirty="0"/>
              <a:t>Kerala</a:t>
            </a:r>
            <a:r>
              <a:rPr lang="en-US" dirty="0"/>
              <a:t>: Leads significantly with 97.8 billion units of coconut, underscoring its ideal conditions for coconut cultivation.</a:t>
            </a:r>
          </a:p>
          <a:p>
            <a:pPr lvl="1"/>
            <a:r>
              <a:rPr lang="en-US" b="1" dirty="0"/>
              <a:t>Andhra Pradesh</a:t>
            </a:r>
            <a:r>
              <a:rPr lang="en-US" dirty="0"/>
              <a:t>: Produces 16.8 billion units of coconut, showcasing its contribution to the agricultural output.</a:t>
            </a:r>
          </a:p>
          <a:p>
            <a:pPr lvl="1"/>
            <a:r>
              <a:rPr lang="en-US" b="1" dirty="0"/>
              <a:t>Tamil Nadu</a:t>
            </a:r>
            <a:r>
              <a:rPr lang="en-US" dirty="0"/>
              <a:t>: Follows closely with 10.9 billion units of coconut, indicating strong agricultural practices.</a:t>
            </a:r>
          </a:p>
          <a:p>
            <a:r>
              <a:rPr lang="en-US" b="1" dirty="0"/>
              <a:t>Bottom Producing States:</a:t>
            </a:r>
          </a:p>
          <a:p>
            <a:pPr lvl="1"/>
            <a:r>
              <a:rPr lang="en-US" b="1" dirty="0"/>
              <a:t>Manipur: </a:t>
            </a:r>
            <a:r>
              <a:rPr lang="en-US" dirty="0"/>
              <a:t>With 5.3 M Manipur ranks as the least productive state </a:t>
            </a:r>
            <a:endParaRPr lang="en-US" b="1" dirty="0"/>
          </a:p>
          <a:p>
            <a:pPr lvl="1"/>
            <a:r>
              <a:rPr lang="en-US" b="1" dirty="0"/>
              <a:t>Sikkim: </a:t>
            </a:r>
            <a:r>
              <a:rPr lang="en-US" dirty="0"/>
              <a:t>With 2.44 M Sikkim follows next in least productivity</a:t>
            </a:r>
          </a:p>
          <a:p>
            <a:r>
              <a:rPr lang="en-IN" b="1" dirty="0"/>
              <a:t>Season-wise Production</a:t>
            </a:r>
            <a:r>
              <a:rPr lang="en-IN" dirty="0"/>
              <a:t>:</a:t>
            </a:r>
          </a:p>
          <a:p>
            <a:pPr lvl="1"/>
            <a:r>
              <a:rPr lang="en-US" b="1" dirty="0"/>
              <a:t>Whole Year Production</a:t>
            </a:r>
            <a:r>
              <a:rPr lang="en-US" dirty="0"/>
              <a:t>: Highest at 134.4 billion units, reflecting the regions' ability to produce throughout the year.</a:t>
            </a:r>
          </a:p>
          <a:p>
            <a:pPr lvl="1"/>
            <a:r>
              <a:rPr lang="en-US" b="1" dirty="0" err="1"/>
              <a:t>Kharif</a:t>
            </a:r>
            <a:r>
              <a:rPr lang="en-US" b="1" dirty="0"/>
              <a:t> Season</a:t>
            </a:r>
            <a:r>
              <a:rPr lang="en-US" dirty="0"/>
              <a:t>: Produces 4.03 billion units, highlighting its importance in the agricultural calendar.</a:t>
            </a:r>
          </a:p>
          <a:p>
            <a:pPr lvl="1"/>
            <a:r>
              <a:rPr lang="en-US" b="1" dirty="0"/>
              <a:t>Rabi Season</a:t>
            </a:r>
            <a:r>
              <a:rPr lang="en-US" dirty="0"/>
              <a:t>: Produces 2.05 billion units, indicating its role in sustaining agricultural productivity.</a:t>
            </a:r>
            <a:endParaRPr lang="en-IN" dirty="0"/>
          </a:p>
        </p:txBody>
      </p:sp>
    </p:spTree>
    <p:extLst>
      <p:ext uri="{BB962C8B-B14F-4D97-AF65-F5344CB8AC3E}">
        <p14:creationId xmlns:p14="http://schemas.microsoft.com/office/powerpoint/2010/main" val="370723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Area Analysis</a:t>
            </a:r>
          </a:p>
        </p:txBody>
      </p:sp>
      <p:sp>
        <p:nvSpPr>
          <p:cNvPr id="3" name="Content Placeholder 2"/>
          <p:cNvSpPr>
            <a:spLocks noGrp="1"/>
          </p:cNvSpPr>
          <p:nvPr>
            <p:ph idx="1"/>
          </p:nvPr>
        </p:nvSpPr>
        <p:spPr>
          <a:xfrm>
            <a:off x="963329" y="1690871"/>
            <a:ext cx="10515600" cy="4351338"/>
          </a:xfrm>
        </p:spPr>
        <p:txBody>
          <a:bodyPr>
            <a:normAutofit fontScale="62500" lnSpcReduction="20000"/>
          </a:bodyPr>
          <a:lstStyle/>
          <a:p>
            <a:r>
              <a:rPr lang="en-US" b="1" dirty="0"/>
              <a:t>Trends in Area and Area use efficiency</a:t>
            </a:r>
            <a:r>
              <a:rPr lang="en-US" dirty="0"/>
              <a:t>: </a:t>
            </a:r>
          </a:p>
          <a:p>
            <a:pPr lvl="1"/>
            <a:r>
              <a:rPr lang="en-US" dirty="0"/>
              <a:t>The area under cultivation has been decreasing over the years, with a significant drop in 2015. </a:t>
            </a:r>
          </a:p>
          <a:p>
            <a:pPr lvl="1"/>
            <a:r>
              <a:rPr lang="en-US" dirty="0"/>
              <a:t>Area use efficiency showed a steady increase from 1997, reaching its peak in 2011 at 93.14</a:t>
            </a:r>
          </a:p>
          <a:p>
            <a:pPr lvl="1"/>
            <a:r>
              <a:rPr lang="en-US" dirty="0"/>
              <a:t>There was a dramatic drop in efficiency in 2015 to 1.51, aligning with the reduced area under cultivation - with only Odisha and Sikkim contributing to the production. </a:t>
            </a:r>
          </a:p>
          <a:p>
            <a:pPr lvl="1"/>
            <a:r>
              <a:rPr lang="en-US" dirty="0"/>
              <a:t>The overall area use efficiency stands at 47.8, suggesting room for improvement in optimizing land use across different states.</a:t>
            </a:r>
          </a:p>
          <a:p>
            <a:r>
              <a:rPr lang="en-IN" b="1" dirty="0"/>
              <a:t>State-wise Area Use And Efficiency</a:t>
            </a:r>
            <a:r>
              <a:rPr lang="en-IN" dirty="0"/>
              <a:t>:</a:t>
            </a:r>
          </a:p>
          <a:p>
            <a:pPr lvl="1"/>
            <a:r>
              <a:rPr lang="en-US" b="1" dirty="0"/>
              <a:t>Kerala</a:t>
            </a:r>
            <a:r>
              <a:rPr lang="en-US" dirty="0"/>
              <a:t>: Leads with the highest area use efficiency at 3067, highlighting its effective agricultural practices and resource utilization.</a:t>
            </a:r>
          </a:p>
          <a:p>
            <a:pPr lvl="1"/>
            <a:r>
              <a:rPr lang="en-US" b="1" dirty="0"/>
              <a:t>Andaman</a:t>
            </a:r>
            <a:r>
              <a:rPr lang="en-US" dirty="0"/>
              <a:t>: Follows with an efficiency of 2125, indicating strong agricultural productivity despite its smaller land area.</a:t>
            </a:r>
          </a:p>
          <a:p>
            <a:pPr lvl="1"/>
            <a:r>
              <a:rPr lang="en-US" b="1" dirty="0"/>
              <a:t>Uttar Pradesh (UP)</a:t>
            </a:r>
            <a:r>
              <a:rPr lang="en-US" dirty="0"/>
              <a:t>: Has the largest area under cultivation, emphasizing its role as a major agricultural state.</a:t>
            </a:r>
          </a:p>
          <a:p>
            <a:pPr lvl="1"/>
            <a:r>
              <a:rPr lang="en-US" b="1" dirty="0"/>
              <a:t>Madhya Pradesh</a:t>
            </a:r>
            <a:r>
              <a:rPr lang="en-US" dirty="0"/>
              <a:t>: Comes second, reflecting its extensive agricultural activities.</a:t>
            </a:r>
            <a:endParaRPr lang="en-IN" dirty="0"/>
          </a:p>
          <a:p>
            <a:pPr lvl="1"/>
            <a:endParaRPr lang="en-US" dirty="0"/>
          </a:p>
          <a:p>
            <a:pPr lvl="1"/>
            <a:endParaRPr lang="en-IN" dirty="0"/>
          </a:p>
        </p:txBody>
      </p:sp>
    </p:spTree>
    <p:extLst>
      <p:ext uri="{BB962C8B-B14F-4D97-AF65-F5344CB8AC3E}">
        <p14:creationId xmlns:p14="http://schemas.microsoft.com/office/powerpoint/2010/main" val="259071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075" y="1036352"/>
            <a:ext cx="10515600" cy="5410167"/>
          </a:xfrm>
        </p:spPr>
        <p:txBody>
          <a:bodyPr>
            <a:normAutofit fontScale="85000" lnSpcReduction="20000"/>
          </a:bodyPr>
          <a:lstStyle/>
          <a:p>
            <a:r>
              <a:rPr lang="en-IN" b="1" dirty="0"/>
              <a:t>Yield per Hectare</a:t>
            </a:r>
            <a:r>
              <a:rPr lang="en-IN" dirty="0"/>
              <a:t>:</a:t>
            </a:r>
          </a:p>
          <a:p>
            <a:pPr lvl="1"/>
            <a:r>
              <a:rPr lang="en-US" b="1" dirty="0"/>
              <a:t>Coconut</a:t>
            </a:r>
            <a:r>
              <a:rPr lang="en-US" dirty="0"/>
              <a:t>: Dominates with the highest yield per hectare at 4579, showcasing its productivity.</a:t>
            </a:r>
          </a:p>
          <a:p>
            <a:pPr lvl="1"/>
            <a:r>
              <a:rPr lang="en-US" b="1" dirty="0"/>
              <a:t>Sugarcane</a:t>
            </a:r>
            <a:r>
              <a:rPr lang="en-US" dirty="0"/>
              <a:t>: Second highest yield at 72, indicating its importance but also the potential for yield improvement.</a:t>
            </a:r>
          </a:p>
          <a:p>
            <a:pPr lvl="1"/>
            <a:r>
              <a:rPr lang="en-US" b="1" dirty="0"/>
              <a:t>Tapioca</a:t>
            </a:r>
            <a:r>
              <a:rPr lang="en-US" dirty="0"/>
              <a:t>: Third with a yield of 29, reflecting moderate productivity.</a:t>
            </a:r>
          </a:p>
          <a:p>
            <a:pPr lvl="1"/>
            <a:r>
              <a:rPr lang="en-US" b="1" dirty="0"/>
              <a:t>Yam</a:t>
            </a:r>
            <a:r>
              <a:rPr lang="en-US" dirty="0"/>
              <a:t>: The least yield per hectare, suggesting challenges in its cultivation.</a:t>
            </a:r>
          </a:p>
          <a:p>
            <a:r>
              <a:rPr lang="en-IN" b="1" dirty="0"/>
              <a:t>Largest Cultivated Crops</a:t>
            </a:r>
            <a:r>
              <a:rPr lang="en-IN" dirty="0"/>
              <a:t>:</a:t>
            </a:r>
          </a:p>
          <a:p>
            <a:pPr lvl="1"/>
            <a:r>
              <a:rPr lang="en-US" b="1" dirty="0"/>
              <a:t>Rice</a:t>
            </a:r>
            <a:r>
              <a:rPr lang="en-US" dirty="0"/>
              <a:t>: Occupies the largest area under cultivation, underscoring its staple status.</a:t>
            </a:r>
          </a:p>
          <a:p>
            <a:pPr lvl="1"/>
            <a:r>
              <a:rPr lang="en-US" b="1" dirty="0"/>
              <a:t>Wheat</a:t>
            </a:r>
            <a:r>
              <a:rPr lang="en-US" dirty="0"/>
              <a:t>: Second largest, indicating its importance in the agricultural landscape.</a:t>
            </a:r>
          </a:p>
          <a:p>
            <a:pPr lvl="1"/>
            <a:r>
              <a:rPr lang="en-US" b="1" dirty="0"/>
              <a:t>Dry Fruit</a:t>
            </a:r>
            <a:r>
              <a:rPr lang="en-US" dirty="0"/>
              <a:t>: Occupies the least area, possibly due to specific cultivation requirements or lower demand.</a:t>
            </a:r>
          </a:p>
        </p:txBody>
      </p:sp>
    </p:spTree>
    <p:extLst>
      <p:ext uri="{BB962C8B-B14F-4D97-AF65-F5344CB8AC3E}">
        <p14:creationId xmlns:p14="http://schemas.microsoft.com/office/powerpoint/2010/main" val="241316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Regional Trends</a:t>
            </a:r>
          </a:p>
        </p:txBody>
      </p:sp>
      <p:sp>
        <p:nvSpPr>
          <p:cNvPr id="3" name="Content Placeholder 2"/>
          <p:cNvSpPr>
            <a:spLocks noGrp="1"/>
          </p:cNvSpPr>
          <p:nvPr>
            <p:ph idx="1"/>
          </p:nvPr>
        </p:nvSpPr>
        <p:spPr>
          <a:xfrm>
            <a:off x="838200" y="1565743"/>
            <a:ext cx="10515600" cy="4351338"/>
          </a:xfrm>
        </p:spPr>
        <p:txBody>
          <a:bodyPr>
            <a:normAutofit fontScale="70000" lnSpcReduction="20000"/>
          </a:bodyPr>
          <a:lstStyle/>
          <a:p>
            <a:r>
              <a:rPr lang="en-IN" b="1" dirty="0"/>
              <a:t>Crop Diversity</a:t>
            </a:r>
            <a:r>
              <a:rPr lang="en-IN" dirty="0"/>
              <a:t>:</a:t>
            </a:r>
          </a:p>
          <a:p>
            <a:pPr lvl="1"/>
            <a:r>
              <a:rPr lang="en-US" b="1" dirty="0"/>
              <a:t>Tamil Nadu</a:t>
            </a:r>
            <a:r>
              <a:rPr lang="en-US" dirty="0"/>
              <a:t>: Exhibits the highest crop diversity with 87 different crops, highlighting its varied agricultural practices and favorable conditions for multiple crops</a:t>
            </a:r>
          </a:p>
          <a:p>
            <a:pPr lvl="1"/>
            <a:r>
              <a:rPr lang="en-US" b="1" dirty="0"/>
              <a:t>Andhra Pradesh</a:t>
            </a:r>
            <a:r>
              <a:rPr lang="en-US" dirty="0"/>
              <a:t>: Follows with 69 crops, reflecting significant agricultural diversity</a:t>
            </a:r>
          </a:p>
          <a:p>
            <a:pPr lvl="1"/>
            <a:r>
              <a:rPr lang="en-US" b="1" dirty="0" err="1"/>
              <a:t>Telangana</a:t>
            </a:r>
            <a:r>
              <a:rPr lang="en-US" dirty="0"/>
              <a:t>: Third with 65 crops, showcasing its agricultural versatility</a:t>
            </a:r>
          </a:p>
          <a:p>
            <a:pPr lvl="1"/>
            <a:r>
              <a:rPr lang="en-US" b="1" dirty="0"/>
              <a:t>Jharkhand</a:t>
            </a:r>
            <a:r>
              <a:rPr lang="en-US" dirty="0"/>
              <a:t>: Shows the least crop diversity with only 12 crops, suggesting potential limitations in agricultural conditions or practices.</a:t>
            </a:r>
          </a:p>
          <a:p>
            <a:r>
              <a:rPr lang="en-IN" b="1" dirty="0"/>
              <a:t>Overall Production Leaders</a:t>
            </a:r>
            <a:r>
              <a:rPr lang="en-IN" dirty="0"/>
              <a:t>:</a:t>
            </a:r>
          </a:p>
          <a:p>
            <a:pPr lvl="1"/>
            <a:r>
              <a:rPr lang="en-US" b="1" dirty="0"/>
              <a:t>Kerala</a:t>
            </a:r>
            <a:r>
              <a:rPr lang="en-US" dirty="0"/>
              <a:t>: Consistently ranks first in overall production, thanks to its high coconut production.</a:t>
            </a:r>
          </a:p>
          <a:p>
            <a:pPr lvl="1"/>
            <a:r>
              <a:rPr lang="en-US" b="1" dirty="0"/>
              <a:t>Tamil Nadu</a:t>
            </a:r>
            <a:r>
              <a:rPr lang="en-US" dirty="0"/>
              <a:t>: Notable exceptions in 2011 and 2013 where Coimbatore’s coconut production led, and in 1997, </a:t>
            </a:r>
            <a:r>
              <a:rPr lang="en-US" dirty="0" err="1"/>
              <a:t>Villupuram's</a:t>
            </a:r>
            <a:r>
              <a:rPr lang="en-US" dirty="0"/>
              <a:t> sugarcane production was the highest.</a:t>
            </a:r>
          </a:p>
          <a:p>
            <a:pPr lvl="1"/>
            <a:r>
              <a:rPr lang="en-US" b="1" dirty="0"/>
              <a:t>Kerala’s Dominance</a:t>
            </a:r>
            <a:r>
              <a:rPr lang="en-US" dirty="0"/>
              <a:t>: Except for these three years, Kerala remains the top producer, emphasizing its consistent agricultural performance.</a:t>
            </a:r>
            <a:endParaRPr lang="en-IN" dirty="0"/>
          </a:p>
        </p:txBody>
      </p:sp>
    </p:spTree>
    <p:extLst>
      <p:ext uri="{BB962C8B-B14F-4D97-AF65-F5344CB8AC3E}">
        <p14:creationId xmlns:p14="http://schemas.microsoft.com/office/powerpoint/2010/main" val="73944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575" y="1122981"/>
            <a:ext cx="10515600" cy="4351338"/>
          </a:xfrm>
        </p:spPr>
        <p:txBody>
          <a:bodyPr>
            <a:normAutofit fontScale="70000" lnSpcReduction="20000"/>
          </a:bodyPr>
          <a:lstStyle/>
          <a:p>
            <a:r>
              <a:rPr lang="en-US" b="1" dirty="0"/>
              <a:t>Area Under Cultivation vs. Efficiency</a:t>
            </a:r>
            <a:r>
              <a:rPr lang="en-US" dirty="0"/>
              <a:t>:</a:t>
            </a:r>
          </a:p>
          <a:p>
            <a:pPr lvl="1"/>
            <a:r>
              <a:rPr lang="en-US" b="1" dirty="0"/>
              <a:t>Rajasthan</a:t>
            </a:r>
            <a:r>
              <a:rPr lang="en-US" dirty="0"/>
              <a:t>: Despite ranking 4th in the area under cultivation, it ranks last (33rd) in area use efficiency. This indicates a significant opportunity for improvement in utilizing its vast agricultural land more effectively. However, it ranks 18th in production, showing that it still contributes substantially despite inefficiencies.</a:t>
            </a:r>
          </a:p>
          <a:p>
            <a:pPr lvl="1"/>
            <a:r>
              <a:rPr lang="en-US" b="1" dirty="0"/>
              <a:t>Kerala</a:t>
            </a:r>
            <a:r>
              <a:rPr lang="en-US" dirty="0"/>
              <a:t>: Conversely, Kerala ranks 17th in the area under cultivation but tops the chart in area use efficiency. This highlights its superior agricultural practices and resource utilization, making the most out of its cultivated land.</a:t>
            </a:r>
          </a:p>
          <a:p>
            <a:r>
              <a:rPr lang="en-IN" b="1" dirty="0"/>
              <a:t>Key Insights</a:t>
            </a:r>
            <a:r>
              <a:rPr lang="en-IN" dirty="0"/>
              <a:t>:</a:t>
            </a:r>
          </a:p>
          <a:p>
            <a:pPr lvl="1"/>
            <a:r>
              <a:rPr lang="en-US" b="1" dirty="0"/>
              <a:t>Diversity and Productivity</a:t>
            </a:r>
            <a:r>
              <a:rPr lang="en-US" dirty="0"/>
              <a:t>: States like Tamil Nadu and Kerala not only show high crop diversity but also demonstrate efficient use of their agricultural land, leading to high productivity.</a:t>
            </a:r>
          </a:p>
          <a:p>
            <a:pPr lvl="1"/>
            <a:r>
              <a:rPr lang="en-US" b="1" dirty="0"/>
              <a:t>Improvement Areas</a:t>
            </a:r>
            <a:r>
              <a:rPr lang="en-US" dirty="0"/>
              <a:t>: States like Rajasthan, with large cultivated areas but low efficiency, can significantly boost their production by adopting better agricultural practices and resource management.</a:t>
            </a:r>
            <a:endParaRPr lang="en-IN" dirty="0"/>
          </a:p>
        </p:txBody>
      </p:sp>
    </p:spTree>
    <p:extLst>
      <p:ext uri="{BB962C8B-B14F-4D97-AF65-F5344CB8AC3E}">
        <p14:creationId xmlns:p14="http://schemas.microsoft.com/office/powerpoint/2010/main" val="4271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Seasonal Analysis</a:t>
            </a:r>
          </a:p>
        </p:txBody>
      </p:sp>
      <p:sp>
        <p:nvSpPr>
          <p:cNvPr id="3" name="Content Placeholder 2"/>
          <p:cNvSpPr>
            <a:spLocks noGrp="1"/>
          </p:cNvSpPr>
          <p:nvPr>
            <p:ph idx="1"/>
          </p:nvPr>
        </p:nvSpPr>
        <p:spPr>
          <a:xfrm>
            <a:off x="838200" y="1584993"/>
            <a:ext cx="10515600" cy="4351338"/>
          </a:xfrm>
        </p:spPr>
        <p:txBody>
          <a:bodyPr>
            <a:normAutofit fontScale="85000" lnSpcReduction="10000"/>
          </a:bodyPr>
          <a:lstStyle/>
          <a:p>
            <a:r>
              <a:rPr lang="en-IN" b="1" dirty="0"/>
              <a:t>Crop Count by Season</a:t>
            </a:r>
            <a:r>
              <a:rPr lang="en-IN" dirty="0"/>
              <a:t>:</a:t>
            </a:r>
          </a:p>
          <a:p>
            <a:pPr lvl="1"/>
            <a:r>
              <a:rPr lang="en-US" b="1" dirty="0"/>
              <a:t>Whole Year</a:t>
            </a:r>
            <a:r>
              <a:rPr lang="en-US" dirty="0"/>
              <a:t>: 105 crops, indicating a broad range of crops produced throughout the year.</a:t>
            </a:r>
          </a:p>
          <a:p>
            <a:pPr lvl="1"/>
            <a:r>
              <a:rPr lang="en-US" b="1" dirty="0" err="1"/>
              <a:t>Kharif</a:t>
            </a:r>
            <a:r>
              <a:rPr lang="en-US" dirty="0"/>
              <a:t>: 82 crops, showing the diversity of crops grown during the monsoon season.</a:t>
            </a:r>
          </a:p>
          <a:p>
            <a:pPr lvl="1"/>
            <a:r>
              <a:rPr lang="en-US" b="1" dirty="0"/>
              <a:t>Rabi</a:t>
            </a:r>
            <a:r>
              <a:rPr lang="en-US" dirty="0"/>
              <a:t>: 68 crops, reflecting the crops cultivated in the winter season.</a:t>
            </a:r>
          </a:p>
          <a:p>
            <a:pPr lvl="1"/>
            <a:r>
              <a:rPr lang="en-US" b="1" dirty="0"/>
              <a:t>Summer</a:t>
            </a:r>
            <a:r>
              <a:rPr lang="en-US" dirty="0"/>
              <a:t>: 31 crops, representing the crops grown during the hotter months.</a:t>
            </a:r>
          </a:p>
          <a:p>
            <a:pPr lvl="1"/>
            <a:r>
              <a:rPr lang="en-US" b="1" dirty="0"/>
              <a:t>Winter</a:t>
            </a:r>
            <a:r>
              <a:rPr lang="en-US" dirty="0"/>
              <a:t>: 28 crops, denoting crops that are primarily produced in the winter season.</a:t>
            </a:r>
          </a:p>
          <a:p>
            <a:pPr lvl="1"/>
            <a:r>
              <a:rPr lang="en-US" b="1" dirty="0"/>
              <a:t>Autumn</a:t>
            </a:r>
            <a:r>
              <a:rPr lang="en-US" dirty="0"/>
              <a:t>: 25 crops, highlighting the least variety in this season.</a:t>
            </a:r>
            <a:endParaRPr lang="en-IN" dirty="0"/>
          </a:p>
        </p:txBody>
      </p:sp>
    </p:spTree>
    <p:extLst>
      <p:ext uri="{BB962C8B-B14F-4D97-AF65-F5344CB8AC3E}">
        <p14:creationId xmlns:p14="http://schemas.microsoft.com/office/powerpoint/2010/main" val="178438327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87</TotalTime>
  <Words>1350</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Diseño predeterminado</vt:lpstr>
      <vt:lpstr>CROP PRODUCTION ANALYSIS IN  INDIA </vt:lpstr>
      <vt:lpstr>Key Statistics of Crop Production Analysis</vt:lpstr>
      <vt:lpstr>Production Analysis</vt:lpstr>
      <vt:lpstr>PowerPoint Presentation</vt:lpstr>
      <vt:lpstr>Area Analysis</vt:lpstr>
      <vt:lpstr>PowerPoint Presentation</vt:lpstr>
      <vt:lpstr>Regional Trends</vt:lpstr>
      <vt:lpstr>PowerPoint Presentation</vt:lpstr>
      <vt:lpstr>Seasonal Analysis</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 </dc:title>
  <dc:creator>Microsoft account</dc:creator>
  <cp:lastModifiedBy>Admin</cp:lastModifiedBy>
  <cp:revision>11</cp:revision>
  <dcterms:created xsi:type="dcterms:W3CDTF">2024-07-19T13:23:04Z</dcterms:created>
  <dcterms:modified xsi:type="dcterms:W3CDTF">2024-07-24T17:17:59Z</dcterms:modified>
</cp:coreProperties>
</file>