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91" r:id="rId2"/>
    <p:sldId id="257" r:id="rId3"/>
    <p:sldId id="258" r:id="rId4"/>
    <p:sldId id="259" r:id="rId5"/>
    <p:sldId id="260" r:id="rId6"/>
    <p:sldId id="262" r:id="rId7"/>
    <p:sldId id="263" r:id="rId8"/>
    <p:sldId id="264" r:id="rId9"/>
    <p:sldId id="265" r:id="rId10"/>
    <p:sldId id="266" r:id="rId11"/>
    <p:sldId id="267" r:id="rId12"/>
    <p:sldId id="269" r:id="rId13"/>
    <p:sldId id="270" r:id="rId14"/>
    <p:sldId id="27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8" r:id="rId29"/>
    <p:sldId id="290"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181175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248931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380302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329930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172026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319772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217700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130169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399161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390142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3D7F43D-CD6C-4B00-BB46-D4F5B05940DE}" type="datetimeFigureOut">
              <a:rPr lang="en-IN" smtClean="0"/>
              <a:t>04-07-2024</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7FE3B231-E9A2-43A7-AD8F-37F9270FFDA5}" type="slidenum">
              <a:rPr lang="en-IN" smtClean="0"/>
              <a:t>‹#›</a:t>
            </a:fld>
            <a:endParaRPr lang="en-IN"/>
          </a:p>
        </p:txBody>
      </p:sp>
    </p:spTree>
    <p:extLst>
      <p:ext uri="{BB962C8B-B14F-4D97-AF65-F5344CB8AC3E}">
        <p14:creationId xmlns:p14="http://schemas.microsoft.com/office/powerpoint/2010/main" val="365902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C3D7F43D-CD6C-4B00-BB46-D4F5B05940DE}" type="datetimeFigureOut">
              <a:rPr lang="en-IN" smtClean="0"/>
              <a:t>04-07-2024</a:t>
            </a:fld>
            <a:endParaRPr lang="en-I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I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E3B231-E9A2-43A7-AD8F-37F9270FFDA5}" type="slidenum">
              <a:rPr lang="en-IN" smtClean="0"/>
              <a:t>‹#›</a:t>
            </a:fld>
            <a:endParaRPr lang="en-IN"/>
          </a:p>
        </p:txBody>
      </p:sp>
    </p:spTree>
    <p:extLst>
      <p:ext uri="{BB962C8B-B14F-4D97-AF65-F5344CB8AC3E}">
        <p14:creationId xmlns:p14="http://schemas.microsoft.com/office/powerpoint/2010/main" val="46195410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7866" y="2084889"/>
            <a:ext cx="9144000" cy="2387600"/>
          </a:xfrm>
        </p:spPr>
        <p:txBody>
          <a:bodyPr/>
          <a:lstStyle/>
          <a:p>
            <a:r>
              <a:rPr lang="en-US" dirty="0" smtClean="0"/>
              <a:t>SALARY PREDICTION ANALYSIS </a:t>
            </a:r>
            <a:endParaRPr lang="en-IN" dirty="0"/>
          </a:p>
        </p:txBody>
      </p:sp>
      <p:sp>
        <p:nvSpPr>
          <p:cNvPr id="5" name="Subtitle 4"/>
          <p:cNvSpPr>
            <a:spLocks noGrp="1"/>
          </p:cNvSpPr>
          <p:nvPr>
            <p:ph type="subTitle" idx="1"/>
          </p:nvPr>
        </p:nvSpPr>
        <p:spPr>
          <a:xfrm>
            <a:off x="4835091" y="4766696"/>
            <a:ext cx="9144000" cy="1655762"/>
          </a:xfrm>
        </p:spPr>
        <p:txBody>
          <a:bodyPr/>
          <a:lstStyle/>
          <a:p>
            <a:r>
              <a:rPr lang="en-US" dirty="0" smtClean="0"/>
              <a:t>GAYATHIRI N</a:t>
            </a:r>
            <a:endParaRPr lang="en-IN" dirty="0"/>
          </a:p>
        </p:txBody>
      </p:sp>
    </p:spTree>
    <p:extLst>
      <p:ext uri="{BB962C8B-B14F-4D97-AF65-F5344CB8AC3E}">
        <p14:creationId xmlns:p14="http://schemas.microsoft.com/office/powerpoint/2010/main" val="322083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STATISTICS AFTER HANDLING OUTLIERS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78543"/>
            <a:ext cx="9489707" cy="4581625"/>
          </a:xfrm>
        </p:spPr>
      </p:pic>
    </p:spTree>
    <p:extLst>
      <p:ext uri="{BB962C8B-B14F-4D97-AF65-F5344CB8AC3E}">
        <p14:creationId xmlns:p14="http://schemas.microsoft.com/office/powerpoint/2010/main" val="333288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VISUALIZATIONS</a:t>
            </a:r>
            <a:r>
              <a:rPr lang="en-US" dirty="0" smtClean="0"/>
              <a:t> </a:t>
            </a:r>
            <a:endParaRPr lang="en-IN" dirty="0"/>
          </a:p>
        </p:txBody>
      </p:sp>
      <p:sp>
        <p:nvSpPr>
          <p:cNvPr id="3" name="Content Placeholder 2"/>
          <p:cNvSpPr>
            <a:spLocks noGrp="1"/>
          </p:cNvSpPr>
          <p:nvPr>
            <p:ph idx="1"/>
          </p:nvPr>
        </p:nvSpPr>
        <p:spPr>
          <a:xfrm>
            <a:off x="799298" y="1607420"/>
            <a:ext cx="10593404" cy="4704298"/>
          </a:xfrm>
        </p:spPr>
        <p:txBody>
          <a:bodyPr/>
          <a:lstStyle/>
          <a:p>
            <a:r>
              <a:rPr lang="en-US" sz="2400" dirty="0" smtClean="0"/>
              <a:t>HISTOGRAM</a:t>
            </a:r>
            <a:endParaRPr lang="en-US" sz="2400"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401" y="2446294"/>
            <a:ext cx="9524507" cy="2549216"/>
          </a:xfrm>
          <a:prstGeom prst="rect">
            <a:avLst/>
          </a:prstGeom>
        </p:spPr>
      </p:pic>
    </p:spTree>
    <p:extLst>
      <p:ext uri="{BB962C8B-B14F-4D97-AF65-F5344CB8AC3E}">
        <p14:creationId xmlns:p14="http://schemas.microsoft.com/office/powerpoint/2010/main" val="116468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 TEST SPLIT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61423"/>
            <a:ext cx="10597415" cy="4109987"/>
          </a:xfrm>
        </p:spPr>
      </p:pic>
    </p:spTree>
    <p:extLst>
      <p:ext uri="{BB962C8B-B14F-4D97-AF65-F5344CB8AC3E}">
        <p14:creationId xmlns:p14="http://schemas.microsoft.com/office/powerpoint/2010/main" val="149966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TRANSFORMATION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03672"/>
            <a:ext cx="11133221" cy="4726004"/>
          </a:xfrm>
        </p:spPr>
      </p:pic>
    </p:spTree>
    <p:extLst>
      <p:ext uri="{BB962C8B-B14F-4D97-AF65-F5344CB8AC3E}">
        <p14:creationId xmlns:p14="http://schemas.microsoft.com/office/powerpoint/2010/main" val="107278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SIMPLE LINEAR REGRESSION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370" y="1702407"/>
            <a:ext cx="9471259" cy="4688768"/>
          </a:xfrm>
        </p:spPr>
      </p:pic>
    </p:spTree>
    <p:extLst>
      <p:ext uri="{BB962C8B-B14F-4D97-AF65-F5344CB8AC3E}">
        <p14:creationId xmlns:p14="http://schemas.microsoft.com/office/powerpoint/2010/main" val="1815852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SIMPLE LINEAR </a:t>
            </a:r>
            <a:r>
              <a:rPr lang="en-US" b="1" dirty="0" smtClean="0"/>
              <a:t>REGRESSION METRICS </a:t>
            </a:r>
            <a:endParaRPr lang="en-IN" b="1" dirty="0"/>
          </a:p>
        </p:txBody>
      </p:sp>
      <p:sp>
        <p:nvSpPr>
          <p:cNvPr id="3" name="Content Placeholder 2"/>
          <p:cNvSpPr>
            <a:spLocks noGrp="1"/>
          </p:cNvSpPr>
          <p:nvPr>
            <p:ph idx="1"/>
          </p:nvPr>
        </p:nvSpPr>
        <p:spPr>
          <a:xfrm>
            <a:off x="520567" y="1585446"/>
            <a:ext cx="10515600" cy="5046361"/>
          </a:xfrm>
        </p:spPr>
        <p:txBody>
          <a:bodyPr>
            <a:normAutofit fontScale="85000" lnSpcReduction="20000"/>
          </a:bodyPr>
          <a:lstStyle/>
          <a:p>
            <a:r>
              <a:rPr lang="en-US" sz="2600" dirty="0" smtClean="0"/>
              <a:t>RMSE : </a:t>
            </a:r>
          </a:p>
          <a:p>
            <a:pPr lvl="1"/>
            <a:r>
              <a:rPr lang="en-US" sz="2600" dirty="0" smtClean="0"/>
              <a:t>RMSE for Salary Range From (Simple Linear Regression): 4269.33</a:t>
            </a:r>
          </a:p>
          <a:p>
            <a:pPr lvl="1"/>
            <a:r>
              <a:rPr lang="en-US" sz="2600" dirty="0" smtClean="0"/>
              <a:t>RMSE for Salary Range To (Simple Linear Regression): 6649.65</a:t>
            </a:r>
          </a:p>
          <a:p>
            <a:r>
              <a:rPr lang="en-US" sz="2600" dirty="0" smtClean="0"/>
              <a:t>MAE : </a:t>
            </a:r>
          </a:p>
          <a:p>
            <a:pPr lvl="1"/>
            <a:r>
              <a:rPr lang="en-US" sz="2600" dirty="0" smtClean="0"/>
              <a:t>MAE for Salary Range From (LR): 1359.62</a:t>
            </a:r>
          </a:p>
          <a:p>
            <a:pPr lvl="1"/>
            <a:r>
              <a:rPr lang="en-US" sz="2600" dirty="0" smtClean="0"/>
              <a:t>MAE for Salary Range To (LR): 2311.74</a:t>
            </a:r>
          </a:p>
          <a:p>
            <a:r>
              <a:rPr lang="en-US" sz="2600" dirty="0" smtClean="0"/>
              <a:t>R2 : </a:t>
            </a:r>
          </a:p>
          <a:p>
            <a:pPr lvl="1"/>
            <a:r>
              <a:rPr lang="en-US" sz="2600" dirty="0" smtClean="0"/>
              <a:t>R^2 Score for Salary Range From (LR): 0.98</a:t>
            </a:r>
          </a:p>
          <a:p>
            <a:pPr lvl="1"/>
            <a:r>
              <a:rPr lang="en-US" sz="2600" dirty="0" smtClean="0"/>
              <a:t>R^2 Score for Salary Range To (LR): 0.98</a:t>
            </a:r>
          </a:p>
          <a:p>
            <a:r>
              <a:rPr lang="en-US" sz="2600" dirty="0" smtClean="0"/>
              <a:t>Cross Validation:</a:t>
            </a:r>
          </a:p>
          <a:p>
            <a:pPr lvl="1"/>
            <a:r>
              <a:rPr lang="en-US" sz="2600" dirty="0" smtClean="0"/>
              <a:t>Cross-Validated RMSE for Linear Regression (Salary Range From): 6567.024425878359</a:t>
            </a:r>
          </a:p>
          <a:p>
            <a:pPr lvl="1"/>
            <a:r>
              <a:rPr lang="en-US" sz="2600" dirty="0" smtClean="0"/>
              <a:t>Cross-Validated RMSE for Salary Range To (Linear Regression): 9144.56453913518</a:t>
            </a:r>
          </a:p>
          <a:p>
            <a:endParaRPr lang="en-US" dirty="0"/>
          </a:p>
        </p:txBody>
      </p:sp>
    </p:spTree>
    <p:extLst>
      <p:ext uri="{BB962C8B-B14F-4D97-AF65-F5344CB8AC3E}">
        <p14:creationId xmlns:p14="http://schemas.microsoft.com/office/powerpoint/2010/main" val="97313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ACTUAL VS PREDICTED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528" y="1578543"/>
            <a:ext cx="10039150" cy="4167739"/>
          </a:xfrm>
        </p:spPr>
      </p:pic>
    </p:spTree>
    <p:extLst>
      <p:ext uri="{BB962C8B-B14F-4D97-AF65-F5344CB8AC3E}">
        <p14:creationId xmlns:p14="http://schemas.microsoft.com/office/powerpoint/2010/main" val="3207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 – ACTUAL VS </a:t>
            </a:r>
            <a:r>
              <a:rPr lang="en-US" b="1" dirty="0" smtClean="0"/>
              <a:t>PREDICTED</a:t>
            </a:r>
            <a:endParaRPr lang="en-IN" b="1" dirty="0"/>
          </a:p>
        </p:txBody>
      </p:sp>
      <p:sp>
        <p:nvSpPr>
          <p:cNvPr id="3" name="Content Placeholder 2"/>
          <p:cNvSpPr>
            <a:spLocks noGrp="1"/>
          </p:cNvSpPr>
          <p:nvPr>
            <p:ph idx="1"/>
          </p:nvPr>
        </p:nvSpPr>
        <p:spPr/>
        <p:txBody>
          <a:bodyPr>
            <a:normAutofit/>
          </a:bodyPr>
          <a:lstStyle/>
          <a:p>
            <a:r>
              <a:rPr lang="en-US" dirty="0" smtClean="0"/>
              <a:t> </a:t>
            </a:r>
            <a:r>
              <a:rPr lang="en-US" sz="2600" dirty="0"/>
              <a:t>The linear regression model used to predict both "Salary Range From" and "Salary Range To" shows a decent fit, with the actual values closely aligning with the predicted values.</a:t>
            </a:r>
          </a:p>
          <a:p>
            <a:r>
              <a:rPr lang="en-US" sz="2600" dirty="0" smtClean="0"/>
              <a:t> </a:t>
            </a:r>
            <a:r>
              <a:rPr lang="en-US" sz="2600" dirty="0"/>
              <a:t>Both scatter plots indicate that while the model is not perfect (there is some spread of points around the red line), it generally makes accurate predictions.</a:t>
            </a:r>
          </a:p>
          <a:p>
            <a:r>
              <a:rPr lang="en-US" sz="2600" dirty="0" smtClean="0"/>
              <a:t>The </a:t>
            </a:r>
            <a:r>
              <a:rPr lang="en-US" sz="2600" dirty="0"/>
              <a:t>red line in both plots helps visualize how well the model's predictions align with the actual values, and in both cases, the points are clustered around this line, indicating a good model performance.</a:t>
            </a:r>
            <a:endParaRPr lang="en-IN" sz="2600" dirty="0"/>
          </a:p>
        </p:txBody>
      </p:sp>
    </p:spTree>
    <p:extLst>
      <p:ext uri="{BB962C8B-B14F-4D97-AF65-F5344CB8AC3E}">
        <p14:creationId xmlns:p14="http://schemas.microsoft.com/office/powerpoint/2010/main" val="158400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RESIDUAL PLOTS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521" y="1690688"/>
            <a:ext cx="10828420" cy="4065219"/>
          </a:xfrm>
        </p:spPr>
      </p:pic>
    </p:spTree>
    <p:extLst>
      <p:ext uri="{BB962C8B-B14F-4D97-AF65-F5344CB8AC3E}">
        <p14:creationId xmlns:p14="http://schemas.microsoft.com/office/powerpoint/2010/main" val="57743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 – RESIDUAL PLOTS</a:t>
            </a:r>
            <a:endParaRPr lang="en-IN" b="1" dirty="0"/>
          </a:p>
        </p:txBody>
      </p:sp>
      <p:sp>
        <p:nvSpPr>
          <p:cNvPr id="3" name="Content Placeholder 2"/>
          <p:cNvSpPr>
            <a:spLocks noGrp="1"/>
          </p:cNvSpPr>
          <p:nvPr>
            <p:ph idx="1"/>
          </p:nvPr>
        </p:nvSpPr>
        <p:spPr>
          <a:xfrm>
            <a:off x="609600" y="2254719"/>
            <a:ext cx="10972800" cy="4525963"/>
          </a:xfrm>
        </p:spPr>
        <p:txBody>
          <a:bodyPr>
            <a:normAutofit/>
          </a:bodyPr>
          <a:lstStyle/>
          <a:p>
            <a:r>
              <a:rPr lang="en-US" sz="2400" dirty="0"/>
              <a:t>The residuals for both salary ranges are centered around zero, which is good in a well-fitted linear regression model.</a:t>
            </a:r>
          </a:p>
          <a:p>
            <a:r>
              <a:rPr lang="en-US" sz="2400" dirty="0" smtClean="0"/>
              <a:t>The </a:t>
            </a:r>
            <a:r>
              <a:rPr lang="en-US" sz="2400" dirty="0"/>
              <a:t>lack of a clear pattern in the residual plots indicates that the linear regression model is appropriately specified (i.e., the model does not show clear signs of misspecification like non-linearity or </a:t>
            </a:r>
            <a:r>
              <a:rPr lang="en-US" sz="2400" dirty="0" err="1"/>
              <a:t>heteroscedasticity</a:t>
            </a:r>
            <a:r>
              <a:rPr lang="en-US" sz="2400" dirty="0"/>
              <a:t>).</a:t>
            </a:r>
            <a:endParaRPr lang="en-IN" sz="2400" dirty="0"/>
          </a:p>
        </p:txBody>
      </p:sp>
    </p:spTree>
    <p:extLst>
      <p:ext uri="{BB962C8B-B14F-4D97-AF65-F5344CB8AC3E}">
        <p14:creationId xmlns:p14="http://schemas.microsoft.com/office/powerpoint/2010/main" val="35246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a:xfrm>
            <a:off x="609599" y="1667578"/>
            <a:ext cx="11104345" cy="4713971"/>
          </a:xfrm>
        </p:spPr>
        <p:txBody>
          <a:bodyPr>
            <a:noAutofit/>
          </a:bodyPr>
          <a:lstStyle/>
          <a:p>
            <a:r>
              <a:rPr lang="en-IN" sz="1600" dirty="0">
                <a:cs typeface="Times New Roman" panose="02020603050405020304" pitchFamily="18" charset="0"/>
              </a:rPr>
              <a:t>In the ever-evolving job market, accurately predicting salaries is crucial for various aspects of workforce management, recruitment, and financial planning. Estimating salaries based on diverse factors allows organizations to make well-informed decisions regarding budget distribution, employee remuneration, and talent acquisition strategies. Consequently, the development of robust salary prediction models has become highly valuable in contemporary business operations.</a:t>
            </a:r>
          </a:p>
          <a:p>
            <a:r>
              <a:rPr lang="en-IN" sz="1600" dirty="0">
                <a:cs typeface="Times New Roman" panose="02020603050405020304" pitchFamily="18" charset="0"/>
              </a:rPr>
              <a:t>The objective of our project is to build a dependable salary prediction system that utilizes machine learning techniques to forecast salaries for individuals based on key attributes such as job title, job category, and work location. By </a:t>
            </a:r>
            <a:r>
              <a:rPr lang="en-IN" sz="1600" dirty="0" err="1">
                <a:cs typeface="Times New Roman" panose="02020603050405020304" pitchFamily="18" charset="0"/>
              </a:rPr>
              <a:t>analyzing</a:t>
            </a:r>
            <a:r>
              <a:rPr lang="en-IN" sz="1600" dirty="0">
                <a:cs typeface="Times New Roman" panose="02020603050405020304" pitchFamily="18" charset="0"/>
              </a:rPr>
              <a:t> historical salary data and identifying patterns within the job market, our aim is to develop a model capable of producing precise salary estimates for new job listings or evaluating the competitiveness of compensation packages offered by employers.</a:t>
            </a:r>
          </a:p>
          <a:p>
            <a:r>
              <a:rPr lang="en-IN" sz="1600" dirty="0">
                <a:cs typeface="Times New Roman" panose="02020603050405020304" pitchFamily="18" charset="0"/>
              </a:rPr>
              <a:t>Through this project, we intend to tackle several key challenges in salary prediction, including the inherent variability in compensation across different industries, regions, and job roles, as well as the intricate interplay of factors influencing salary determination. By applying advanced machine learning algorithms and feature engineering techniques to large-scale datasets, we aspire to create a predictive model that not only achieves high accuracy but also provides insights into the factors driving salary disparities and trends within the job market.</a:t>
            </a:r>
          </a:p>
          <a:p>
            <a:r>
              <a:rPr lang="en-IN" sz="1600" dirty="0">
                <a:cs typeface="Times New Roman" panose="02020603050405020304" pitchFamily="18" charset="0"/>
              </a:rPr>
              <a:t>Ultimately, our salary prediction project aims to empower businesses, recruiters, and job seekers with actionable insights into salary expectations. This, in turn, facilitates more transparent and equitable negotiations, optimizes resource allocation, and supports informed decision-making in the realm of human resource management</a:t>
            </a:r>
          </a:p>
        </p:txBody>
      </p:sp>
    </p:spTree>
    <p:extLst>
      <p:ext uri="{BB962C8B-B14F-4D97-AF65-F5344CB8AC3E}">
        <p14:creationId xmlns:p14="http://schemas.microsoft.com/office/powerpoint/2010/main" val="2518097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DECISION TREES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97795"/>
            <a:ext cx="9654138" cy="4552748"/>
          </a:xfrm>
        </p:spPr>
      </p:pic>
    </p:spTree>
    <p:extLst>
      <p:ext uri="{BB962C8B-B14F-4D97-AF65-F5344CB8AC3E}">
        <p14:creationId xmlns:p14="http://schemas.microsoft.com/office/powerpoint/2010/main" val="195908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DECISION TREE METRICS</a:t>
            </a:r>
            <a:endParaRPr lang="en-IN" b="1" dirty="0"/>
          </a:p>
        </p:txBody>
      </p:sp>
      <p:sp>
        <p:nvSpPr>
          <p:cNvPr id="3" name="Content Placeholder 2"/>
          <p:cNvSpPr>
            <a:spLocks noGrp="1"/>
          </p:cNvSpPr>
          <p:nvPr>
            <p:ph idx="1"/>
          </p:nvPr>
        </p:nvSpPr>
        <p:spPr/>
        <p:txBody>
          <a:bodyPr>
            <a:normAutofit fontScale="70000" lnSpcReduction="20000"/>
          </a:bodyPr>
          <a:lstStyle/>
          <a:p>
            <a:r>
              <a:rPr lang="en-US" dirty="0" smtClean="0"/>
              <a:t>RMSE: </a:t>
            </a:r>
          </a:p>
          <a:p>
            <a:pPr lvl="1"/>
            <a:r>
              <a:rPr lang="en-US" dirty="0" smtClean="0"/>
              <a:t>RMSE </a:t>
            </a:r>
            <a:r>
              <a:rPr lang="en-US" dirty="0"/>
              <a:t>for Salary Range From (Decision Tree): 4792.79</a:t>
            </a:r>
          </a:p>
          <a:p>
            <a:pPr lvl="1"/>
            <a:r>
              <a:rPr lang="en-US" dirty="0"/>
              <a:t>RMSE for Salary Range To (Decision Tree): </a:t>
            </a:r>
            <a:r>
              <a:rPr lang="en-US" dirty="0" smtClean="0"/>
              <a:t>7589.90</a:t>
            </a:r>
          </a:p>
          <a:p>
            <a:r>
              <a:rPr lang="en-US" dirty="0" smtClean="0"/>
              <a:t>MAE : </a:t>
            </a:r>
          </a:p>
          <a:p>
            <a:pPr lvl="1"/>
            <a:r>
              <a:rPr lang="en-US" dirty="0"/>
              <a:t>MAE for Salary Range From: 1094.89</a:t>
            </a:r>
          </a:p>
          <a:p>
            <a:pPr lvl="1"/>
            <a:r>
              <a:rPr lang="en-US" dirty="0"/>
              <a:t>MAE for Salary Range To: </a:t>
            </a:r>
            <a:r>
              <a:rPr lang="en-US" dirty="0" smtClean="0"/>
              <a:t>2224.43</a:t>
            </a:r>
          </a:p>
          <a:p>
            <a:r>
              <a:rPr lang="en-US" dirty="0" smtClean="0"/>
              <a:t>R^2: </a:t>
            </a:r>
          </a:p>
          <a:p>
            <a:pPr lvl="1"/>
            <a:r>
              <a:rPr lang="en-US" dirty="0"/>
              <a:t>R^2 Score for Salary Range From: 0.97</a:t>
            </a:r>
          </a:p>
          <a:p>
            <a:pPr lvl="1"/>
            <a:r>
              <a:rPr lang="en-US" dirty="0"/>
              <a:t>R^2 Score for Salary Range To: </a:t>
            </a:r>
            <a:r>
              <a:rPr lang="en-US" dirty="0" smtClean="0"/>
              <a:t>0.97</a:t>
            </a:r>
          </a:p>
          <a:p>
            <a:r>
              <a:rPr lang="en-US" dirty="0" smtClean="0"/>
              <a:t>Cross-Validation: </a:t>
            </a:r>
            <a:endParaRPr lang="en-US" dirty="0"/>
          </a:p>
          <a:p>
            <a:pPr lvl="1"/>
            <a:r>
              <a:rPr lang="en-US" dirty="0"/>
              <a:t>Cross-Validated RMSE for Decision Tree (Salary Range From): 7450.486766262601</a:t>
            </a:r>
          </a:p>
          <a:p>
            <a:pPr lvl="1"/>
            <a:r>
              <a:rPr lang="en-US" dirty="0"/>
              <a:t>Cross-Validated RMSE for Decision Tree (Salary Range To): 10998.693418451465</a:t>
            </a:r>
            <a:endParaRPr lang="en-IN" dirty="0"/>
          </a:p>
        </p:txBody>
      </p:sp>
    </p:spTree>
    <p:extLst>
      <p:ext uri="{BB962C8B-B14F-4D97-AF65-F5344CB8AC3E}">
        <p14:creationId xmlns:p14="http://schemas.microsoft.com/office/powerpoint/2010/main" val="385359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ACTUAL VS PREDICTED</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157" y="1690689"/>
            <a:ext cx="10462660" cy="4017092"/>
          </a:xfrm>
        </p:spPr>
      </p:pic>
    </p:spTree>
    <p:extLst>
      <p:ext uri="{BB962C8B-B14F-4D97-AF65-F5344CB8AC3E}">
        <p14:creationId xmlns:p14="http://schemas.microsoft.com/office/powerpoint/2010/main" val="424435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 – ACTUAL VS PREDICTED </a:t>
            </a:r>
            <a:endParaRPr lang="en-IN" b="1" dirty="0"/>
          </a:p>
        </p:txBody>
      </p:sp>
      <p:sp>
        <p:nvSpPr>
          <p:cNvPr id="3" name="Content Placeholder 2"/>
          <p:cNvSpPr>
            <a:spLocks noGrp="1"/>
          </p:cNvSpPr>
          <p:nvPr>
            <p:ph idx="1"/>
          </p:nvPr>
        </p:nvSpPr>
        <p:spPr/>
        <p:txBody>
          <a:bodyPr>
            <a:normAutofit/>
          </a:bodyPr>
          <a:lstStyle/>
          <a:p>
            <a:r>
              <a:rPr lang="en-US" sz="2400" dirty="0"/>
              <a:t>The Decision Tree model used to predict both "Salary Range From" and "Salary Range To" shows a good fit, with the actual values closely aligning with the predicted values.</a:t>
            </a:r>
          </a:p>
          <a:p>
            <a:r>
              <a:rPr lang="en-US" sz="2400" dirty="0" smtClean="0"/>
              <a:t>Both </a:t>
            </a:r>
            <a:r>
              <a:rPr lang="en-US" sz="2400" dirty="0"/>
              <a:t>scatter plots indicate that while the model is not perfect (there are some deviations), it generally makes accurate predictions.</a:t>
            </a:r>
          </a:p>
          <a:p>
            <a:r>
              <a:rPr lang="en-US" sz="2400" dirty="0"/>
              <a:t>T</a:t>
            </a:r>
            <a:r>
              <a:rPr lang="en-US" sz="2400" dirty="0" smtClean="0"/>
              <a:t>he </a:t>
            </a:r>
            <a:r>
              <a:rPr lang="en-US" sz="2400" dirty="0"/>
              <a:t>red line in both plots helps visualize how well the model's predictions align with the actual values. In both cases, the points are clustered around this line, indicating good model performance.</a:t>
            </a:r>
            <a:endParaRPr lang="en-IN" sz="2400" dirty="0"/>
          </a:p>
        </p:txBody>
      </p:sp>
    </p:spTree>
    <p:extLst>
      <p:ext uri="{BB962C8B-B14F-4D97-AF65-F5344CB8AC3E}">
        <p14:creationId xmlns:p14="http://schemas.microsoft.com/office/powerpoint/2010/main" val="342773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RESIDUAL PLOTS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549667"/>
            <a:ext cx="10355980" cy="4687504"/>
          </a:xfrm>
        </p:spPr>
      </p:pic>
    </p:spTree>
    <p:extLst>
      <p:ext uri="{BB962C8B-B14F-4D97-AF65-F5344CB8AC3E}">
        <p14:creationId xmlns:p14="http://schemas.microsoft.com/office/powerpoint/2010/main" val="135342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SUMMARY – RESIDUAL PLOTS</a:t>
            </a:r>
            <a:endParaRPr lang="en-IN" b="1" dirty="0"/>
          </a:p>
        </p:txBody>
      </p:sp>
      <p:sp>
        <p:nvSpPr>
          <p:cNvPr id="3" name="Content Placeholder 2"/>
          <p:cNvSpPr>
            <a:spLocks noGrp="1"/>
          </p:cNvSpPr>
          <p:nvPr>
            <p:ph idx="1"/>
          </p:nvPr>
        </p:nvSpPr>
        <p:spPr/>
        <p:txBody>
          <a:bodyPr>
            <a:normAutofit/>
          </a:bodyPr>
          <a:lstStyle/>
          <a:p>
            <a:r>
              <a:rPr lang="en-US" sz="2400" dirty="0"/>
              <a:t>The residuals for both salary ranges are centered around zero, which is good in a well-fitted linear regression model.</a:t>
            </a:r>
          </a:p>
          <a:p>
            <a:r>
              <a:rPr lang="en-US" sz="2400" dirty="0"/>
              <a:t>The lack of a clear pattern in the residual plots indicates that the </a:t>
            </a:r>
            <a:r>
              <a:rPr lang="en-US" sz="2400" dirty="0" smtClean="0"/>
              <a:t>Decision Tree </a:t>
            </a:r>
            <a:r>
              <a:rPr lang="en-US" sz="2400" dirty="0"/>
              <a:t>model is appropriately specified (i.e., the model does not show clear signs of misspecification like non-linearity or </a:t>
            </a:r>
            <a:r>
              <a:rPr lang="en-US" sz="2400" dirty="0" err="1"/>
              <a:t>heteroscedasticity</a:t>
            </a:r>
            <a:r>
              <a:rPr lang="en-US" sz="2400" dirty="0"/>
              <a:t>).</a:t>
            </a:r>
            <a:endParaRPr lang="en-IN" sz="2400" dirty="0"/>
          </a:p>
        </p:txBody>
      </p:sp>
    </p:spTree>
    <p:extLst>
      <p:ext uri="{BB962C8B-B14F-4D97-AF65-F5344CB8AC3E}">
        <p14:creationId xmlns:p14="http://schemas.microsoft.com/office/powerpoint/2010/main" val="309510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RANDOM FOREST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775" y="1578543"/>
            <a:ext cx="10125777" cy="4831882"/>
          </a:xfrm>
        </p:spPr>
      </p:pic>
    </p:spTree>
    <p:extLst>
      <p:ext uri="{BB962C8B-B14F-4D97-AF65-F5344CB8AC3E}">
        <p14:creationId xmlns:p14="http://schemas.microsoft.com/office/powerpoint/2010/main" val="3925373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RANDOM FOREST METRICS</a:t>
            </a:r>
            <a:endParaRPr lang="en-IN" b="1" dirty="0"/>
          </a:p>
        </p:txBody>
      </p:sp>
      <p:sp>
        <p:nvSpPr>
          <p:cNvPr id="3" name="Content Placeholder 2"/>
          <p:cNvSpPr>
            <a:spLocks noGrp="1"/>
          </p:cNvSpPr>
          <p:nvPr>
            <p:ph idx="1"/>
          </p:nvPr>
        </p:nvSpPr>
        <p:spPr>
          <a:xfrm>
            <a:off x="445971" y="1542450"/>
            <a:ext cx="10972800" cy="4954603"/>
          </a:xfrm>
        </p:spPr>
        <p:txBody>
          <a:bodyPr>
            <a:normAutofit/>
          </a:bodyPr>
          <a:lstStyle/>
          <a:p>
            <a:r>
              <a:rPr lang="en-US" sz="2000" dirty="0" smtClean="0"/>
              <a:t>RMSE: </a:t>
            </a:r>
          </a:p>
          <a:p>
            <a:pPr lvl="1"/>
            <a:r>
              <a:rPr lang="en-US" sz="2000" dirty="0"/>
              <a:t>RMSE for Salary Range From (Random Forest): 6032.76</a:t>
            </a:r>
          </a:p>
          <a:p>
            <a:pPr lvl="1"/>
            <a:r>
              <a:rPr lang="en-US" sz="2000" dirty="0" smtClean="0"/>
              <a:t>RMSE for </a:t>
            </a:r>
            <a:r>
              <a:rPr lang="en-US" sz="2000" dirty="0"/>
              <a:t>Salary Range To (Random Forest): 9455.18</a:t>
            </a:r>
          </a:p>
          <a:p>
            <a:r>
              <a:rPr lang="en-US" sz="2000" dirty="0" smtClean="0"/>
              <a:t>MAE: </a:t>
            </a:r>
          </a:p>
          <a:p>
            <a:pPr lvl="1"/>
            <a:r>
              <a:rPr lang="en-US" sz="2000" dirty="0" smtClean="0"/>
              <a:t>MAE </a:t>
            </a:r>
            <a:r>
              <a:rPr lang="en-US" sz="2000" dirty="0"/>
              <a:t>for Salary Range From: 2706.35</a:t>
            </a:r>
          </a:p>
          <a:p>
            <a:pPr lvl="1"/>
            <a:r>
              <a:rPr lang="en-US" sz="2000" dirty="0"/>
              <a:t>MAE for Salary Range To: 5128.31</a:t>
            </a:r>
          </a:p>
          <a:p>
            <a:r>
              <a:rPr lang="en-US" sz="2000" dirty="0" smtClean="0"/>
              <a:t>R^2: </a:t>
            </a:r>
          </a:p>
          <a:p>
            <a:pPr lvl="1"/>
            <a:r>
              <a:rPr lang="en-US" sz="2000" dirty="0" smtClean="0"/>
              <a:t>R^2 </a:t>
            </a:r>
            <a:r>
              <a:rPr lang="en-US" sz="2000" dirty="0"/>
              <a:t>Score for Salary Range From: 0.95</a:t>
            </a:r>
          </a:p>
          <a:p>
            <a:pPr lvl="1"/>
            <a:r>
              <a:rPr lang="en-US" sz="2000" dirty="0"/>
              <a:t>R^2 Score for Salary Range To: </a:t>
            </a:r>
            <a:r>
              <a:rPr lang="en-US" sz="2000" dirty="0" smtClean="0"/>
              <a:t>0.95</a:t>
            </a:r>
          </a:p>
          <a:p>
            <a:r>
              <a:rPr lang="en-US" sz="2000" dirty="0" smtClean="0"/>
              <a:t>Cross-Validation:</a:t>
            </a:r>
          </a:p>
          <a:p>
            <a:pPr lvl="1"/>
            <a:r>
              <a:rPr lang="en-US" sz="2000" dirty="0" smtClean="0"/>
              <a:t>Cross-Validated RMSE for Random Forest (Salary Range From): 7467.52731817686</a:t>
            </a:r>
          </a:p>
          <a:p>
            <a:pPr lvl="1"/>
            <a:r>
              <a:rPr lang="en-US" sz="2000" dirty="0" smtClean="0"/>
              <a:t>Cross-Validated RMSE for Random Forest (Salary Range To): 10988.70886270945</a:t>
            </a:r>
          </a:p>
          <a:p>
            <a:pPr lvl="1"/>
            <a:endParaRPr lang="en-US" sz="2000" dirty="0"/>
          </a:p>
          <a:p>
            <a:endParaRPr lang="en-IN" dirty="0"/>
          </a:p>
        </p:txBody>
      </p:sp>
    </p:spTree>
    <p:extLst>
      <p:ext uri="{BB962C8B-B14F-4D97-AF65-F5344CB8AC3E}">
        <p14:creationId xmlns:p14="http://schemas.microsoft.com/office/powerpoint/2010/main" val="335150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ACTUAL VS PREDICTED</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1672919"/>
            <a:ext cx="10164278" cy="4496031"/>
          </a:xfrm>
        </p:spPr>
      </p:pic>
    </p:spTree>
    <p:extLst>
      <p:ext uri="{BB962C8B-B14F-4D97-AF65-F5344CB8AC3E}">
        <p14:creationId xmlns:p14="http://schemas.microsoft.com/office/powerpoint/2010/main" val="108547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RESIDUAL PLOTS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776" y="1824726"/>
            <a:ext cx="10491536" cy="4258440"/>
          </a:xfrm>
        </p:spPr>
      </p:pic>
    </p:spTree>
    <p:extLst>
      <p:ext uri="{BB962C8B-B14F-4D97-AF65-F5344CB8AC3E}">
        <p14:creationId xmlns:p14="http://schemas.microsoft.com/office/powerpoint/2010/main" val="92138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IN" b="1" dirty="0"/>
          </a:p>
        </p:txBody>
      </p:sp>
      <p:sp>
        <p:nvSpPr>
          <p:cNvPr id="3" name="Content Placeholder 2"/>
          <p:cNvSpPr>
            <a:spLocks noGrp="1"/>
          </p:cNvSpPr>
          <p:nvPr>
            <p:ph idx="1"/>
          </p:nvPr>
        </p:nvSpPr>
        <p:spPr>
          <a:xfrm>
            <a:off x="609600" y="1588168"/>
            <a:ext cx="10972800" cy="4901984"/>
          </a:xfrm>
        </p:spPr>
        <p:txBody>
          <a:bodyPr>
            <a:noAutofit/>
          </a:bodyPr>
          <a:lstStyle/>
          <a:p>
            <a:r>
              <a:rPr lang="en-IN" sz="1600" dirty="0">
                <a:cs typeface="Times New Roman" panose="02020603050405020304" pitchFamily="18" charset="0"/>
              </a:rPr>
              <a:t>In the modern job market, accurately predicting salaries for various positions is crucial for organizations to make strategic decisions about budget allocation, compensation structures, and talent acquisition. However, predicting salaries involves multiple challenges due to the complexity of salary determinants and the variability within the job market.</a:t>
            </a:r>
          </a:p>
          <a:p>
            <a:r>
              <a:rPr lang="en-IN" sz="1600" dirty="0">
                <a:cs typeface="Times New Roman" panose="02020603050405020304" pitchFamily="18" charset="0"/>
              </a:rPr>
              <a:t>Our primary objective with this salary prediction project is to accurately estimate salaries based on critical attributes such as job title, job category, and work location and various other as well. This requires us to consider the intricate interactions between these factors and their influence on salary levels across different roles and titles.</a:t>
            </a:r>
          </a:p>
          <a:p>
            <a:r>
              <a:rPr lang="en-IN" sz="1600" dirty="0">
                <a:cs typeface="Times New Roman" panose="02020603050405020304" pitchFamily="18" charset="0"/>
              </a:rPr>
              <a:t>Additionally, the project must address the challenges associated with the quality and availability of data for salary prediction, which can vary widely. This includes dealing with data </a:t>
            </a:r>
            <a:r>
              <a:rPr lang="en-IN" sz="1600" dirty="0" err="1">
                <a:cs typeface="Times New Roman" panose="02020603050405020304" pitchFamily="18" charset="0"/>
              </a:rPr>
              <a:t>preprocessing</a:t>
            </a:r>
            <a:r>
              <a:rPr lang="en-IN" sz="1600" dirty="0">
                <a:cs typeface="Times New Roman" panose="02020603050405020304" pitchFamily="18" charset="0"/>
              </a:rPr>
              <a:t>, selecting relevant features, and ensuring the model can generalize well. Factors such as hours/shift, Full-time/Part time indicator and skills also introduce temporal variability that must be incorporated into the prediction model.</a:t>
            </a:r>
          </a:p>
          <a:p>
            <a:r>
              <a:rPr lang="en-IN" sz="1600" dirty="0">
                <a:cs typeface="Times New Roman" panose="02020603050405020304" pitchFamily="18" charset="0"/>
              </a:rPr>
              <a:t>By creating a robust salary prediction model, we aim to overcome these obstacles and provide stakeholders with a dependable tool for estimating salaries with high accuracy. This model will help organizations refine their recruitment and compensation strategies while also enabling job seekers to negotiate fair and competitive salaries based on their qualifications and current market trends.</a:t>
            </a:r>
          </a:p>
          <a:p>
            <a:r>
              <a:rPr lang="en-IN" sz="1600" dirty="0">
                <a:cs typeface="Times New Roman" panose="02020603050405020304" pitchFamily="18" charset="0"/>
              </a:rPr>
              <a:t>Ultimately, our salary prediction project aspires to bridge the gap between employer expectations and candidate aspirations by using advanced machine learning techniques to offer transparent and data-driven salary estimates. This will promote more equitable negotiations and support informed decision-making in human resource management</a:t>
            </a:r>
            <a:r>
              <a:rPr lang="en-IN" sz="1600" dirty="0"/>
              <a:t>.</a:t>
            </a:r>
          </a:p>
          <a:p>
            <a:endParaRPr lang="en-IN" sz="1600" dirty="0"/>
          </a:p>
        </p:txBody>
      </p:sp>
    </p:spTree>
    <p:extLst>
      <p:ext uri="{BB962C8B-B14F-4D97-AF65-F5344CB8AC3E}">
        <p14:creationId xmlns:p14="http://schemas.microsoft.com/office/powerpoint/2010/main" val="2820426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 COMPARISON </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147" y="2435192"/>
            <a:ext cx="11097929" cy="3099334"/>
          </a:xfrm>
        </p:spPr>
      </p:pic>
    </p:spTree>
    <p:extLst>
      <p:ext uri="{BB962C8B-B14F-4D97-AF65-F5344CB8AC3E}">
        <p14:creationId xmlns:p14="http://schemas.microsoft.com/office/powerpoint/2010/main" val="105303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076" y="374751"/>
            <a:ext cx="10394482" cy="838033"/>
          </a:xfrm>
        </p:spPr>
        <p:txBody>
          <a:bodyPr/>
          <a:lstStyle/>
          <a:p>
            <a:pPr algn="ctr"/>
            <a:r>
              <a:rPr lang="en-US" b="1" dirty="0" smtClean="0"/>
              <a:t>CONCLUSION</a:t>
            </a:r>
            <a:endParaRPr lang="en-IN" b="1" dirty="0"/>
          </a:p>
        </p:txBody>
      </p:sp>
      <p:sp>
        <p:nvSpPr>
          <p:cNvPr id="3" name="Content Placeholder 2"/>
          <p:cNvSpPr>
            <a:spLocks noGrp="1"/>
          </p:cNvSpPr>
          <p:nvPr>
            <p:ph idx="1"/>
          </p:nvPr>
        </p:nvSpPr>
        <p:spPr>
          <a:xfrm>
            <a:off x="222183" y="1597794"/>
            <a:ext cx="11867148" cy="5168766"/>
          </a:xfrm>
        </p:spPr>
        <p:txBody>
          <a:bodyPr>
            <a:normAutofit fontScale="55000" lnSpcReduction="20000"/>
          </a:bodyPr>
          <a:lstStyle/>
          <a:p>
            <a:r>
              <a:rPr lang="en-US" sz="2900" dirty="0"/>
              <a:t>RMSE (Root Mean Square Error):</a:t>
            </a:r>
          </a:p>
          <a:p>
            <a:pPr lvl="1"/>
            <a:r>
              <a:rPr lang="en-US" sz="2900" dirty="0" smtClean="0"/>
              <a:t>Linear </a:t>
            </a:r>
            <a:r>
              <a:rPr lang="en-US" sz="2900" dirty="0"/>
              <a:t>Regression has the lowest RMSE range (4269.334430 to 6649.645118), suggesting it provides the most accurate predictions in terms of minimizing overall prediction errors. </a:t>
            </a:r>
            <a:endParaRPr lang="en-US" sz="2900" dirty="0" smtClean="0"/>
          </a:p>
          <a:p>
            <a:pPr lvl="1"/>
            <a:r>
              <a:rPr lang="en-US" sz="2900" dirty="0" smtClean="0"/>
              <a:t>Decision </a:t>
            </a:r>
            <a:r>
              <a:rPr lang="en-US" sz="2900" dirty="0"/>
              <a:t>Tree and Random Forest have higher RMSE ranges, indicating they produce more significant prediction errors compared to Linear Regression.</a:t>
            </a:r>
          </a:p>
          <a:p>
            <a:r>
              <a:rPr lang="en-US" sz="2900" dirty="0"/>
              <a:t>MAE (Mean Absolute Error):</a:t>
            </a:r>
          </a:p>
          <a:p>
            <a:pPr lvl="1"/>
            <a:r>
              <a:rPr lang="en-US" sz="2900" dirty="0" smtClean="0"/>
              <a:t>Linear </a:t>
            </a:r>
            <a:r>
              <a:rPr lang="en-US" sz="2900" dirty="0"/>
              <a:t>Regression has a slightly higher MAE range (1359.623616 to 2311.740721) compared to Decision Tree (1094.889579 to 2224.426698). </a:t>
            </a:r>
            <a:endParaRPr lang="en-US" sz="2900" dirty="0"/>
          </a:p>
          <a:p>
            <a:pPr lvl="1"/>
            <a:r>
              <a:rPr lang="en-US" sz="2900" dirty="0" smtClean="0"/>
              <a:t>This </a:t>
            </a:r>
            <a:r>
              <a:rPr lang="en-US" sz="2900" dirty="0"/>
              <a:t>indicates that on average, the Decision Tree model's predictions are slightly closer to the actual values. Random Forest has the highest MAE range, showing that it has the highest average prediction error among the three models.</a:t>
            </a:r>
          </a:p>
          <a:p>
            <a:r>
              <a:rPr lang="en-US" sz="2900" dirty="0"/>
              <a:t>R² (Coefficient of Determination):</a:t>
            </a:r>
          </a:p>
          <a:p>
            <a:pPr lvl="1"/>
            <a:r>
              <a:rPr lang="en-US" sz="2900" dirty="0" smtClean="0"/>
              <a:t>Linear </a:t>
            </a:r>
            <a:r>
              <a:rPr lang="en-US" sz="2900" dirty="0"/>
              <a:t>Regression shows the highest R² range (0.975062 to 0.975486), indicating it explains the highest proportion of the variance in the target variable. </a:t>
            </a:r>
            <a:endParaRPr lang="en-US" sz="2900" dirty="0"/>
          </a:p>
          <a:p>
            <a:pPr lvl="1"/>
            <a:r>
              <a:rPr lang="en-US" sz="2900" dirty="0" smtClean="0"/>
              <a:t>Decision </a:t>
            </a:r>
            <a:r>
              <a:rPr lang="en-US" sz="2900" dirty="0"/>
              <a:t>Tree and Random Forest have slightly lower R² ranges, suggesting they explain slightly less variance in the data.</a:t>
            </a:r>
          </a:p>
          <a:p>
            <a:r>
              <a:rPr lang="en-US" sz="2900" dirty="0"/>
              <a:t>Cross-Validation:</a:t>
            </a:r>
          </a:p>
          <a:p>
            <a:pPr lvl="1"/>
            <a:r>
              <a:rPr lang="en-US" sz="2900" dirty="0" smtClean="0"/>
              <a:t>Linear </a:t>
            </a:r>
            <a:r>
              <a:rPr lang="en-US" sz="2900" dirty="0"/>
              <a:t>Regression has the lowest range for cross-validation errors (6567.024426 to 9144.564539), which implies it performs more consistently across different subsets of the data. </a:t>
            </a:r>
            <a:endParaRPr lang="en-US" sz="2900" dirty="0"/>
          </a:p>
          <a:p>
            <a:pPr lvl="1"/>
            <a:r>
              <a:rPr lang="en-US" sz="2900" dirty="0" smtClean="0"/>
              <a:t>Decision </a:t>
            </a:r>
            <a:r>
              <a:rPr lang="en-US" sz="2900" dirty="0"/>
              <a:t>Tree and Random Forest have higher cross-validation error ranges, indicating less stability and consistency compared to Linear Regression</a:t>
            </a:r>
            <a:r>
              <a:rPr lang="en-US" dirty="0"/>
              <a:t>.</a:t>
            </a:r>
          </a:p>
          <a:p>
            <a:endParaRPr lang="en-IN" dirty="0"/>
          </a:p>
        </p:txBody>
      </p:sp>
    </p:spTree>
    <p:extLst>
      <p:ext uri="{BB962C8B-B14F-4D97-AF65-F5344CB8AC3E}">
        <p14:creationId xmlns:p14="http://schemas.microsoft.com/office/powerpoint/2010/main" val="1493590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sz="2200" b="1" dirty="0"/>
              <a:t>Conclusion: Based on the performance metrics:</a:t>
            </a:r>
          </a:p>
          <a:p>
            <a:pPr lvl="1"/>
            <a:r>
              <a:rPr lang="en-US" sz="2200" dirty="0"/>
              <a:t>Linear Regression stands out as the best model for predicting salary. It has the lowest RMSE and highest R² values, indicating it provides the most accurate and consistent predictions with the highest explanatory power for the variance in the target variable. </a:t>
            </a:r>
            <a:endParaRPr lang="en-US" sz="2200" dirty="0" smtClean="0"/>
          </a:p>
          <a:p>
            <a:pPr lvl="1"/>
            <a:r>
              <a:rPr lang="en-US" sz="2200" dirty="0" smtClean="0"/>
              <a:t>Although </a:t>
            </a:r>
            <a:r>
              <a:rPr lang="en-US" sz="2200" dirty="0"/>
              <a:t>the Decision Tree model has a slightly lower MAE, its higher RMSE and lower R² values compared to Linear Regression suggest it is less effective in terms of overall predictive performance. </a:t>
            </a:r>
            <a:endParaRPr lang="en-US" sz="2200" dirty="0" smtClean="0"/>
          </a:p>
          <a:p>
            <a:pPr lvl="1"/>
            <a:r>
              <a:rPr lang="en-US" sz="2200" dirty="0" smtClean="0"/>
              <a:t>The </a:t>
            </a:r>
            <a:r>
              <a:rPr lang="en-US" sz="2200" dirty="0"/>
              <a:t>Random Forest model, despite being a more complex ensemble method, shows higher errors (both RMSE and MAE) and lower R² compared to Linear Regression, indicating it is less suitable for this particular problem.</a:t>
            </a:r>
          </a:p>
          <a:p>
            <a:r>
              <a:rPr lang="en-US" sz="2200" dirty="0"/>
              <a:t>Therefore, Simple Linear Regression is the recommended model due to its superior performance in minimizing prediction errors and explaining variance in the target variable.</a:t>
            </a:r>
          </a:p>
          <a:p>
            <a:endParaRPr lang="en-IN" dirty="0"/>
          </a:p>
        </p:txBody>
      </p:sp>
    </p:spTree>
    <p:extLst>
      <p:ext uri="{BB962C8B-B14F-4D97-AF65-F5344CB8AC3E}">
        <p14:creationId xmlns:p14="http://schemas.microsoft.com/office/powerpoint/2010/main" val="134216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OVERVIEW</a:t>
            </a:r>
            <a:endParaRPr lang="en-IN" b="1" dirty="0"/>
          </a:p>
        </p:txBody>
      </p:sp>
      <p:sp>
        <p:nvSpPr>
          <p:cNvPr id="3" name="Content Placeholder 2"/>
          <p:cNvSpPr>
            <a:spLocks noGrp="1"/>
          </p:cNvSpPr>
          <p:nvPr>
            <p:ph idx="1"/>
          </p:nvPr>
        </p:nvSpPr>
        <p:spPr/>
        <p:txBody>
          <a:bodyPr>
            <a:normAutofit/>
          </a:bodyPr>
          <a:lstStyle/>
          <a:p>
            <a:r>
              <a:rPr lang="en-US" sz="2000" dirty="0" smtClean="0"/>
              <a:t>Dataset Name : “Jobs_NYC_Postings.csv”</a:t>
            </a:r>
          </a:p>
          <a:p>
            <a:r>
              <a:rPr lang="en-US" sz="2000" dirty="0" smtClean="0"/>
              <a:t>Dataset Description : This dataset includes comprehensive information regarding job postings in NYC. Key attributes in the dataset include Agency, Title, Job Category, Skills Preferred, Number of Postings, Work Location and </a:t>
            </a:r>
            <a:r>
              <a:rPr lang="en-IN" sz="2000" dirty="0" smtClean="0"/>
              <a:t>other relevant details</a:t>
            </a:r>
            <a:endParaRPr lang="en-US" sz="2000" dirty="0" smtClean="0"/>
          </a:p>
          <a:p>
            <a:r>
              <a:rPr lang="en-US" sz="2000" dirty="0" smtClean="0"/>
              <a:t>Target = Salary Range (from and To) </a:t>
            </a:r>
          </a:p>
          <a:p>
            <a:r>
              <a:rPr lang="en-US" sz="2000" dirty="0" smtClean="0"/>
              <a:t> This dataset will be used to develop our salary prediction model by leveraging the various attributes to accurately forecast the salary ranges for different job postings.</a:t>
            </a:r>
            <a:endParaRPr lang="en-IN" sz="2000" dirty="0"/>
          </a:p>
        </p:txBody>
      </p:sp>
    </p:spTree>
    <p:extLst>
      <p:ext uri="{BB962C8B-B14F-4D97-AF65-F5344CB8AC3E}">
        <p14:creationId xmlns:p14="http://schemas.microsoft.com/office/powerpoint/2010/main" val="255521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LIBRARIES USED </a:t>
            </a:r>
            <a:endParaRPr lang="en-IN" b="1" dirty="0"/>
          </a:p>
        </p:txBody>
      </p:sp>
      <p:sp>
        <p:nvSpPr>
          <p:cNvPr id="8" name="Content Placeholder 7"/>
          <p:cNvSpPr>
            <a:spLocks noGrp="1"/>
          </p:cNvSpPr>
          <p:nvPr>
            <p:ph idx="1"/>
          </p:nvPr>
        </p:nvSpPr>
        <p:spPr>
          <a:xfrm>
            <a:off x="731520" y="1607420"/>
            <a:ext cx="10943924" cy="5091764"/>
          </a:xfrm>
        </p:spPr>
        <p:txBody>
          <a:bodyPr>
            <a:normAutofit/>
          </a:bodyPr>
          <a:lstStyle/>
          <a:p>
            <a:endParaRPr lang="en-US" dirty="0" smtClean="0"/>
          </a:p>
          <a:p>
            <a:endParaRPr lang="en-US" dirty="0"/>
          </a:p>
          <a:p>
            <a:endParaRPr lang="en-US" dirty="0" smtClean="0"/>
          </a:p>
          <a:p>
            <a:endParaRPr lang="en-US" dirty="0"/>
          </a:p>
          <a:p>
            <a:endParaRPr lang="en-US" dirty="0" smtClean="0"/>
          </a:p>
          <a:p>
            <a:r>
              <a:rPr lang="en-US" sz="1700" dirty="0" smtClean="0"/>
              <a:t>Pandas = For </a:t>
            </a:r>
            <a:r>
              <a:rPr lang="en-US" sz="1700" dirty="0" err="1" smtClean="0"/>
              <a:t>Dataframe</a:t>
            </a:r>
            <a:r>
              <a:rPr lang="en-US" sz="1700" dirty="0" smtClean="0"/>
              <a:t> Operations </a:t>
            </a:r>
          </a:p>
          <a:p>
            <a:r>
              <a:rPr lang="en-US" sz="1700" dirty="0" err="1" smtClean="0"/>
              <a:t>Numpy</a:t>
            </a:r>
            <a:r>
              <a:rPr lang="en-US" sz="1700" dirty="0" smtClean="0"/>
              <a:t> = For Numeric Operations </a:t>
            </a:r>
          </a:p>
          <a:p>
            <a:r>
              <a:rPr lang="en-US" sz="1700" dirty="0" err="1" smtClean="0"/>
              <a:t>Matplotlib</a:t>
            </a:r>
            <a:r>
              <a:rPr lang="en-US" sz="1700" dirty="0" smtClean="0"/>
              <a:t> And </a:t>
            </a:r>
            <a:r>
              <a:rPr lang="en-US" sz="1700" dirty="0" err="1" smtClean="0"/>
              <a:t>Seaborn</a:t>
            </a:r>
            <a:r>
              <a:rPr lang="en-US" sz="1700" dirty="0" smtClean="0"/>
              <a:t> = For Visualizations </a:t>
            </a:r>
          </a:p>
          <a:p>
            <a:r>
              <a:rPr lang="en-US" sz="1700" dirty="0" err="1" smtClean="0"/>
              <a:t>Sklearn</a:t>
            </a:r>
            <a:r>
              <a:rPr lang="en-US" sz="1700" dirty="0" smtClean="0"/>
              <a:t> = To implement ML Models and Statistical Modelling </a:t>
            </a:r>
            <a:endParaRPr lang="en-IN" sz="17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21" y="1607420"/>
            <a:ext cx="10423358" cy="2512193"/>
          </a:xfrm>
          <a:prstGeom prst="rect">
            <a:avLst/>
          </a:prstGeom>
        </p:spPr>
      </p:pic>
    </p:spTree>
    <p:extLst>
      <p:ext uri="{BB962C8B-B14F-4D97-AF65-F5344CB8AC3E}">
        <p14:creationId xmlns:p14="http://schemas.microsoft.com/office/powerpoint/2010/main" val="298157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GETTING TO KNOW THE DATA</a:t>
            </a:r>
            <a:endParaRPr lang="en-IN" b="1" dirty="0"/>
          </a:p>
        </p:txBody>
      </p:sp>
      <p:sp>
        <p:nvSpPr>
          <p:cNvPr id="6" name="Content Placeholder 5"/>
          <p:cNvSpPr>
            <a:spLocks noGrp="1"/>
          </p:cNvSpPr>
          <p:nvPr>
            <p:ph idx="1"/>
          </p:nvPr>
        </p:nvSpPr>
        <p:spPr/>
        <p:txBody>
          <a:bodyPr/>
          <a:lstStyle/>
          <a:p>
            <a:pPr marL="0" indent="0">
              <a:buNone/>
            </a:pPr>
            <a:endParaRPr lang="en-US" dirty="0" smtClean="0"/>
          </a:p>
          <a:p>
            <a:endParaRPr lang="en-US" dirty="0" smtClean="0"/>
          </a:p>
          <a:p>
            <a:endParaRPr lang="en-US" dirty="0" smtClean="0"/>
          </a:p>
          <a:p>
            <a:endParaRPr lang="en-US" dirty="0"/>
          </a:p>
          <a:p>
            <a:endParaRPr lang="en-US" dirty="0" smtClean="0"/>
          </a:p>
          <a:p>
            <a:endParaRPr lang="en-US" dirty="0" smtClean="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14" y="2046822"/>
            <a:ext cx="3080598" cy="149564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5458" y="2046822"/>
            <a:ext cx="3222132" cy="14956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251" y="3763661"/>
            <a:ext cx="9290048" cy="2646764"/>
          </a:xfrm>
          <a:prstGeom prst="rect">
            <a:avLst/>
          </a:prstGeom>
        </p:spPr>
      </p:pic>
    </p:spTree>
    <p:extLst>
      <p:ext uri="{BB962C8B-B14F-4D97-AF65-F5344CB8AC3E}">
        <p14:creationId xmlns:p14="http://schemas.microsoft.com/office/powerpoint/2010/main" val="250844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STATISTICS </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534" y="1636294"/>
            <a:ext cx="8566485" cy="4629753"/>
          </a:xfrm>
        </p:spPr>
      </p:pic>
    </p:spTree>
    <p:extLst>
      <p:ext uri="{BB962C8B-B14F-4D97-AF65-F5344CB8AC3E}">
        <p14:creationId xmlns:p14="http://schemas.microsoft.com/office/powerpoint/2010/main" val="275243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HANDLING MISSING VALUES </a:t>
            </a:r>
            <a:endParaRPr lang="en-IN" b="1" dirty="0"/>
          </a:p>
        </p:txBody>
      </p:sp>
      <p:sp>
        <p:nvSpPr>
          <p:cNvPr id="3" name="Content Placeholder 2"/>
          <p:cNvSpPr>
            <a:spLocks noGrp="1"/>
          </p:cNvSpPr>
          <p:nvPr>
            <p:ph idx="1"/>
          </p:nvPr>
        </p:nvSpPr>
        <p:spPr>
          <a:xfrm>
            <a:off x="760395" y="1690688"/>
            <a:ext cx="10963175" cy="4825615"/>
          </a:xfrm>
        </p:spPr>
        <p:txBody>
          <a:bodyPr>
            <a:normAutofit/>
          </a:bodyPr>
          <a:lstStyle/>
          <a:p>
            <a:r>
              <a:rPr lang="en-US" sz="2000" dirty="0" smtClean="0"/>
              <a:t>We drop few columns and handle few columns statistically</a:t>
            </a:r>
          </a:p>
          <a:p>
            <a:pPr marL="0" indent="0">
              <a:buNone/>
            </a:pPr>
            <a:r>
              <a:rPr lang="en-US" sz="2000" dirty="0" smtClean="0"/>
              <a:t> </a:t>
            </a:r>
          </a:p>
          <a:p>
            <a:endParaRPr lang="en-US" dirty="0" smtClean="0"/>
          </a:p>
          <a:p>
            <a:endParaRPr lang="en-US" dirty="0" smtClean="0"/>
          </a:p>
          <a:p>
            <a:r>
              <a:rPr lang="en-US" sz="2000" dirty="0"/>
              <a:t>Filling Missing Data Statistically </a:t>
            </a:r>
            <a:r>
              <a:rPr lang="en-US" sz="2000" dirty="0" smtClean="0"/>
              <a:t>– using Mode</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19" y="2168815"/>
            <a:ext cx="10136783" cy="12897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608" y="4489722"/>
            <a:ext cx="10136784" cy="1911078"/>
          </a:xfrm>
          <a:prstGeom prst="rect">
            <a:avLst/>
          </a:prstGeom>
        </p:spPr>
      </p:pic>
    </p:spTree>
    <p:extLst>
      <p:ext uri="{BB962C8B-B14F-4D97-AF65-F5344CB8AC3E}">
        <p14:creationId xmlns:p14="http://schemas.microsoft.com/office/powerpoint/2010/main" val="113571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HANDLING OUTLIERS</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777" y="1568918"/>
            <a:ext cx="9461633" cy="4446871"/>
          </a:xfrm>
        </p:spPr>
      </p:pic>
    </p:spTree>
    <p:extLst>
      <p:ext uri="{BB962C8B-B14F-4D97-AF65-F5344CB8AC3E}">
        <p14:creationId xmlns:p14="http://schemas.microsoft.com/office/powerpoint/2010/main" val="1952597622"/>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2463</Template>
  <TotalTime>755</TotalTime>
  <Words>1721</Words>
  <Application>Microsoft Office PowerPoint</Application>
  <PresentationFormat>Widescreen</PresentationFormat>
  <Paragraphs>132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Times New Roman</vt:lpstr>
      <vt:lpstr>Diseño predeterminado</vt:lpstr>
      <vt:lpstr>SALARY PREDICTION ANALYSIS </vt:lpstr>
      <vt:lpstr>INTRODUCTION</vt:lpstr>
      <vt:lpstr>OBJECTIVE</vt:lpstr>
      <vt:lpstr>DATASET OVERVIEW</vt:lpstr>
      <vt:lpstr>LIBRARIES USED </vt:lpstr>
      <vt:lpstr>GETTING TO KNOW THE DATA</vt:lpstr>
      <vt:lpstr>SUMMARY STATISTICS </vt:lpstr>
      <vt:lpstr>HANDLING MISSING VALUES </vt:lpstr>
      <vt:lpstr>HANDLING OUTLIERS</vt:lpstr>
      <vt:lpstr>SUMMARY STATISTICS AFTER HANDLING OUTLIERS </vt:lpstr>
      <vt:lpstr>VISUALIZATIONS </vt:lpstr>
      <vt:lpstr>TRAIN TEST SPLIT</vt:lpstr>
      <vt:lpstr>DATA TRANSFORMATION</vt:lpstr>
      <vt:lpstr>SIMPLE LINEAR REGRESSION </vt:lpstr>
      <vt:lpstr>SIMPLE LINEAR REGRESSION METRICS </vt:lpstr>
      <vt:lpstr>ACTUAL VS PREDICTED </vt:lpstr>
      <vt:lpstr>SUMMARY – ACTUAL VS PREDICTED</vt:lpstr>
      <vt:lpstr>RESIDUAL PLOTS</vt:lpstr>
      <vt:lpstr>SUMMARY – RESIDUAL PLOTS</vt:lpstr>
      <vt:lpstr>DECISION TREES</vt:lpstr>
      <vt:lpstr>DECISION TREE METRICS</vt:lpstr>
      <vt:lpstr>ACTUAL VS PREDICTED</vt:lpstr>
      <vt:lpstr>SUMMARY – ACTUAL VS PREDICTED </vt:lpstr>
      <vt:lpstr>RESIDUAL PLOTS</vt:lpstr>
      <vt:lpstr>SUMMARY – RESIDUAL PLOTS</vt:lpstr>
      <vt:lpstr>RANDOM FOREST </vt:lpstr>
      <vt:lpstr>RANDOM FOREST METRICS</vt:lpstr>
      <vt:lpstr>ACTUAL VS PREDICTED</vt:lpstr>
      <vt:lpstr>RESIDUAL PLOTS</vt:lpstr>
      <vt:lpstr>MODEL COMPARISON </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cp:revision>
  <dcterms:created xsi:type="dcterms:W3CDTF">2024-07-03T08:03:01Z</dcterms:created>
  <dcterms:modified xsi:type="dcterms:W3CDTF">2024-07-04T17:19:44Z</dcterms:modified>
</cp:coreProperties>
</file>