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420" r:id="rId3"/>
    <p:sldId id="437" r:id="rId4"/>
    <p:sldId id="257" r:id="rId5"/>
    <p:sldId id="421" r:id="rId6"/>
    <p:sldId id="422" r:id="rId7"/>
    <p:sldId id="423" r:id="rId8"/>
    <p:sldId id="426" r:id="rId9"/>
    <p:sldId id="428" r:id="rId10"/>
    <p:sldId id="429" r:id="rId11"/>
    <p:sldId id="427" r:id="rId12"/>
    <p:sldId id="430" r:id="rId13"/>
    <p:sldId id="438" r:id="rId14"/>
    <p:sldId id="439" r:id="rId15"/>
    <p:sldId id="440" r:id="rId16"/>
    <p:sldId id="435" r:id="rId17"/>
    <p:sldId id="436" r:id="rId18"/>
    <p:sldId id="434" r:id="rId19"/>
    <p:sldId id="432" r:id="rId20"/>
    <p:sldId id="43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E30FA"/>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A2972-38B6-4840-89C8-7B0C0DBA6571}" type="datetimeFigureOut">
              <a:rPr lang="en-US" smtClean="0"/>
              <a:pPr/>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1BFCE-309D-4107-9251-56F89B5701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F1BFCE-309D-4107-9251-56F89B570116}" type="slidenum">
              <a:rPr lang="en-US" smtClean="0"/>
              <a:pPr/>
              <a:t>6</a:t>
            </a:fld>
            <a:endParaRPr lang="en-US"/>
          </a:p>
        </p:txBody>
      </p:sp>
    </p:spTree>
    <p:extLst>
      <p:ext uri="{BB962C8B-B14F-4D97-AF65-F5344CB8AC3E}">
        <p14:creationId xmlns:p14="http://schemas.microsoft.com/office/powerpoint/2010/main" val="133447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25BBD7-8E55-4B7B-AFB4-4AB7D7366DD2}" type="datetime1">
              <a:rPr lang="en-US" smtClean="0"/>
              <a:pPr/>
              <a:t>1/12/2023</a:t>
            </a:fld>
            <a:endParaRPr lang="en-US"/>
          </a:p>
        </p:txBody>
      </p:sp>
      <p:sp>
        <p:nvSpPr>
          <p:cNvPr id="5" name="Footer Placeholder 4"/>
          <p:cNvSpPr>
            <a:spLocks noGrp="1"/>
          </p:cNvSpPr>
          <p:nvPr>
            <p:ph type="ftr" sz="quarter" idx="11"/>
          </p:nvPr>
        </p:nvSpPr>
        <p:spPr/>
        <p:txBody>
          <a:bodyPr/>
          <a:lstStyle/>
          <a:p>
            <a:r>
              <a:rPr lang="en-US" dirty="0"/>
              <a:t>Dept. of 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descr="Vardhaman Logo copy"/>
          <p:cNvPicPr>
            <a:picLocks noChangeAspect="1" noChangeArrowheads="1"/>
          </p:cNvPicPr>
          <p:nvPr userDrawn="1"/>
        </p:nvPicPr>
        <p:blipFill>
          <a:blip r:embed="rId2" cstate="print"/>
          <a:srcRect/>
          <a:stretch>
            <a:fillRect/>
          </a:stretch>
        </p:blipFill>
        <p:spPr bwMode="auto">
          <a:xfrm>
            <a:off x="533400" y="76200"/>
            <a:ext cx="914400" cy="609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421FD-C246-42CE-A392-C3052D5F9933}"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FBFD67-F197-4398-B9ED-7C6A360B0CD2}"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3A0558-16C2-4FD9-9BA2-B006FD5FFF76}"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692A10-A753-4B7B-9BA8-D6788A910510}"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7C1D4-4E33-4C1F-81D2-44EBA341B66D}"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3F8C54-0D6C-489C-B01B-E1D90D5E7F29}" type="datetime1">
              <a:rPr lang="en-US" smtClean="0"/>
              <a:pPr/>
              <a:t>1/12/2023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A055F2-2147-4A9A-8A16-C354B51DB69E}" type="datetime1">
              <a:rPr lang="en-US" smtClean="0"/>
              <a:pPr/>
              <a:t>1/12/2023</a:t>
            </a:fld>
            <a:endParaRPr lang="en-US"/>
          </a:p>
        </p:txBody>
      </p:sp>
      <p:sp>
        <p:nvSpPr>
          <p:cNvPr id="8" name="Footer Placeholder 7"/>
          <p:cNvSpPr>
            <a:spLocks noGrp="1"/>
          </p:cNvSpPr>
          <p:nvPr>
            <p:ph type="ftr" sz="quarter" idx="11"/>
          </p:nvPr>
        </p:nvSpPr>
        <p:spPr/>
        <p:txBody>
          <a:bodyPr/>
          <a:lstStyle/>
          <a:p>
            <a:r>
              <a:rPr lang="en-US"/>
              <a:t>Electronics and Communication Engineering</a:t>
            </a:r>
          </a:p>
        </p:txBody>
      </p:sp>
      <p:sp>
        <p:nvSpPr>
          <p:cNvPr id="9" name="Slide Number Placeholder 8"/>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4F6668-84E2-45FC-AA37-40156B1B9F0D}" type="datetime1">
              <a:rPr lang="en-US" smtClean="0"/>
              <a:pPr/>
              <a:t>1/12/2023</a:t>
            </a:fld>
            <a:endParaRPr lang="en-US"/>
          </a:p>
        </p:txBody>
      </p:sp>
      <p:sp>
        <p:nvSpPr>
          <p:cNvPr id="4" name="Footer Placeholder 3"/>
          <p:cNvSpPr>
            <a:spLocks noGrp="1"/>
          </p:cNvSpPr>
          <p:nvPr>
            <p:ph type="ftr" sz="quarter" idx="11"/>
          </p:nvPr>
        </p:nvSpPr>
        <p:spPr/>
        <p:txBody>
          <a:bodyPr/>
          <a:lstStyle/>
          <a:p>
            <a:r>
              <a:rPr lang="en-US"/>
              <a:t>Electronics and Communication Engineering</a:t>
            </a:r>
          </a:p>
        </p:txBody>
      </p:sp>
      <p:sp>
        <p:nvSpPr>
          <p:cNvPr id="5" name="Slide Number Placeholder 4"/>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67B32-2E83-4E14-85B9-B0A915B7E590}" type="datetime1">
              <a:rPr lang="en-US" smtClean="0"/>
              <a:pPr/>
              <a:t>1/12/2023</a:t>
            </a:fld>
            <a:endParaRPr lang="en-US"/>
          </a:p>
        </p:txBody>
      </p:sp>
      <p:sp>
        <p:nvSpPr>
          <p:cNvPr id="3" name="Footer Placeholder 2"/>
          <p:cNvSpPr>
            <a:spLocks noGrp="1"/>
          </p:cNvSpPr>
          <p:nvPr>
            <p:ph type="ftr" sz="quarter" idx="11"/>
          </p:nvPr>
        </p:nvSpPr>
        <p:spPr/>
        <p:txBody>
          <a:bodyPr/>
          <a:lstStyle/>
          <a:p>
            <a:r>
              <a:rPr lang="en-US"/>
              <a:t>Electronics and Communication Engineering</a:t>
            </a:r>
          </a:p>
        </p:txBody>
      </p:sp>
      <p:sp>
        <p:nvSpPr>
          <p:cNvPr id="4" name="Slide Number Placeholder 3"/>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7BF62-BBBE-4B87-9C2B-F1887AB48457}" type="datetime1">
              <a:rPr lang="en-US" smtClean="0"/>
              <a:pPr/>
              <a:t>1/12/2023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83989-7C45-4C5F-824E-0A87AC9DDEE8}" type="datetime1">
              <a:rPr lang="en-US" smtClean="0"/>
              <a:pPr/>
              <a:t>1/12/2023</a:t>
            </a:fld>
            <a:endParaRPr lang="en-US"/>
          </a:p>
        </p:txBody>
      </p:sp>
      <p:sp>
        <p:nvSpPr>
          <p:cNvPr id="5" name="Footer Placeholder 4"/>
          <p:cNvSpPr>
            <a:spLocks noGrp="1"/>
          </p:cNvSpPr>
          <p:nvPr>
            <p:ph type="ftr" sz="quarter" idx="11"/>
          </p:nvPr>
        </p:nvSpPr>
        <p:spPr/>
        <p:txBody>
          <a:bodyPr/>
          <a:lstStyle/>
          <a:p>
            <a:r>
              <a:rPr lang="en-US" dirty="0"/>
              <a:t>Dept. of 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ED8B2-17EC-4532-9521-D28D44A791B0}" type="datetime1">
              <a:rPr lang="en-US" smtClean="0"/>
              <a:pPr/>
              <a:t>1/12/2023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1C088-5464-462A-92B0-F27D49287252}"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72E48F-5890-4B3E-9CCE-DA60712C0714}"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96F80E10-3962-44F0-AD62-FAC461DCA7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61F990-EEE8-4EFE-85F1-122FC9D9AF63}"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Electronics and Communication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808686-76EA-4C46-89F9-59DB10E1578F}" type="datetime1">
              <a:rPr lang="en-US" smtClean="0"/>
              <a:pPr/>
              <a:t>1/12/2023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47394E-7EA5-415D-8E0F-B53353A2D634}" type="datetime1">
              <a:rPr lang="en-US" smtClean="0"/>
              <a:pPr/>
              <a:t>1/12/2023</a:t>
            </a:fld>
            <a:endParaRPr lang="en-US"/>
          </a:p>
        </p:txBody>
      </p:sp>
      <p:sp>
        <p:nvSpPr>
          <p:cNvPr id="8" name="Footer Placeholder 7"/>
          <p:cNvSpPr>
            <a:spLocks noGrp="1"/>
          </p:cNvSpPr>
          <p:nvPr>
            <p:ph type="ftr" sz="quarter" idx="11"/>
          </p:nvPr>
        </p:nvSpPr>
        <p:spPr/>
        <p:txBody>
          <a:bodyPr/>
          <a:lstStyle/>
          <a:p>
            <a:r>
              <a:rPr lang="en-US"/>
              <a:t>Electronics and Communication Engineering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0746B63-4DE3-4E2F-A58B-A3031673E1BE}" type="datetime1">
              <a:rPr lang="en-US" smtClean="0"/>
              <a:pPr/>
              <a:t>1/12/2023</a:t>
            </a:fld>
            <a:endParaRPr lang="en-US"/>
          </a:p>
        </p:txBody>
      </p:sp>
      <p:sp>
        <p:nvSpPr>
          <p:cNvPr id="4" name="Footer Placeholder 3"/>
          <p:cNvSpPr>
            <a:spLocks noGrp="1"/>
          </p:cNvSpPr>
          <p:nvPr>
            <p:ph type="ftr" sz="quarter" idx="11"/>
          </p:nvPr>
        </p:nvSpPr>
        <p:spPr/>
        <p:txBody>
          <a:bodyPr/>
          <a:lstStyle/>
          <a:p>
            <a:r>
              <a:rPr lang="en-US"/>
              <a:t>Electronics and Communication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05FB4-EA15-451F-911D-9FF17FD15C7D}" type="datetime1">
              <a:rPr lang="en-US" smtClean="0"/>
              <a:pPr/>
              <a:t>1/12/2023</a:t>
            </a:fld>
            <a:endParaRPr lang="en-US"/>
          </a:p>
        </p:txBody>
      </p:sp>
      <p:sp>
        <p:nvSpPr>
          <p:cNvPr id="3" name="Footer Placeholder 2"/>
          <p:cNvSpPr>
            <a:spLocks noGrp="1"/>
          </p:cNvSpPr>
          <p:nvPr>
            <p:ph type="ftr" sz="quarter" idx="11"/>
          </p:nvPr>
        </p:nvSpPr>
        <p:spPr/>
        <p:txBody>
          <a:bodyPr/>
          <a:lstStyle/>
          <a:p>
            <a:r>
              <a:rPr lang="en-US"/>
              <a:t>Electronics and Communication Engineering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18F269-364F-4BA9-B5B2-3F4290668668}" type="datetime1">
              <a:rPr lang="en-US" smtClean="0"/>
              <a:pPr/>
              <a:t>1/12/2023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45AB7-BC62-45C5-A5FB-CC40B78C4FCA}" type="datetime1">
              <a:rPr lang="en-US" smtClean="0"/>
              <a:pPr/>
              <a:t>1/12/2023</a:t>
            </a:fld>
            <a:endParaRPr lang="en-US"/>
          </a:p>
        </p:txBody>
      </p:sp>
      <p:sp>
        <p:nvSpPr>
          <p:cNvPr id="6" name="Footer Placeholder 5"/>
          <p:cNvSpPr>
            <a:spLocks noGrp="1"/>
          </p:cNvSpPr>
          <p:nvPr>
            <p:ph type="ftr" sz="quarter" idx="11"/>
          </p:nvPr>
        </p:nvSpPr>
        <p:spPr/>
        <p:txBody>
          <a:bodyPr/>
          <a:lstStyle/>
          <a:p>
            <a:r>
              <a:rPr lang="en-US"/>
              <a:t>Electronics and Communication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838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8804A-366E-4ABA-99C3-28185111B111}" type="datetime1">
              <a:rPr lang="en-US" smtClean="0"/>
              <a:pPr/>
              <a:t>1/12/2023</a:t>
            </a:fld>
            <a:endParaRPr lang="en-US"/>
          </a:p>
        </p:txBody>
      </p:sp>
      <p:sp>
        <p:nvSpPr>
          <p:cNvPr id="5" name="Footer Placeholder 4"/>
          <p:cNvSpPr>
            <a:spLocks noGrp="1"/>
          </p:cNvSpPr>
          <p:nvPr>
            <p:ph type="ftr" sz="quarter" idx="3"/>
          </p:nvPr>
        </p:nvSpPr>
        <p:spPr>
          <a:xfrm>
            <a:off x="2209800" y="6356350"/>
            <a:ext cx="4495800" cy="365125"/>
          </a:xfrm>
          <a:prstGeom prst="rect">
            <a:avLst/>
          </a:prstGeom>
        </p:spPr>
        <p:txBody>
          <a:bodyPr vert="horz" lIns="91440" tIns="45720" rIns="91440" bIns="45720" rtlCol="0" anchor="ctr"/>
          <a:lstStyle>
            <a:lvl1pPr algn="ctr">
              <a:defRPr sz="1200">
                <a:solidFill>
                  <a:schemeClr val="tx1">
                    <a:tint val="75000"/>
                  </a:schemeClr>
                </a:solidFill>
                <a:latin typeface="Cambria" pitchFamily="18" charset="0"/>
                <a:ea typeface="Cambria" pitchFamily="18" charset="0"/>
              </a:defRPr>
            </a:lvl1pPr>
          </a:lstStyle>
          <a:p>
            <a:r>
              <a:rPr lang="en-US" dirty="0"/>
              <a:t>Electronics and Communication Engineering</a:t>
            </a:r>
          </a:p>
        </p:txBody>
      </p:sp>
      <p:sp>
        <p:nvSpPr>
          <p:cNvPr id="6" name="Slide Number Placeholder 5"/>
          <p:cNvSpPr>
            <a:spLocks noGrp="1"/>
          </p:cNvSpPr>
          <p:nvPr>
            <p:ph type="sldNum" sz="quarter" idx="4"/>
          </p:nvPr>
        </p:nvSpPr>
        <p:spPr>
          <a:xfrm>
            <a:off x="8305800" y="6356350"/>
            <a:ext cx="381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userDrawn="1"/>
        </p:nvSpPr>
        <p:spPr>
          <a:xfrm>
            <a:off x="0" y="762000"/>
            <a:ext cx="91440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Vardhaman Logo copy"/>
          <p:cNvPicPr>
            <a:picLocks noChangeAspect="1" noChangeArrowheads="1"/>
          </p:cNvPicPr>
          <p:nvPr userDrawn="1"/>
        </p:nvPicPr>
        <p:blipFill>
          <a:blip r:embed="rId13" cstate="print"/>
          <a:srcRect/>
          <a:stretch>
            <a:fillRect/>
          </a:stretch>
        </p:blipFill>
        <p:spPr bwMode="auto">
          <a:xfrm>
            <a:off x="533400" y="76200"/>
            <a:ext cx="9144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DF031-A487-441E-9F44-113E339A24D4}" type="datetime1">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Electronics and Communication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80E10-3962-44F0-AD62-FAC461DCA7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6200000">
            <a:off x="-2375665" y="3366268"/>
            <a:ext cx="6019800" cy="963665"/>
          </a:xfr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a:lstStyle/>
          <a:p>
            <a:r>
              <a:rPr lang="en-US" b="1" dirty="0">
                <a:solidFill>
                  <a:srgbClr val="FF0000"/>
                </a:solidFill>
                <a:latin typeface="Agency FB" panose="020B0503020202020204" pitchFamily="34" charset="0"/>
              </a:rPr>
              <a:t>A6441 – </a:t>
            </a:r>
            <a:r>
              <a:rPr lang="en-US" sz="3600" b="1" dirty="0">
                <a:solidFill>
                  <a:srgbClr val="FF0000"/>
                </a:solidFill>
                <a:latin typeface="Agency FB" panose="020B0503020202020204" pitchFamily="34" charset="0"/>
              </a:rPr>
              <a:t>Internship - I</a:t>
            </a:r>
            <a:r>
              <a:rPr lang="en-US" sz="3600" b="1" dirty="0">
                <a:solidFill>
                  <a:srgbClr val="C00000"/>
                </a:solidFill>
                <a:latin typeface="Agency FB" panose="020B0503020202020204" pitchFamily="34" charset="0"/>
              </a:rPr>
              <a:t> </a:t>
            </a:r>
          </a:p>
        </p:txBody>
      </p:sp>
      <p:sp>
        <p:nvSpPr>
          <p:cNvPr id="5" name="Rectangle 4"/>
          <p:cNvSpPr/>
          <p:nvPr/>
        </p:nvSpPr>
        <p:spPr>
          <a:xfrm>
            <a:off x="1524000" y="76200"/>
            <a:ext cx="7566026" cy="641714"/>
          </a:xfrm>
          <a:prstGeom prst="rect">
            <a:avLst/>
          </a:prstGeom>
        </p:spPr>
        <p:txBody>
          <a:bodyPr wrap="square">
            <a:spAutoFit/>
          </a:bodyPr>
          <a:lstStyle/>
          <a:p>
            <a:pPr marL="724535" marR="513080" algn="ctr">
              <a:lnSpc>
                <a:spcPct val="115000"/>
              </a:lnSpc>
              <a:spcAft>
                <a:spcPts val="0"/>
              </a:spcAft>
            </a:pPr>
            <a:r>
              <a:rPr lang="en-US" sz="1900" b="1" dirty="0">
                <a:solidFill>
                  <a:srgbClr val="CC3300"/>
                </a:solidFill>
                <a:effectLst/>
                <a:latin typeface="Trebuchet MS" panose="020B0603020202020204" pitchFamily="34" charset="0"/>
                <a:ea typeface="Calibri" panose="020F0502020204030204" pitchFamily="34" charset="0"/>
                <a:cs typeface="Times New Roman" panose="02020603050405020304" pitchFamily="18" charset="0"/>
              </a:rPr>
              <a:t>VARDHAMAN COLLEGE OF ENGINEERING, HYDERABAD</a:t>
            </a:r>
            <a:endParaRPr lang="en-IN" sz="1900" b="1" dirty="0">
              <a:solidFill>
                <a:srgbClr val="CC3300"/>
              </a:solidFill>
              <a:effectLst/>
              <a:latin typeface="Trebuchet MS" panose="020B0603020202020204" pitchFamily="34" charset="0"/>
              <a:ea typeface="Calibri" panose="020F0502020204030204" pitchFamily="34" charset="0"/>
              <a:cs typeface="Times New Roman" panose="02020603050405020304" pitchFamily="18" charset="0"/>
            </a:endParaRPr>
          </a:p>
          <a:p>
            <a:pPr marL="724535" marR="513080" algn="ctr">
              <a:lnSpc>
                <a:spcPts val="1625"/>
              </a:lnSpc>
              <a:spcAft>
                <a:spcPts val="0"/>
              </a:spcAft>
            </a:pPr>
            <a:r>
              <a:rPr lang="en-US" sz="1800" b="1" dirty="0">
                <a:solidFill>
                  <a:srgbClr val="FF9900"/>
                </a:solidFill>
                <a:effectLst/>
                <a:latin typeface="Trebuchet MS" panose="020B0603020202020204" pitchFamily="34" charset="0"/>
                <a:ea typeface="Calibri" panose="020F0502020204030204" pitchFamily="34" charset="0"/>
                <a:cs typeface="Times New Roman" panose="02020603050405020304" pitchFamily="18" charset="0"/>
              </a:rPr>
              <a:t>Autonomous institute, affiliated to JNTUH</a:t>
            </a:r>
            <a:endParaRPr lang="en-IN" sz="18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19200" y="990600"/>
            <a:ext cx="7391399" cy="3416320"/>
          </a:xfrm>
          <a:prstGeom prst="rect">
            <a:avLst/>
          </a:prstGeom>
        </p:spPr>
        <p:txBody>
          <a:bodyPr wrap="square">
            <a:spAutoFit/>
          </a:bodyPr>
          <a:lstStyle/>
          <a:p>
            <a:pPr algn="ctr"/>
            <a:r>
              <a:rPr lang="en-US" sz="4400" b="1" dirty="0">
                <a:solidFill>
                  <a:srgbClr val="3E30FA"/>
                </a:solidFill>
                <a:latin typeface="Agency FB" panose="020B0503020202020204" pitchFamily="34" charset="0"/>
                <a:ea typeface="Cambria" panose="02040503050406030204" pitchFamily="18" charset="0"/>
              </a:rPr>
              <a:t>E</a:t>
            </a:r>
            <a:r>
              <a:rPr lang="en-IN" sz="4400" b="1" dirty="0">
                <a:solidFill>
                  <a:srgbClr val="3E30FA"/>
                </a:solidFill>
                <a:latin typeface="Agency FB" panose="020B0503020202020204" pitchFamily="34" charset="0"/>
                <a:ea typeface="Cambria" panose="02040503050406030204" pitchFamily="18" charset="0"/>
              </a:rPr>
              <a:t>MBEDDED AI DESIGN</a:t>
            </a:r>
          </a:p>
          <a:p>
            <a:pPr algn="ctr"/>
            <a:r>
              <a:rPr lang="en-IN" sz="2200" b="1" dirty="0">
                <a:solidFill>
                  <a:srgbClr val="002060"/>
                </a:solidFill>
                <a:latin typeface="Agency FB" panose="020B0503020202020204" pitchFamily="34" charset="0"/>
                <a:ea typeface="Cambria" panose="02040503050406030204" pitchFamily="18" charset="0"/>
              </a:rPr>
              <a:t>@ DIGITOAD TECHNOLOGIES, AB Square 617, 5</a:t>
            </a:r>
            <a:r>
              <a:rPr lang="en-IN" sz="2200" b="1" baseline="30000" dirty="0">
                <a:solidFill>
                  <a:srgbClr val="002060"/>
                </a:solidFill>
                <a:latin typeface="Agency FB" panose="020B0503020202020204" pitchFamily="34" charset="0"/>
                <a:ea typeface="Cambria" panose="02040503050406030204" pitchFamily="18" charset="0"/>
              </a:rPr>
              <a:t>th</a:t>
            </a:r>
            <a:r>
              <a:rPr lang="en-IN" sz="2200" b="1" dirty="0">
                <a:solidFill>
                  <a:srgbClr val="002060"/>
                </a:solidFill>
                <a:latin typeface="Agency FB" panose="020B0503020202020204" pitchFamily="34" charset="0"/>
                <a:ea typeface="Cambria" panose="02040503050406030204" pitchFamily="18" charset="0"/>
              </a:rPr>
              <a:t> Main OMBR Layout</a:t>
            </a:r>
            <a:endParaRPr lang="en-IN" dirty="0"/>
          </a:p>
          <a:p>
            <a:pPr algn="ctr"/>
            <a:r>
              <a:rPr lang="en-IN" sz="2200" b="1" dirty="0">
                <a:solidFill>
                  <a:srgbClr val="002060"/>
                </a:solidFill>
                <a:latin typeface="Agency FB" panose="020B0503020202020204" pitchFamily="34" charset="0"/>
                <a:ea typeface="Cambria" panose="02040503050406030204" pitchFamily="18" charset="0"/>
              </a:rPr>
              <a:t>BENGALURU, KARNATAKA</a:t>
            </a:r>
            <a:endParaRPr lang="en-IN" sz="2600" b="1" dirty="0">
              <a:latin typeface="Agency FB" panose="020B0503020202020204" pitchFamily="34" charset="0"/>
              <a:ea typeface="Cambria" panose="02040503050406030204" pitchFamily="18" charset="0"/>
            </a:endParaRPr>
          </a:p>
          <a:p>
            <a:pPr algn="ctr"/>
            <a:endParaRPr lang="en-IN" sz="2600" b="1" dirty="0">
              <a:latin typeface="Agency FB" panose="020B0503020202020204" pitchFamily="34" charset="0"/>
              <a:ea typeface="Cambria" panose="02040503050406030204" pitchFamily="18" charset="0"/>
            </a:endParaRPr>
          </a:p>
          <a:p>
            <a:pPr algn="ctr"/>
            <a:endParaRPr lang="en-IN" sz="2600" b="1" dirty="0">
              <a:latin typeface="Agency FB" panose="020B0503020202020204" pitchFamily="34" charset="0"/>
              <a:ea typeface="Cambria" panose="02040503050406030204" pitchFamily="18" charset="0"/>
            </a:endParaRPr>
          </a:p>
          <a:p>
            <a:pPr algn="ctr"/>
            <a:endParaRPr lang="en-IN" sz="2600" b="1" dirty="0">
              <a:latin typeface="Agency FB" panose="020B0503020202020204" pitchFamily="34" charset="0"/>
              <a:ea typeface="Cambria" panose="02040503050406030204" pitchFamily="18" charset="0"/>
            </a:endParaRPr>
          </a:p>
          <a:p>
            <a:pPr algn="ctr"/>
            <a:r>
              <a:rPr lang="en-IN" sz="2600" b="1" dirty="0">
                <a:latin typeface="Agency FB" panose="020B0503020202020204" pitchFamily="34" charset="0"/>
                <a:ea typeface="Cambria" panose="02040503050406030204" pitchFamily="18" charset="0"/>
              </a:rPr>
              <a:t>By</a:t>
            </a:r>
          </a:p>
          <a:p>
            <a:pPr algn="ctr"/>
            <a:r>
              <a:rPr lang="en-US" sz="2400" b="1" dirty="0">
                <a:solidFill>
                  <a:srgbClr val="C00000"/>
                </a:solidFill>
                <a:latin typeface="Agency FB" panose="020B0503020202020204" pitchFamily="34" charset="0"/>
                <a:ea typeface="Cambria" panose="02040503050406030204" pitchFamily="18" charset="0"/>
              </a:rPr>
              <a:t>2</a:t>
            </a:r>
            <a:r>
              <a:rPr lang="en-IN" sz="2400" b="1" dirty="0">
                <a:solidFill>
                  <a:srgbClr val="C00000"/>
                </a:solidFill>
                <a:latin typeface="Agency FB" panose="020B0503020202020204" pitchFamily="34" charset="0"/>
                <a:ea typeface="Cambria" panose="02040503050406030204" pitchFamily="18" charset="0"/>
              </a:rPr>
              <a:t>0881A04M8 – L. Naga Sai Gayathri Priya</a:t>
            </a:r>
          </a:p>
        </p:txBody>
      </p:sp>
      <p:sp>
        <p:nvSpPr>
          <p:cNvPr id="3" name="Rectangle 2">
            <a:extLst>
              <a:ext uri="{FF2B5EF4-FFF2-40B4-BE49-F238E27FC236}">
                <a16:creationId xmlns:a16="http://schemas.microsoft.com/office/drawing/2014/main" id="{3AB04BAB-5688-4B73-A343-60712F576C91}"/>
              </a:ext>
            </a:extLst>
          </p:cNvPr>
          <p:cNvSpPr/>
          <p:nvPr/>
        </p:nvSpPr>
        <p:spPr>
          <a:xfrm>
            <a:off x="0" y="5334505"/>
            <a:ext cx="8915400" cy="1015663"/>
          </a:xfrm>
          <a:prstGeom prst="rect">
            <a:avLst/>
          </a:prstGeom>
        </p:spPr>
        <p:txBody>
          <a:bodyPr wrap="square">
            <a:spAutoFit/>
          </a:bodyPr>
          <a:lstStyle/>
          <a:p>
            <a:pPr algn="r"/>
            <a:r>
              <a:rPr lang="en-IN" sz="2000" b="1" dirty="0">
                <a:solidFill>
                  <a:srgbClr val="3E30FA"/>
                </a:solidFill>
                <a:latin typeface="Agency FB" panose="020B0503020202020204" pitchFamily="34" charset="0"/>
                <a:ea typeface="Cambria" panose="02040503050406030204" pitchFamily="18" charset="0"/>
              </a:rPr>
              <a:t>Under the guidance of </a:t>
            </a:r>
          </a:p>
          <a:p>
            <a:pPr algn="r"/>
            <a:r>
              <a:rPr lang="en-US" sz="2000" b="1" dirty="0" err="1">
                <a:solidFill>
                  <a:srgbClr val="C00000"/>
                </a:solidFill>
                <a:latin typeface="Agency FB" panose="020B0503020202020204" pitchFamily="34" charset="0"/>
                <a:ea typeface="Cambria" panose="02040503050406030204" pitchFamily="18" charset="0"/>
              </a:rPr>
              <a:t>Mr.R</a:t>
            </a:r>
            <a:r>
              <a:rPr lang="en-IN" sz="2000" b="1" dirty="0">
                <a:solidFill>
                  <a:srgbClr val="C00000"/>
                </a:solidFill>
                <a:latin typeface="Agency FB" panose="020B0503020202020204" pitchFamily="34" charset="0"/>
                <a:ea typeface="Cambria" panose="02040503050406030204" pitchFamily="18" charset="0"/>
              </a:rPr>
              <a:t>. </a:t>
            </a:r>
            <a:r>
              <a:rPr lang="en-IN" sz="2000" b="1" dirty="0" err="1">
                <a:solidFill>
                  <a:srgbClr val="C00000"/>
                </a:solidFill>
                <a:latin typeface="Agency FB" panose="020B0503020202020204" pitchFamily="34" charset="0"/>
                <a:ea typeface="Cambria" panose="02040503050406030204" pitchFamily="18" charset="0"/>
              </a:rPr>
              <a:t>Phani</a:t>
            </a:r>
            <a:r>
              <a:rPr lang="en-IN" sz="2000" b="1" dirty="0">
                <a:solidFill>
                  <a:srgbClr val="C00000"/>
                </a:solidFill>
                <a:latin typeface="Agency FB" panose="020B0503020202020204" pitchFamily="34" charset="0"/>
                <a:ea typeface="Cambria" panose="02040503050406030204" pitchFamily="18" charset="0"/>
              </a:rPr>
              <a:t> </a:t>
            </a:r>
            <a:r>
              <a:rPr lang="en-IN" sz="2000" b="1" dirty="0" err="1">
                <a:solidFill>
                  <a:srgbClr val="C00000"/>
                </a:solidFill>
                <a:latin typeface="Agency FB" panose="020B0503020202020204" pitchFamily="34" charset="0"/>
                <a:ea typeface="Cambria" panose="02040503050406030204" pitchFamily="18" charset="0"/>
              </a:rPr>
              <a:t>Vidyadhar</a:t>
            </a:r>
            <a:endParaRPr lang="en-IN" sz="2000" b="1" dirty="0">
              <a:solidFill>
                <a:srgbClr val="C00000"/>
              </a:solidFill>
              <a:latin typeface="Agency FB" panose="020B0503020202020204" pitchFamily="34" charset="0"/>
              <a:ea typeface="Cambria" panose="02040503050406030204" pitchFamily="18" charset="0"/>
            </a:endParaRPr>
          </a:p>
          <a:p>
            <a:pPr algn="r"/>
            <a:r>
              <a:rPr lang="en-IN" sz="2000" b="1" dirty="0">
                <a:solidFill>
                  <a:srgbClr val="3E30FA"/>
                </a:solidFill>
                <a:latin typeface="Agency FB" panose="020B0503020202020204" pitchFamily="34" charset="0"/>
                <a:ea typeface="Cambria" panose="02040503050406030204" pitchFamily="18" charset="0"/>
              </a:rPr>
              <a:t>Assistant Professor, Dept. of ECE</a:t>
            </a:r>
            <a:endParaRPr lang="en-IN" sz="2000" b="1" dirty="0">
              <a:solidFill>
                <a:srgbClr val="C00000"/>
              </a:solidFill>
              <a:latin typeface="Agency FB" panose="020B0503020202020204" pitchFamily="34" charset="0"/>
            </a:endParaRPr>
          </a:p>
        </p:txBody>
      </p:sp>
      <p:sp>
        <p:nvSpPr>
          <p:cNvPr id="7" name="Date Placeholder 8">
            <a:extLst>
              <a:ext uri="{FF2B5EF4-FFF2-40B4-BE49-F238E27FC236}">
                <a16:creationId xmlns:a16="http://schemas.microsoft.com/office/drawing/2014/main" id="{BE2558BE-C09A-442E-94F4-A46280B87943}"/>
              </a:ext>
            </a:extLst>
          </p:cNvPr>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8" name="Slide Number Placeholder 9">
            <a:extLst>
              <a:ext uri="{FF2B5EF4-FFF2-40B4-BE49-F238E27FC236}">
                <a16:creationId xmlns:a16="http://schemas.microsoft.com/office/drawing/2014/main" id="{50BE307C-53ED-4563-AF66-C994EDF6D2B0}"/>
              </a:ext>
            </a:extLst>
          </p:cNvPr>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a:t>
            </a:fld>
            <a:endParaRPr lang="en-US" b="1" dirty="0">
              <a:solidFill>
                <a:schemeClr val="tx1"/>
              </a:solidFill>
              <a:latin typeface="Agency FB" panose="020B0503020202020204" pitchFamily="34" charset="0"/>
              <a:ea typeface="Cambria" panose="02040503050406030204" pitchFamily="18" charset="0"/>
            </a:endParaRPr>
          </a:p>
        </p:txBody>
      </p:sp>
      <p:sp>
        <p:nvSpPr>
          <p:cNvPr id="9" name="Footer Placeholder 10">
            <a:extLst>
              <a:ext uri="{FF2B5EF4-FFF2-40B4-BE49-F238E27FC236}">
                <a16:creationId xmlns:a16="http://schemas.microsoft.com/office/drawing/2014/main" id="{30A7A873-662D-4E0A-88C7-8FE1D9B19771}"/>
              </a:ext>
            </a:extLst>
          </p:cNvPr>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10</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4217565"/>
          </a:xfrm>
          <a:prstGeom prst="rect">
            <a:avLst/>
          </a:prstGeom>
          <a:noFill/>
        </p:spPr>
        <p:txBody>
          <a:bodyPr wrap="square" rtlCol="0">
            <a:spAutoFit/>
          </a:bodyPr>
          <a:lstStyle/>
          <a:p>
            <a:pPr algn="just"/>
            <a:r>
              <a:rPr lang="en-US" sz="3200" b="1" dirty="0">
                <a:solidFill>
                  <a:srgbClr val="FF0000"/>
                </a:solidFill>
                <a:latin typeface="Agency FB" panose="020B0503020202020204" pitchFamily="34" charset="0"/>
                <a:ea typeface="Cambria" panose="02040503050406030204" pitchFamily="18" charset="0"/>
              </a:rPr>
              <a:t>Skills learned during the internship :</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Installation of the tools required for the Embedded AI Design like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 and Arduino.</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Working with Arduino for hardware implementation like blinking and button of LED and serial communication.</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Interfacing hardware using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Different audio signals can be detected and identified using the tool.</a:t>
            </a:r>
          </a:p>
          <a:p>
            <a:pPr marL="457200" indent="-457200" algn="just">
              <a:lnSpc>
                <a:spcPct val="150000"/>
              </a:lnSpc>
              <a:buFont typeface="+mj-lt"/>
              <a:buAutoNum type="arabicParenR"/>
            </a:pPr>
            <a:r>
              <a:rPr lang="en-US" sz="2000" dirty="0">
                <a:latin typeface="Agency FB" panose="020B0503020202020204" pitchFamily="34" charset="0"/>
                <a:ea typeface="Cambria" panose="02040503050406030204" pitchFamily="18" charset="0"/>
              </a:rPr>
              <a:t>Analog signals are transmitted using the software and samples are generated.</a:t>
            </a:r>
          </a:p>
          <a:p>
            <a:pPr marL="457200" indent="-457200" algn="just">
              <a:lnSpc>
                <a:spcPct val="150000"/>
              </a:lnSpc>
              <a:buFont typeface="+mj-lt"/>
              <a:buAutoNum type="arabicParenR"/>
            </a:pPr>
            <a:r>
              <a:rPr lang="en-IN" sz="2000" dirty="0">
                <a:latin typeface="Agency FB" panose="020B0503020202020204" pitchFamily="34" charset="0"/>
              </a:rPr>
              <a:t>Different vibrations and motions signals can be detected using sensors.</a:t>
            </a:r>
          </a:p>
          <a:p>
            <a:pPr marL="457200" indent="-457200" algn="just">
              <a:lnSpc>
                <a:spcPct val="150000"/>
              </a:lnSpc>
              <a:buFont typeface="+mj-lt"/>
              <a:buAutoNum type="arabicParenR"/>
            </a:pPr>
            <a:endParaRPr lang="en-US" sz="2000"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D0ACC13C-C407-4856-A927-FA0F03387EEB}"/>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279834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11</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Results/observations/work experiences:</a:t>
            </a:r>
          </a:p>
        </p:txBody>
      </p:sp>
      <p:sp>
        <p:nvSpPr>
          <p:cNvPr id="2" name="TextBox 1">
            <a:extLst>
              <a:ext uri="{FF2B5EF4-FFF2-40B4-BE49-F238E27FC236}">
                <a16:creationId xmlns:a16="http://schemas.microsoft.com/office/drawing/2014/main" id="{BCEA7F9A-7DA9-4E1A-941E-46FF8DA4B6A6}"/>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pic>
        <p:nvPicPr>
          <p:cNvPr id="6" name="Picture 5">
            <a:extLst>
              <a:ext uri="{FF2B5EF4-FFF2-40B4-BE49-F238E27FC236}">
                <a16:creationId xmlns:a16="http://schemas.microsoft.com/office/drawing/2014/main" id="{872E6365-D460-4547-8CDA-C81484344E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752600"/>
            <a:ext cx="3429000" cy="2438401"/>
          </a:xfrm>
          <a:prstGeom prst="rect">
            <a:avLst/>
          </a:prstGeom>
        </p:spPr>
      </p:pic>
      <p:sp>
        <p:nvSpPr>
          <p:cNvPr id="7" name="TextBox 6">
            <a:extLst>
              <a:ext uri="{FF2B5EF4-FFF2-40B4-BE49-F238E27FC236}">
                <a16:creationId xmlns:a16="http://schemas.microsoft.com/office/drawing/2014/main" id="{6977D95F-AD51-4487-B593-B4F7CE0F4453}"/>
              </a:ext>
            </a:extLst>
          </p:cNvPr>
          <p:cNvSpPr txBox="1"/>
          <p:nvPr/>
        </p:nvSpPr>
        <p:spPr>
          <a:xfrm>
            <a:off x="457200" y="4390500"/>
            <a:ext cx="2002471" cy="400110"/>
          </a:xfrm>
          <a:prstGeom prst="rect">
            <a:avLst/>
          </a:prstGeom>
          <a:noFill/>
        </p:spPr>
        <p:txBody>
          <a:bodyPr wrap="none" rtlCol="0">
            <a:spAutoFit/>
          </a:bodyPr>
          <a:lstStyle/>
          <a:p>
            <a:r>
              <a:rPr lang="en-US" sz="2000" dirty="0">
                <a:latin typeface="Agency FB" panose="020B0503020202020204" pitchFamily="34" charset="0"/>
              </a:rPr>
              <a:t>Serial Communication </a:t>
            </a:r>
            <a:endParaRPr lang="en-IN" sz="2000" dirty="0">
              <a:latin typeface="Agency FB" panose="020B0503020202020204" pitchFamily="34" charset="0"/>
            </a:endParaRPr>
          </a:p>
        </p:txBody>
      </p:sp>
      <p:pic>
        <p:nvPicPr>
          <p:cNvPr id="13" name="Picture 12">
            <a:extLst>
              <a:ext uri="{FF2B5EF4-FFF2-40B4-BE49-F238E27FC236}">
                <a16:creationId xmlns:a16="http://schemas.microsoft.com/office/drawing/2014/main" id="{49F1774B-94C1-497C-B0F2-666E2DC033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575376"/>
            <a:ext cx="3886200" cy="2615626"/>
          </a:xfrm>
          <a:prstGeom prst="rect">
            <a:avLst/>
          </a:prstGeom>
        </p:spPr>
      </p:pic>
      <p:sp>
        <p:nvSpPr>
          <p:cNvPr id="14" name="TextBox 13">
            <a:extLst>
              <a:ext uri="{FF2B5EF4-FFF2-40B4-BE49-F238E27FC236}">
                <a16:creationId xmlns:a16="http://schemas.microsoft.com/office/drawing/2014/main" id="{AA18BEA1-0BD8-478A-8C6D-80F8F07F1E5B}"/>
              </a:ext>
            </a:extLst>
          </p:cNvPr>
          <p:cNvSpPr txBox="1"/>
          <p:nvPr/>
        </p:nvSpPr>
        <p:spPr>
          <a:xfrm>
            <a:off x="4914900" y="4390500"/>
            <a:ext cx="2510624" cy="400110"/>
          </a:xfrm>
          <a:prstGeom prst="rect">
            <a:avLst/>
          </a:prstGeom>
          <a:noFill/>
        </p:spPr>
        <p:txBody>
          <a:bodyPr wrap="none" rtlCol="0">
            <a:spAutoFit/>
          </a:bodyPr>
          <a:lstStyle/>
          <a:p>
            <a:r>
              <a:rPr lang="en-US" sz="2000" dirty="0">
                <a:latin typeface="Agency FB" panose="020B0503020202020204" pitchFamily="34" charset="0"/>
              </a:rPr>
              <a:t>Samples for an Analog signal</a:t>
            </a:r>
            <a:endParaRPr lang="en-IN" sz="2000" dirty="0">
              <a:latin typeface="Agency FB" panose="020B0503020202020204" pitchFamily="34" charset="0"/>
            </a:endParaRPr>
          </a:p>
        </p:txBody>
      </p:sp>
      <p:pic>
        <p:nvPicPr>
          <p:cNvPr id="16" name="Picture 15">
            <a:extLst>
              <a:ext uri="{FF2B5EF4-FFF2-40B4-BE49-F238E27FC236}">
                <a16:creationId xmlns:a16="http://schemas.microsoft.com/office/drawing/2014/main" id="{EBF208F4-9955-4B27-A342-73FAC46042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4917024"/>
            <a:ext cx="3886200" cy="1533544"/>
          </a:xfrm>
          <a:prstGeom prst="rect">
            <a:avLst/>
          </a:prstGeom>
        </p:spPr>
      </p:pic>
    </p:spTree>
    <p:extLst>
      <p:ext uri="{BB962C8B-B14F-4D97-AF65-F5344CB8AC3E}">
        <p14:creationId xmlns:p14="http://schemas.microsoft.com/office/powerpoint/2010/main" val="221257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40606B-5971-4503-A894-B1BE81D81950}"/>
              </a:ext>
            </a:extLst>
          </p:cNvPr>
          <p:cNvSpPr>
            <a:spLocks noGrp="1"/>
          </p:cNvSpPr>
          <p:nvPr>
            <p:ph type="dt" sz="half" idx="10"/>
          </p:nvPr>
        </p:nvSpPr>
        <p:spPr/>
        <p:txBody>
          <a:bodyPr/>
          <a:lstStyle/>
          <a:p>
            <a:fld id="{0FD83989-7C45-4C5F-824E-0A87AC9DDEE8}" type="datetime1">
              <a:rPr lang="en-US" smtClean="0"/>
              <a:pPr/>
              <a:t>1/12/2023</a:t>
            </a:fld>
            <a:endParaRPr lang="en-US"/>
          </a:p>
        </p:txBody>
      </p:sp>
      <p:sp>
        <p:nvSpPr>
          <p:cNvPr id="5" name="Footer Placeholder 4">
            <a:extLst>
              <a:ext uri="{FF2B5EF4-FFF2-40B4-BE49-F238E27FC236}">
                <a16:creationId xmlns:a16="http://schemas.microsoft.com/office/drawing/2014/main" id="{34937882-32E6-4C05-9F10-7686D4452119}"/>
              </a:ext>
            </a:extLst>
          </p:cNvPr>
          <p:cNvSpPr>
            <a:spLocks noGrp="1"/>
          </p:cNvSpPr>
          <p:nvPr>
            <p:ph type="ftr" sz="quarter" idx="11"/>
          </p:nvPr>
        </p:nvSpPr>
        <p:spPr/>
        <p:txBody>
          <a:bodyPr/>
          <a:lstStyle/>
          <a:p>
            <a:r>
              <a:rPr lang="en-US"/>
              <a:t>Dept. of Electronics and Communication Engineering</a:t>
            </a:r>
            <a:endParaRPr lang="en-US" dirty="0"/>
          </a:p>
        </p:txBody>
      </p:sp>
      <p:sp>
        <p:nvSpPr>
          <p:cNvPr id="6" name="Slide Number Placeholder 5">
            <a:extLst>
              <a:ext uri="{FF2B5EF4-FFF2-40B4-BE49-F238E27FC236}">
                <a16:creationId xmlns:a16="http://schemas.microsoft.com/office/drawing/2014/main" id="{95AFA7F0-C369-4B20-A5C4-BD7B44786867}"/>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9" name="Picture 8">
            <a:extLst>
              <a:ext uri="{FF2B5EF4-FFF2-40B4-BE49-F238E27FC236}">
                <a16:creationId xmlns:a16="http://schemas.microsoft.com/office/drawing/2014/main" id="{7C8C76A6-A4BA-4CC4-B2F9-D16E31C5E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858505"/>
            <a:ext cx="3581400" cy="2189495"/>
          </a:xfrm>
          <a:prstGeom prst="rect">
            <a:avLst/>
          </a:prstGeom>
        </p:spPr>
      </p:pic>
      <p:sp>
        <p:nvSpPr>
          <p:cNvPr id="10" name="TextBox 9">
            <a:extLst>
              <a:ext uri="{FF2B5EF4-FFF2-40B4-BE49-F238E27FC236}">
                <a16:creationId xmlns:a16="http://schemas.microsoft.com/office/drawing/2014/main" id="{135C3EE8-A96E-467D-A7A9-0B76116AB55A}"/>
              </a:ext>
            </a:extLst>
          </p:cNvPr>
          <p:cNvSpPr txBox="1"/>
          <p:nvPr/>
        </p:nvSpPr>
        <p:spPr>
          <a:xfrm>
            <a:off x="423203" y="3081942"/>
            <a:ext cx="1901483" cy="400110"/>
          </a:xfrm>
          <a:prstGeom prst="rect">
            <a:avLst/>
          </a:prstGeom>
          <a:noFill/>
        </p:spPr>
        <p:txBody>
          <a:bodyPr wrap="none" rtlCol="0">
            <a:spAutoFit/>
          </a:bodyPr>
          <a:lstStyle/>
          <a:p>
            <a:r>
              <a:rPr lang="en-US" sz="2000" dirty="0">
                <a:latin typeface="Agency FB" panose="020B0503020202020204" pitchFamily="34" charset="0"/>
              </a:rPr>
              <a:t>Collecting the signals</a:t>
            </a:r>
            <a:endParaRPr lang="en-IN" sz="2000" dirty="0">
              <a:latin typeface="Agency FB" panose="020B0503020202020204" pitchFamily="34" charset="0"/>
            </a:endParaRPr>
          </a:p>
        </p:txBody>
      </p:sp>
      <p:pic>
        <p:nvPicPr>
          <p:cNvPr id="12" name="Picture 11">
            <a:extLst>
              <a:ext uri="{FF2B5EF4-FFF2-40B4-BE49-F238E27FC236}">
                <a16:creationId xmlns:a16="http://schemas.microsoft.com/office/drawing/2014/main" id="{38ECA4C8-2AD9-47D4-9FD1-6764DB1292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858505"/>
            <a:ext cx="4038600" cy="2189495"/>
          </a:xfrm>
          <a:prstGeom prst="rect">
            <a:avLst/>
          </a:prstGeom>
        </p:spPr>
      </p:pic>
      <p:sp>
        <p:nvSpPr>
          <p:cNvPr id="13" name="TextBox 12">
            <a:extLst>
              <a:ext uri="{FF2B5EF4-FFF2-40B4-BE49-F238E27FC236}">
                <a16:creationId xmlns:a16="http://schemas.microsoft.com/office/drawing/2014/main" id="{6711DA2D-7958-470F-BC22-A2F60E81E744}"/>
              </a:ext>
            </a:extLst>
          </p:cNvPr>
          <p:cNvSpPr txBox="1"/>
          <p:nvPr/>
        </p:nvSpPr>
        <p:spPr>
          <a:xfrm>
            <a:off x="4572000" y="3081942"/>
            <a:ext cx="2223686" cy="400110"/>
          </a:xfrm>
          <a:prstGeom prst="rect">
            <a:avLst/>
          </a:prstGeom>
          <a:noFill/>
        </p:spPr>
        <p:txBody>
          <a:bodyPr wrap="none" rtlCol="0">
            <a:spAutoFit/>
          </a:bodyPr>
          <a:lstStyle/>
          <a:p>
            <a:r>
              <a:rPr lang="en-US" sz="2000" dirty="0">
                <a:latin typeface="Agency FB" panose="020B0503020202020204" pitchFamily="34" charset="0"/>
              </a:rPr>
              <a:t>Benchmark of the signals</a:t>
            </a:r>
            <a:endParaRPr lang="en-IN" sz="2000" dirty="0">
              <a:latin typeface="Agency FB" panose="020B0503020202020204" pitchFamily="34" charset="0"/>
            </a:endParaRPr>
          </a:p>
        </p:txBody>
      </p:sp>
      <p:pic>
        <p:nvPicPr>
          <p:cNvPr id="15" name="Picture 14">
            <a:extLst>
              <a:ext uri="{FF2B5EF4-FFF2-40B4-BE49-F238E27FC236}">
                <a16:creationId xmlns:a16="http://schemas.microsoft.com/office/drawing/2014/main" id="{FA2662A3-2E3B-460A-89AA-8B6114A3C4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3485217"/>
            <a:ext cx="2743200" cy="2189495"/>
          </a:xfrm>
          <a:prstGeom prst="rect">
            <a:avLst/>
          </a:prstGeom>
        </p:spPr>
      </p:pic>
      <p:sp>
        <p:nvSpPr>
          <p:cNvPr id="16" name="TextBox 15">
            <a:extLst>
              <a:ext uri="{FF2B5EF4-FFF2-40B4-BE49-F238E27FC236}">
                <a16:creationId xmlns:a16="http://schemas.microsoft.com/office/drawing/2014/main" id="{9E29E8B8-F0D6-46D1-AFA7-FDC29954140B}"/>
              </a:ext>
            </a:extLst>
          </p:cNvPr>
          <p:cNvSpPr txBox="1"/>
          <p:nvPr/>
        </p:nvSpPr>
        <p:spPr>
          <a:xfrm>
            <a:off x="1491220" y="5830865"/>
            <a:ext cx="1879041" cy="400110"/>
          </a:xfrm>
          <a:prstGeom prst="rect">
            <a:avLst/>
          </a:prstGeom>
          <a:noFill/>
        </p:spPr>
        <p:txBody>
          <a:bodyPr wrap="none" rtlCol="0">
            <a:spAutoFit/>
          </a:bodyPr>
          <a:lstStyle/>
          <a:p>
            <a:r>
              <a:rPr lang="en-US" sz="2000" dirty="0">
                <a:latin typeface="Agency FB" panose="020B0503020202020204" pitchFamily="34" charset="0"/>
              </a:rPr>
              <a:t>Detecting the sounds</a:t>
            </a:r>
            <a:endParaRPr lang="en-IN" sz="2000" dirty="0">
              <a:latin typeface="Agency FB" panose="020B0503020202020204" pitchFamily="34" charset="0"/>
            </a:endParaRPr>
          </a:p>
        </p:txBody>
      </p:sp>
      <p:pic>
        <p:nvPicPr>
          <p:cNvPr id="18" name="Picture 17">
            <a:extLst>
              <a:ext uri="{FF2B5EF4-FFF2-40B4-BE49-F238E27FC236}">
                <a16:creationId xmlns:a16="http://schemas.microsoft.com/office/drawing/2014/main" id="{0EA28505-3335-424A-BED1-F1B03B4E2B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200" y="3451273"/>
            <a:ext cx="2537874" cy="2223439"/>
          </a:xfrm>
          <a:prstGeom prst="rect">
            <a:avLst/>
          </a:prstGeom>
        </p:spPr>
      </p:pic>
      <p:pic>
        <p:nvPicPr>
          <p:cNvPr id="20" name="Picture 19">
            <a:extLst>
              <a:ext uri="{FF2B5EF4-FFF2-40B4-BE49-F238E27FC236}">
                <a16:creationId xmlns:a16="http://schemas.microsoft.com/office/drawing/2014/main" id="{9C839E88-9FB0-4A83-B757-09DCC3E01D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0674" y="3429000"/>
            <a:ext cx="3253325" cy="2245712"/>
          </a:xfrm>
          <a:prstGeom prst="rect">
            <a:avLst/>
          </a:prstGeom>
        </p:spPr>
      </p:pic>
      <p:sp>
        <p:nvSpPr>
          <p:cNvPr id="21" name="TextBox 20">
            <a:extLst>
              <a:ext uri="{FF2B5EF4-FFF2-40B4-BE49-F238E27FC236}">
                <a16:creationId xmlns:a16="http://schemas.microsoft.com/office/drawing/2014/main" id="{7E7FFDD1-3BDD-4AC2-B347-7620BAC92BFA}"/>
              </a:ext>
            </a:extLst>
          </p:cNvPr>
          <p:cNvSpPr txBox="1"/>
          <p:nvPr/>
        </p:nvSpPr>
        <p:spPr>
          <a:xfrm>
            <a:off x="5749088" y="5769544"/>
            <a:ext cx="2501006" cy="707886"/>
          </a:xfrm>
          <a:prstGeom prst="rect">
            <a:avLst/>
          </a:prstGeom>
          <a:noFill/>
        </p:spPr>
        <p:txBody>
          <a:bodyPr wrap="none" rtlCol="0">
            <a:spAutoFit/>
          </a:bodyPr>
          <a:lstStyle/>
          <a:p>
            <a:r>
              <a:rPr lang="en-US" sz="2000" dirty="0">
                <a:latin typeface="Agency FB" panose="020B0503020202020204" pitchFamily="34" charset="0"/>
              </a:rPr>
              <a:t>Output of sound detection in </a:t>
            </a:r>
          </a:p>
          <a:p>
            <a:r>
              <a:rPr lang="en-US" sz="2000" dirty="0">
                <a:latin typeface="Agency FB" panose="020B0503020202020204" pitchFamily="34" charset="0"/>
              </a:rPr>
              <a:t>the Arduino</a:t>
            </a:r>
            <a:endParaRPr lang="en-IN" sz="2000" dirty="0">
              <a:latin typeface="Agency FB" panose="020B0503020202020204" pitchFamily="34" charset="0"/>
            </a:endParaRPr>
          </a:p>
        </p:txBody>
      </p:sp>
      <p:sp>
        <p:nvSpPr>
          <p:cNvPr id="22" name="TextBox 21">
            <a:extLst>
              <a:ext uri="{FF2B5EF4-FFF2-40B4-BE49-F238E27FC236}">
                <a16:creationId xmlns:a16="http://schemas.microsoft.com/office/drawing/2014/main" id="{8765F4E0-4803-4FFD-9683-83A64A9479FD}"/>
              </a:ext>
            </a:extLst>
          </p:cNvPr>
          <p:cNvSpPr txBox="1"/>
          <p:nvPr/>
        </p:nvSpPr>
        <p:spPr>
          <a:xfrm>
            <a:off x="7385183" y="344840"/>
            <a:ext cx="1758816" cy="646331"/>
          </a:xfrm>
          <a:prstGeom prst="rect">
            <a:avLst/>
          </a:prstGeom>
          <a:noFill/>
        </p:spPr>
        <p:txBody>
          <a:bodyPr wrap="none" rtlCol="0">
            <a:spAutoFit/>
          </a:bodyPr>
          <a:lstStyle/>
          <a:p>
            <a:r>
              <a:rPr lang="en-US" b="1" dirty="0">
                <a:latin typeface="Agency FB" panose="020B0503020202020204" pitchFamily="34" charset="0"/>
                <a:ea typeface="Cambria" panose="02040503050406030204" pitchFamily="18" charset="0"/>
              </a:rPr>
              <a:t>Embedded AI Design</a:t>
            </a:r>
          </a:p>
          <a:p>
            <a:endParaRPr lang="en-IN" dirty="0"/>
          </a:p>
        </p:txBody>
      </p:sp>
    </p:spTree>
    <p:extLst>
      <p:ext uri="{BB962C8B-B14F-4D97-AF65-F5344CB8AC3E}">
        <p14:creationId xmlns:p14="http://schemas.microsoft.com/office/powerpoint/2010/main" val="332046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BBFB82-DF0B-4899-966A-918ECD820011}"/>
              </a:ext>
            </a:extLst>
          </p:cNvPr>
          <p:cNvSpPr>
            <a:spLocks noGrp="1"/>
          </p:cNvSpPr>
          <p:nvPr>
            <p:ph type="dt" sz="half" idx="10"/>
          </p:nvPr>
        </p:nvSpPr>
        <p:spPr/>
        <p:txBody>
          <a:bodyPr/>
          <a:lstStyle/>
          <a:p>
            <a:fld id="{C0746B63-4DE3-4E2F-A58B-A3031673E1BE}" type="datetime1">
              <a:rPr lang="en-US" smtClean="0"/>
              <a:pPr/>
              <a:t>1/12/2023</a:t>
            </a:fld>
            <a:endParaRPr lang="en-US"/>
          </a:p>
        </p:txBody>
      </p:sp>
      <p:sp>
        <p:nvSpPr>
          <p:cNvPr id="4" name="Footer Placeholder 3">
            <a:extLst>
              <a:ext uri="{FF2B5EF4-FFF2-40B4-BE49-F238E27FC236}">
                <a16:creationId xmlns:a16="http://schemas.microsoft.com/office/drawing/2014/main" id="{D4F2BF9B-6AC3-45F5-8A8C-667C3FF47B66}"/>
              </a:ext>
            </a:extLst>
          </p:cNvPr>
          <p:cNvSpPr>
            <a:spLocks noGrp="1"/>
          </p:cNvSpPr>
          <p:nvPr>
            <p:ph type="ftr" sz="quarter" idx="11"/>
          </p:nvPr>
        </p:nvSpPr>
        <p:spPr/>
        <p:txBody>
          <a:bodyPr/>
          <a:lstStyle/>
          <a:p>
            <a:r>
              <a:rPr lang="en-US"/>
              <a:t>Electronics and Communication Engineering</a:t>
            </a:r>
          </a:p>
        </p:txBody>
      </p:sp>
      <p:sp>
        <p:nvSpPr>
          <p:cNvPr id="5" name="Slide Number Placeholder 4">
            <a:extLst>
              <a:ext uri="{FF2B5EF4-FFF2-40B4-BE49-F238E27FC236}">
                <a16:creationId xmlns:a16="http://schemas.microsoft.com/office/drawing/2014/main" id="{F3F01CC0-35FD-41D5-9990-9E4F20C028F9}"/>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a:extLst>
              <a:ext uri="{FF2B5EF4-FFF2-40B4-BE49-F238E27FC236}">
                <a16:creationId xmlns:a16="http://schemas.microsoft.com/office/drawing/2014/main" id="{A4A2B195-C71C-45C9-B700-8E26725AA1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451" y="914237"/>
            <a:ext cx="20859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17">
            <a:extLst>
              <a:ext uri="{FF2B5EF4-FFF2-40B4-BE49-F238E27FC236}">
                <a16:creationId xmlns:a16="http://schemas.microsoft.com/office/drawing/2014/main" id="{0FCAF47D-D8E7-42BD-B6D5-EE258072A9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851" y="1009487"/>
            <a:ext cx="2297067"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a:extLst>
              <a:ext uri="{FF2B5EF4-FFF2-40B4-BE49-F238E27FC236}">
                <a16:creationId xmlns:a16="http://schemas.microsoft.com/office/drawing/2014/main" id="{F2DB7AC4-F354-4DDD-AAE6-6C00DA9B80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5312" y="942069"/>
            <a:ext cx="20859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 name="Picture 19">
            <a:extLst>
              <a:ext uri="{FF2B5EF4-FFF2-40B4-BE49-F238E27FC236}">
                <a16:creationId xmlns:a16="http://schemas.microsoft.com/office/drawing/2014/main" id="{5A0DF10B-8CD8-4D19-A6F0-706965B5EA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690" y="3471070"/>
            <a:ext cx="2475884"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213EB560-166F-4F21-8D84-D28954123E8D}"/>
              </a:ext>
            </a:extLst>
          </p:cNvPr>
          <p:cNvSpPr/>
          <p:nvPr/>
        </p:nvSpPr>
        <p:spPr>
          <a:xfrm>
            <a:off x="0" y="2824924"/>
            <a:ext cx="3569425" cy="493468"/>
          </a:xfrm>
          <a:prstGeom prst="rect">
            <a:avLst/>
          </a:prstGeom>
        </p:spPr>
        <p:txBody>
          <a:bodyPr wrap="square">
            <a:spAutoFit/>
          </a:bodyPr>
          <a:lstStyle/>
          <a:p>
            <a:pPr>
              <a:lnSpc>
                <a:spcPct val="150000"/>
              </a:lnSpc>
              <a:spcAft>
                <a:spcPts val="0"/>
              </a:spcAft>
            </a:pPr>
            <a:r>
              <a:rPr lang="en-IN" sz="2000" dirty="0">
                <a:latin typeface="Agency FB" panose="020B0503020202020204" pitchFamily="34" charset="0"/>
                <a:ea typeface="Calibri" panose="020F0502020204030204" pitchFamily="34" charset="0"/>
                <a:cs typeface="Times New Roman" panose="02020603050405020304" pitchFamily="18" charset="0"/>
              </a:rPr>
              <a:t>Vibration data generated samples</a:t>
            </a:r>
            <a:endParaRPr lang="en-IN" sz="2000" dirty="0">
              <a:effectLst/>
              <a:latin typeface="Agency FB" panose="020B050302020202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F0252BD9-9C99-4603-B32C-516E43C5609E}"/>
              </a:ext>
            </a:extLst>
          </p:cNvPr>
          <p:cNvSpPr/>
          <p:nvPr/>
        </p:nvSpPr>
        <p:spPr>
          <a:xfrm>
            <a:off x="3222851" y="2909342"/>
            <a:ext cx="1926032" cy="400110"/>
          </a:xfrm>
          <a:prstGeom prst="rect">
            <a:avLst/>
          </a:prstGeom>
        </p:spPr>
        <p:txBody>
          <a:bodyPr wrap="square">
            <a:spAutoFit/>
          </a:bodyPr>
          <a:lstStyle/>
          <a:p>
            <a:r>
              <a:rPr lang="en-IN" sz="2000" dirty="0">
                <a:latin typeface="Agency FB" panose="020B0503020202020204" pitchFamily="34" charset="0"/>
                <a:ea typeface="Calibri" panose="020F0502020204030204" pitchFamily="34" charset="0"/>
                <a:cs typeface="Times New Roman" panose="02020603050405020304" pitchFamily="18" charset="0"/>
              </a:rPr>
              <a:t>Generated signals</a:t>
            </a:r>
            <a:endParaRPr lang="en-IN" sz="2000" dirty="0">
              <a:latin typeface="Agency FB" panose="020B0503020202020204" pitchFamily="34" charset="0"/>
            </a:endParaRPr>
          </a:p>
        </p:txBody>
      </p:sp>
      <p:sp>
        <p:nvSpPr>
          <p:cNvPr id="15" name="Rectangle 14">
            <a:extLst>
              <a:ext uri="{FF2B5EF4-FFF2-40B4-BE49-F238E27FC236}">
                <a16:creationId xmlns:a16="http://schemas.microsoft.com/office/drawing/2014/main" id="{40999F97-BA60-40BA-9B09-74B13705E98F}"/>
              </a:ext>
            </a:extLst>
          </p:cNvPr>
          <p:cNvSpPr/>
          <p:nvPr/>
        </p:nvSpPr>
        <p:spPr>
          <a:xfrm>
            <a:off x="6324306" y="2911901"/>
            <a:ext cx="1608133"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cs typeface="Times New Roman" panose="02020603050405020304" pitchFamily="18" charset="0"/>
              </a:rPr>
              <a:t>Benchmark score</a:t>
            </a:r>
            <a:endParaRPr lang="en-IN" sz="2000" dirty="0">
              <a:latin typeface="Agency FB" panose="020B0503020202020204" pitchFamily="34" charset="0"/>
            </a:endParaRPr>
          </a:p>
        </p:txBody>
      </p:sp>
      <p:sp>
        <p:nvSpPr>
          <p:cNvPr id="16" name="Rectangle 15">
            <a:extLst>
              <a:ext uri="{FF2B5EF4-FFF2-40B4-BE49-F238E27FC236}">
                <a16:creationId xmlns:a16="http://schemas.microsoft.com/office/drawing/2014/main" id="{76D0AD73-A413-4D3A-936E-46B656AB2477}"/>
              </a:ext>
            </a:extLst>
          </p:cNvPr>
          <p:cNvSpPr/>
          <p:nvPr/>
        </p:nvSpPr>
        <p:spPr>
          <a:xfrm>
            <a:off x="150348" y="5796100"/>
            <a:ext cx="2162772"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Emulator with similarity </a:t>
            </a:r>
            <a:endParaRPr lang="en-IN" sz="2000" dirty="0">
              <a:latin typeface="Agency FB" panose="020B0503020202020204" pitchFamily="34" charset="0"/>
            </a:endParaRPr>
          </a:p>
        </p:txBody>
      </p:sp>
      <p:pic>
        <p:nvPicPr>
          <p:cNvPr id="1044" name="Picture 20">
            <a:extLst>
              <a:ext uri="{FF2B5EF4-FFF2-40B4-BE49-F238E27FC236}">
                <a16:creationId xmlns:a16="http://schemas.microsoft.com/office/drawing/2014/main" id="{F4D2E0DC-9E53-4B43-8645-02BA5624FB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2851" y="3479239"/>
            <a:ext cx="2297067" cy="22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21">
            <a:extLst>
              <a:ext uri="{FF2B5EF4-FFF2-40B4-BE49-F238E27FC236}">
                <a16:creationId xmlns:a16="http://schemas.microsoft.com/office/drawing/2014/main" id="{1E5D8884-8A14-4B49-8EBF-07E26BEEFA0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4306" y="3479239"/>
            <a:ext cx="1930488"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F9259752-AA64-4A40-9F7E-0C51A6E23D32}"/>
              </a:ext>
            </a:extLst>
          </p:cNvPr>
          <p:cNvSpPr/>
          <p:nvPr/>
        </p:nvSpPr>
        <p:spPr>
          <a:xfrm>
            <a:off x="3009472" y="5846729"/>
            <a:ext cx="2347117"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Emulator with dissimilarity</a:t>
            </a:r>
            <a:endParaRPr lang="en-IN" sz="2000" dirty="0">
              <a:latin typeface="Agency FB" panose="020B0503020202020204" pitchFamily="34" charset="0"/>
            </a:endParaRPr>
          </a:p>
        </p:txBody>
      </p:sp>
      <p:sp>
        <p:nvSpPr>
          <p:cNvPr id="18" name="Rectangle 17">
            <a:extLst>
              <a:ext uri="{FF2B5EF4-FFF2-40B4-BE49-F238E27FC236}">
                <a16:creationId xmlns:a16="http://schemas.microsoft.com/office/drawing/2014/main" id="{DAC8A1AC-5AE0-44A0-BDAA-8D8772218DDC}"/>
              </a:ext>
            </a:extLst>
          </p:cNvPr>
          <p:cNvSpPr/>
          <p:nvPr/>
        </p:nvSpPr>
        <p:spPr>
          <a:xfrm>
            <a:off x="6094368" y="5796100"/>
            <a:ext cx="2105063"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Output in Serial Monitor</a:t>
            </a:r>
            <a:endParaRPr lang="en-IN" sz="2000" dirty="0">
              <a:latin typeface="Agency FB" panose="020B0503020202020204" pitchFamily="34" charset="0"/>
            </a:endParaRPr>
          </a:p>
        </p:txBody>
      </p:sp>
      <p:sp>
        <p:nvSpPr>
          <p:cNvPr id="19" name="Rectangle 18">
            <a:extLst>
              <a:ext uri="{FF2B5EF4-FFF2-40B4-BE49-F238E27FC236}">
                <a16:creationId xmlns:a16="http://schemas.microsoft.com/office/drawing/2014/main" id="{A00C19FC-B5F0-4A9F-8E84-1221383BDDD0}"/>
              </a:ext>
            </a:extLst>
          </p:cNvPr>
          <p:cNvSpPr/>
          <p:nvPr/>
        </p:nvSpPr>
        <p:spPr>
          <a:xfrm>
            <a:off x="7329719" y="363156"/>
            <a:ext cx="2027131" cy="646331"/>
          </a:xfrm>
          <a:prstGeom prst="rect">
            <a:avLst/>
          </a:prstGeom>
        </p:spPr>
        <p:txBody>
          <a:bodyPr wrap="square">
            <a:spAutoFit/>
          </a:bodyPr>
          <a:lstStyle/>
          <a:p>
            <a:r>
              <a:rPr lang="en-US" b="1" dirty="0">
                <a:latin typeface="Agency FB" panose="020B0503020202020204" pitchFamily="34" charset="0"/>
                <a:ea typeface="Cambria" panose="02040503050406030204" pitchFamily="18" charset="0"/>
              </a:rPr>
              <a:t>Embedded AI Design</a:t>
            </a:r>
          </a:p>
          <a:p>
            <a:endParaRPr lang="en-IN" dirty="0"/>
          </a:p>
        </p:txBody>
      </p:sp>
    </p:spTree>
    <p:extLst>
      <p:ext uri="{BB962C8B-B14F-4D97-AF65-F5344CB8AC3E}">
        <p14:creationId xmlns:p14="http://schemas.microsoft.com/office/powerpoint/2010/main" val="343365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0E169-7A3B-4827-9604-990AA1675A6C}"/>
              </a:ext>
            </a:extLst>
          </p:cNvPr>
          <p:cNvSpPr>
            <a:spLocks noGrp="1"/>
          </p:cNvSpPr>
          <p:nvPr>
            <p:ph type="dt" sz="half" idx="10"/>
          </p:nvPr>
        </p:nvSpPr>
        <p:spPr/>
        <p:txBody>
          <a:bodyPr/>
          <a:lstStyle/>
          <a:p>
            <a:fld id="{C0746B63-4DE3-4E2F-A58B-A3031673E1BE}" type="datetime1">
              <a:rPr lang="en-US" smtClean="0"/>
              <a:pPr/>
              <a:t>1/12/2023</a:t>
            </a:fld>
            <a:endParaRPr lang="en-US"/>
          </a:p>
        </p:txBody>
      </p:sp>
      <p:sp>
        <p:nvSpPr>
          <p:cNvPr id="4" name="Footer Placeholder 3">
            <a:extLst>
              <a:ext uri="{FF2B5EF4-FFF2-40B4-BE49-F238E27FC236}">
                <a16:creationId xmlns:a16="http://schemas.microsoft.com/office/drawing/2014/main" id="{74B798DC-1012-46A1-8535-D3AF01BC571E}"/>
              </a:ext>
            </a:extLst>
          </p:cNvPr>
          <p:cNvSpPr>
            <a:spLocks noGrp="1"/>
          </p:cNvSpPr>
          <p:nvPr>
            <p:ph type="ftr" sz="quarter" idx="11"/>
          </p:nvPr>
        </p:nvSpPr>
        <p:spPr/>
        <p:txBody>
          <a:bodyPr/>
          <a:lstStyle/>
          <a:p>
            <a:r>
              <a:rPr lang="en-US"/>
              <a:t>Electronics and Communication Engineering</a:t>
            </a:r>
          </a:p>
        </p:txBody>
      </p:sp>
      <p:sp>
        <p:nvSpPr>
          <p:cNvPr id="5" name="Slide Number Placeholder 4">
            <a:extLst>
              <a:ext uri="{FF2B5EF4-FFF2-40B4-BE49-F238E27FC236}">
                <a16:creationId xmlns:a16="http://schemas.microsoft.com/office/drawing/2014/main" id="{94FB1BA4-BE0B-47AA-9F95-2BA95C5A35B8}"/>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2050" name="Picture 2">
            <a:extLst>
              <a:ext uri="{FF2B5EF4-FFF2-40B4-BE49-F238E27FC236}">
                <a16:creationId xmlns:a16="http://schemas.microsoft.com/office/drawing/2014/main" id="{6445B52E-F62F-49A7-89B3-E048CE31CF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337" y="1140655"/>
            <a:ext cx="264238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C6D50292-3F24-469F-8BFF-876E167ACB41}"/>
              </a:ext>
            </a:extLst>
          </p:cNvPr>
          <p:cNvSpPr/>
          <p:nvPr/>
        </p:nvSpPr>
        <p:spPr>
          <a:xfrm>
            <a:off x="876300" y="3288269"/>
            <a:ext cx="2004075"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Emulator of Pitch Axis </a:t>
            </a:r>
            <a:endParaRPr lang="en-IN" sz="2000" dirty="0">
              <a:latin typeface="Agency FB" panose="020B0503020202020204" pitchFamily="34" charset="0"/>
            </a:endParaRPr>
          </a:p>
        </p:txBody>
      </p:sp>
      <p:pic>
        <p:nvPicPr>
          <p:cNvPr id="2051" name="Picture 3">
            <a:extLst>
              <a:ext uri="{FF2B5EF4-FFF2-40B4-BE49-F238E27FC236}">
                <a16:creationId xmlns:a16="http://schemas.microsoft.com/office/drawing/2014/main" id="{96D35B24-CDBF-4CFB-B770-AE3FC84524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8611" y="1150180"/>
            <a:ext cx="2642382"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598B8575-EBF6-43BA-BDAC-A3998A412A5D}"/>
              </a:ext>
            </a:extLst>
          </p:cNvPr>
          <p:cNvSpPr/>
          <p:nvPr/>
        </p:nvSpPr>
        <p:spPr>
          <a:xfrm>
            <a:off x="4698611" y="3288269"/>
            <a:ext cx="1744388"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Roll Axis Emulation </a:t>
            </a:r>
            <a:endParaRPr lang="en-IN" sz="2000" dirty="0">
              <a:latin typeface="Agency FB" panose="020B0503020202020204" pitchFamily="34" charset="0"/>
            </a:endParaRPr>
          </a:p>
        </p:txBody>
      </p:sp>
      <p:pic>
        <p:nvPicPr>
          <p:cNvPr id="2052" name="Picture 4">
            <a:extLst>
              <a:ext uri="{FF2B5EF4-FFF2-40B4-BE49-F238E27FC236}">
                <a16:creationId xmlns:a16="http://schemas.microsoft.com/office/drawing/2014/main" id="{9FAA81DB-954D-48F1-BFE4-DB092A9446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2925" y="3828615"/>
            <a:ext cx="260970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A0BF8AA5-62D8-4A58-A2A5-FFA3211B07E6}"/>
              </a:ext>
            </a:extLst>
          </p:cNvPr>
          <p:cNvSpPr/>
          <p:nvPr/>
        </p:nvSpPr>
        <p:spPr>
          <a:xfrm>
            <a:off x="849337" y="5998765"/>
            <a:ext cx="1770036"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Yaw Axis Emulation </a:t>
            </a:r>
            <a:endParaRPr lang="en-IN" sz="2000" dirty="0">
              <a:latin typeface="Agency FB" panose="020B0503020202020204" pitchFamily="34" charset="0"/>
            </a:endParaRPr>
          </a:p>
        </p:txBody>
      </p:sp>
      <p:pic>
        <p:nvPicPr>
          <p:cNvPr id="2053" name="Picture 5">
            <a:extLst>
              <a:ext uri="{FF2B5EF4-FFF2-40B4-BE49-F238E27FC236}">
                <a16:creationId xmlns:a16="http://schemas.microsoft.com/office/drawing/2014/main" id="{3C59C99C-732C-4365-9861-A3CC32A25D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8612" y="3776565"/>
            <a:ext cx="2642381"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D5AA8CAD-C701-4E67-86C7-6D999532F0F5}"/>
              </a:ext>
            </a:extLst>
          </p:cNvPr>
          <p:cNvSpPr/>
          <p:nvPr/>
        </p:nvSpPr>
        <p:spPr>
          <a:xfrm>
            <a:off x="4698611" y="5896804"/>
            <a:ext cx="2013693" cy="400110"/>
          </a:xfrm>
          <a:prstGeom prst="rect">
            <a:avLst/>
          </a:prstGeom>
        </p:spPr>
        <p:txBody>
          <a:bodyPr wrap="none">
            <a:spAutoFit/>
          </a:bodyPr>
          <a:lstStyle/>
          <a:p>
            <a:r>
              <a:rPr lang="en-IN" sz="2000" dirty="0">
                <a:latin typeface="Agency FB" panose="020B0503020202020204" pitchFamily="34" charset="0"/>
                <a:ea typeface="Calibri" panose="020F0502020204030204" pitchFamily="34" charset="0"/>
              </a:rPr>
              <a:t>Rest Motion Emulation </a:t>
            </a:r>
            <a:endParaRPr lang="en-IN" sz="2000" dirty="0">
              <a:latin typeface="Agency FB" panose="020B0503020202020204" pitchFamily="34" charset="0"/>
            </a:endParaRPr>
          </a:p>
        </p:txBody>
      </p:sp>
      <p:sp>
        <p:nvSpPr>
          <p:cNvPr id="10" name="Rectangle 9">
            <a:extLst>
              <a:ext uri="{FF2B5EF4-FFF2-40B4-BE49-F238E27FC236}">
                <a16:creationId xmlns:a16="http://schemas.microsoft.com/office/drawing/2014/main" id="{35F3360C-D675-49CA-A2B3-F0E8CF0A9775}"/>
              </a:ext>
            </a:extLst>
          </p:cNvPr>
          <p:cNvSpPr/>
          <p:nvPr/>
        </p:nvSpPr>
        <p:spPr>
          <a:xfrm>
            <a:off x="7340993" y="368179"/>
            <a:ext cx="4572000" cy="646331"/>
          </a:xfrm>
          <a:prstGeom prst="rect">
            <a:avLst/>
          </a:prstGeom>
        </p:spPr>
        <p:txBody>
          <a:bodyPr>
            <a:spAutoFit/>
          </a:bodyPr>
          <a:lstStyle/>
          <a:p>
            <a:r>
              <a:rPr lang="en-US" b="1" dirty="0">
                <a:latin typeface="Agency FB" panose="020B0503020202020204" pitchFamily="34" charset="0"/>
                <a:ea typeface="Cambria" panose="02040503050406030204" pitchFamily="18" charset="0"/>
              </a:rPr>
              <a:t>Embedded AI Design</a:t>
            </a:r>
          </a:p>
          <a:p>
            <a:endParaRPr lang="en-IN" dirty="0"/>
          </a:p>
        </p:txBody>
      </p:sp>
    </p:spTree>
    <p:extLst>
      <p:ext uri="{BB962C8B-B14F-4D97-AF65-F5344CB8AC3E}">
        <p14:creationId xmlns:p14="http://schemas.microsoft.com/office/powerpoint/2010/main" val="21938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15</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18603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Applications:</a:t>
            </a:r>
          </a:p>
          <a:p>
            <a:pPr marL="342900" indent="-342900">
              <a:lnSpc>
                <a:spcPct val="150000"/>
              </a:lnSpc>
              <a:buFont typeface="Arial" panose="020B0604020202020204" pitchFamily="34" charset="0"/>
              <a:buChar char="•"/>
            </a:pPr>
            <a:r>
              <a:rPr lang="en-IN" sz="2000" dirty="0">
                <a:latin typeface="Agency FB" panose="020B0503020202020204" pitchFamily="34" charset="0"/>
              </a:rPr>
              <a:t>Analog/digital design using discrete components.</a:t>
            </a:r>
          </a:p>
          <a:p>
            <a:pPr marL="342900" indent="-342900">
              <a:lnSpc>
                <a:spcPct val="150000"/>
              </a:lnSpc>
              <a:buFont typeface="Arial" panose="020B0604020202020204" pitchFamily="34" charset="0"/>
              <a:buChar char="•"/>
            </a:pPr>
            <a:r>
              <a:rPr lang="en-US" sz="2000" dirty="0">
                <a:latin typeface="Agency FB" panose="020B0503020202020204" pitchFamily="34" charset="0"/>
              </a:rPr>
              <a:t>Designing PCB with micro-controllers, wireless interfaces, energy harvesting and sensors and test on the field.</a:t>
            </a:r>
          </a:p>
          <a:p>
            <a:pPr marL="342900" indent="-342900">
              <a:lnSpc>
                <a:spcPct val="150000"/>
              </a:lnSpc>
              <a:buFont typeface="Arial" panose="020B0604020202020204" pitchFamily="34" charset="0"/>
              <a:buChar char="•"/>
            </a:pPr>
            <a:r>
              <a:rPr lang="en-US" sz="2000" dirty="0">
                <a:latin typeface="Agency FB" panose="020B0503020202020204" pitchFamily="34" charset="0"/>
              </a:rPr>
              <a:t>Firmware implementation for low power and application.</a:t>
            </a:r>
          </a:p>
          <a:p>
            <a:pPr marL="342900" indent="-342900">
              <a:lnSpc>
                <a:spcPct val="150000"/>
              </a:lnSpc>
              <a:buFont typeface="Arial" panose="020B0604020202020204" pitchFamily="34" charset="0"/>
              <a:buChar char="•"/>
            </a:pPr>
            <a:r>
              <a:rPr lang="en-US" sz="2000" dirty="0">
                <a:latin typeface="Agency FB" panose="020B0503020202020204" pitchFamily="34" charset="0"/>
              </a:rPr>
              <a:t>High-level software programming, machine learning, wireless communication.</a:t>
            </a:r>
          </a:p>
          <a:p>
            <a:pPr marL="342900" indent="-342900">
              <a:lnSpc>
                <a:spcPct val="150000"/>
              </a:lnSpc>
              <a:buFont typeface="Arial" panose="020B0604020202020204" pitchFamily="34" charset="0"/>
              <a:buChar char="•"/>
            </a:pPr>
            <a:r>
              <a:rPr lang="en-US" sz="2000" dirty="0">
                <a:latin typeface="Agency FB" panose="020B0503020202020204" pitchFamily="34" charset="0"/>
              </a:rPr>
              <a:t>Used for LCD’s.</a:t>
            </a:r>
          </a:p>
          <a:p>
            <a:pPr marL="342900" indent="-342900">
              <a:lnSpc>
                <a:spcPct val="150000"/>
              </a:lnSpc>
              <a:buFont typeface="Arial" panose="020B0604020202020204" pitchFamily="34" charset="0"/>
              <a:buChar char="•"/>
            </a:pPr>
            <a:r>
              <a:rPr lang="en-US" sz="2000" dirty="0">
                <a:latin typeface="Agency FB" panose="020B0503020202020204" pitchFamily="34" charset="0"/>
              </a:rPr>
              <a:t>Different audio signals can be detected and identified.</a:t>
            </a:r>
          </a:p>
          <a:p>
            <a:pPr marL="342900" indent="-342900">
              <a:lnSpc>
                <a:spcPct val="150000"/>
              </a:lnSpc>
              <a:buFont typeface="Arial" panose="020B0604020202020204" pitchFamily="34" charset="0"/>
              <a:buChar char="•"/>
            </a:pPr>
            <a:r>
              <a:rPr lang="en-IN" sz="2000" dirty="0">
                <a:latin typeface="Agency FB" panose="020B0503020202020204" pitchFamily="34" charset="0"/>
              </a:rPr>
              <a:t>Different vibrations and motion signals can be identified and detected using sensors.</a:t>
            </a:r>
          </a:p>
          <a:p>
            <a:pPr marL="342900" indent="-342900">
              <a:lnSpc>
                <a:spcPct val="150000"/>
              </a:lnSpc>
              <a:buFont typeface="Arial" panose="020B0604020202020204" pitchFamily="34" charset="0"/>
              <a:buChar char="•"/>
            </a:pPr>
            <a:endParaRPr lang="en-US" sz="2000" dirty="0">
              <a:latin typeface="Agency FB" panose="020B0503020202020204" pitchFamily="34" charset="0"/>
            </a:endParaRPr>
          </a:p>
          <a:p>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EADD53FC-7409-401B-8FB7-416215C7C407}"/>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122119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16</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3754874"/>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Conclusions:</a:t>
            </a:r>
          </a:p>
          <a:p>
            <a:endParaRPr lang="en-IN" sz="3200" b="1" dirty="0">
              <a:solidFill>
                <a:srgbClr val="FF0000"/>
              </a:solidFill>
              <a:latin typeface="Agency FB" panose="020B0503020202020204" pitchFamily="34" charset="0"/>
              <a:ea typeface="Cambria" panose="02040503050406030204" pitchFamily="18" charset="0"/>
            </a:endParaRP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Embedded AI Design is performed using tools like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 and Arduino.</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Interfacing using Arduino, STM32 and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 is achieved.</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Different audio signals are detected and identified using the tool.</a:t>
            </a:r>
          </a:p>
          <a:p>
            <a:pPr marL="457200" indent="-457200">
              <a:lnSpc>
                <a:spcPct val="150000"/>
              </a:lnSpc>
              <a:buFont typeface="Arial" panose="020B0604020202020204" pitchFamily="34" charset="0"/>
              <a:buChar char="•"/>
            </a:pPr>
            <a:r>
              <a:rPr lang="en-IN" sz="2000" dirty="0">
                <a:latin typeface="Agency FB" panose="020B0503020202020204" pitchFamily="34" charset="0"/>
              </a:rPr>
              <a:t>Different vibrations and motion signals can be identified and detected using sensors.</a:t>
            </a:r>
          </a:p>
          <a:p>
            <a:pPr marL="457200" indent="-457200">
              <a:lnSpc>
                <a:spcPct val="150000"/>
              </a:lnSpc>
              <a:buFont typeface="Arial" panose="020B0604020202020204" pitchFamily="34" charset="0"/>
              <a:buChar char="•"/>
            </a:pPr>
            <a:endParaRPr lang="en-US" sz="2000" dirty="0">
              <a:latin typeface="Agency FB" panose="020B0503020202020204" pitchFamily="34" charset="0"/>
              <a:ea typeface="Cambria" panose="02040503050406030204" pitchFamily="18" charset="0"/>
            </a:endParaRPr>
          </a:p>
          <a:p>
            <a:pPr marL="457200" indent="-457200">
              <a:buFont typeface="Arial" panose="020B0604020202020204" pitchFamily="34" charset="0"/>
              <a:buChar char="•"/>
            </a:pPr>
            <a:endParaRPr lang="en-US" sz="2400"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EADD53FC-7409-401B-8FB7-416215C7C407}"/>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396610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17</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335476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References:</a:t>
            </a:r>
            <a:endParaRPr lang="en-IN" sz="2400" b="1" dirty="0">
              <a:solidFill>
                <a:srgbClr val="3E30FA"/>
              </a:solidFill>
              <a:latin typeface="Agency FB" panose="020B0503020202020204" pitchFamily="34" charset="0"/>
              <a:ea typeface="Cambria" panose="02040503050406030204" pitchFamily="18" charset="0"/>
            </a:endParaRPr>
          </a:p>
          <a:p>
            <a:pPr algn="just">
              <a:lnSpc>
                <a:spcPct val="150000"/>
              </a:lnSpc>
            </a:pPr>
            <a:r>
              <a:rPr lang="en-IN" sz="2000" dirty="0">
                <a:latin typeface="Agency FB" panose="020B0503020202020204" pitchFamily="34" charset="0"/>
                <a:ea typeface="Cambria" panose="02040503050406030204" pitchFamily="18" charset="0"/>
              </a:rPr>
              <a:t>[1]. </a:t>
            </a:r>
            <a:r>
              <a:rPr lang="en-IN" sz="2000" dirty="0">
                <a:effectLst/>
                <a:latin typeface="Agency FB" panose="020B0503020202020204" pitchFamily="34" charset="0"/>
                <a:ea typeface="Calibri" panose="020F0502020204030204" pitchFamily="34" charset="0"/>
                <a:cs typeface="Times New Roman" panose="02020603050405020304" pitchFamily="18" charset="0"/>
              </a:rPr>
              <a:t>Andrew N. </a:t>
            </a:r>
            <a:r>
              <a:rPr lang="en-IN" sz="2000" dirty="0" err="1">
                <a:effectLst/>
                <a:latin typeface="Agency FB" panose="020B0503020202020204" pitchFamily="34" charset="0"/>
                <a:ea typeface="Calibri" panose="020F0502020204030204" pitchFamily="34" charset="0"/>
                <a:cs typeface="Times New Roman" panose="02020603050405020304" pitchFamily="18" charset="0"/>
              </a:rPr>
              <a:t>Sloss</a:t>
            </a:r>
            <a:r>
              <a:rPr lang="en-IN" sz="2000" dirty="0">
                <a:effectLst/>
                <a:latin typeface="Agency FB" panose="020B0503020202020204" pitchFamily="34" charset="0"/>
                <a:ea typeface="Calibri" panose="020F0502020204030204" pitchFamily="34" charset="0"/>
                <a:cs typeface="Times New Roman" panose="02020603050405020304" pitchFamily="18" charset="0"/>
              </a:rPr>
              <a:t>, Dominic Symes and Chris Wright (2008), ARM Systems Developer’s Guides - Designing &amp; Optimizing System software, Elsevier, New Delhi, India.</a:t>
            </a:r>
          </a:p>
          <a:p>
            <a:pPr algn="just">
              <a:lnSpc>
                <a:spcPct val="150000"/>
              </a:lnSpc>
            </a:pPr>
            <a:r>
              <a:rPr lang="en-US" sz="2000" dirty="0">
                <a:effectLst/>
                <a:latin typeface="Agency FB" panose="020B0503020202020204" pitchFamily="34" charset="0"/>
                <a:ea typeface="Calibri" panose="020F0502020204030204" pitchFamily="34" charset="0"/>
                <a:cs typeface="Times New Roman" panose="02020603050405020304" pitchFamily="18" charset="0"/>
              </a:rPr>
              <a:t>[2].  Mohamad </a:t>
            </a:r>
            <a:r>
              <a:rPr lang="en-US" sz="2000" dirty="0" err="1">
                <a:effectLst/>
                <a:latin typeface="Agency FB" panose="020B0503020202020204" pitchFamily="34" charset="0"/>
                <a:ea typeface="Calibri" panose="020F0502020204030204" pitchFamily="34" charset="0"/>
                <a:cs typeface="Times New Roman" panose="02020603050405020304" pitchFamily="18" charset="0"/>
              </a:rPr>
              <a:t>Hazwan</a:t>
            </a:r>
            <a:r>
              <a:rPr lang="en-US" sz="2000" dirty="0">
                <a:effectLst/>
                <a:latin typeface="Agency FB" panose="020B0503020202020204" pitchFamily="34" charset="0"/>
                <a:ea typeface="Calibri" panose="020F0502020204030204" pitchFamily="34" charset="0"/>
                <a:cs typeface="Times New Roman" panose="02020603050405020304" pitchFamily="18" charset="0"/>
              </a:rPr>
              <a:t> </a:t>
            </a:r>
            <a:r>
              <a:rPr lang="en-US" sz="2000" dirty="0" err="1">
                <a:effectLst/>
                <a:latin typeface="Agency FB" panose="020B0503020202020204" pitchFamily="34" charset="0"/>
                <a:ea typeface="Calibri" panose="020F0502020204030204" pitchFamily="34" charset="0"/>
                <a:cs typeface="Times New Roman" panose="02020603050405020304" pitchFamily="18" charset="0"/>
              </a:rPr>
              <a:t>Mohd</a:t>
            </a:r>
            <a:r>
              <a:rPr lang="en-US" sz="2000" dirty="0">
                <a:effectLst/>
                <a:latin typeface="Agency FB" panose="020B0503020202020204" pitchFamily="34" charset="0"/>
                <a:ea typeface="Calibri" panose="020F0502020204030204" pitchFamily="34" charset="0"/>
                <a:cs typeface="Times New Roman" panose="02020603050405020304" pitchFamily="18" charset="0"/>
              </a:rPr>
              <a:t> G</a:t>
            </a:r>
            <a:r>
              <a:rPr lang="en-US" sz="2000" dirty="0">
                <a:latin typeface="Agency FB" panose="020B0503020202020204" pitchFamily="34" charset="0"/>
                <a:ea typeface="Calibri" panose="020F0502020204030204" pitchFamily="34" charset="0"/>
                <a:cs typeface="Times New Roman" panose="02020603050405020304" pitchFamily="18" charset="0"/>
              </a:rPr>
              <a:t>hazali and Wan </a:t>
            </a:r>
            <a:r>
              <a:rPr lang="en-US" sz="2000" dirty="0" err="1">
                <a:latin typeface="Agency FB" panose="020B0503020202020204" pitchFamily="34" charset="0"/>
                <a:ea typeface="Calibri" panose="020F0502020204030204" pitchFamily="34" charset="0"/>
                <a:cs typeface="Times New Roman" panose="02020603050405020304" pitchFamily="18" charset="0"/>
              </a:rPr>
              <a:t>Rahiman</a:t>
            </a:r>
            <a:r>
              <a:rPr lang="en-US" sz="2000" dirty="0">
                <a:latin typeface="Agency FB" panose="020B0503020202020204" pitchFamily="34" charset="0"/>
                <a:ea typeface="Calibri" panose="020F0502020204030204" pitchFamily="34" charset="0"/>
                <a:cs typeface="Times New Roman" panose="02020603050405020304" pitchFamily="18" charset="0"/>
              </a:rPr>
              <a:t> , Vibration Analysis for Machine Monitoring.</a:t>
            </a:r>
            <a:br>
              <a:rPr lang="en-IN" sz="2000" baseline="30000" dirty="0">
                <a:latin typeface="Agency FB" panose="020B0503020202020204" pitchFamily="34" charset="0"/>
              </a:rPr>
            </a:br>
            <a:r>
              <a:rPr lang="en-US" sz="2000" dirty="0">
                <a:latin typeface="Agency FB" panose="020B0503020202020204" pitchFamily="34" charset="0"/>
                <a:ea typeface="Calibri" panose="020F0502020204030204" pitchFamily="34" charset="0"/>
                <a:cs typeface="Times New Roman" panose="02020603050405020304" pitchFamily="18" charset="0"/>
              </a:rPr>
              <a:t>[3]. </a:t>
            </a:r>
            <a:r>
              <a:rPr lang="it-IT" sz="2000" dirty="0">
                <a:latin typeface="Agency FB" panose="020B0503020202020204" pitchFamily="34" charset="0"/>
              </a:rPr>
              <a:t>Sara Anastasia , Marianna Madonnab , Luigi Monicaa, Implications of Embedded Artifical Intelligence</a:t>
            </a:r>
            <a:r>
              <a:rPr lang="it-IT" sz="2400" dirty="0"/>
              <a:t>.</a:t>
            </a:r>
            <a:endParaRPr lang="en-IN" sz="2200" dirty="0">
              <a:latin typeface="Agency FB" panose="020B0503020202020204" pitchFamily="34" charset="0"/>
              <a:ea typeface="Cambria" panose="02040503050406030204" pitchFamily="18" charset="0"/>
            </a:endParaRPr>
          </a:p>
          <a:p>
            <a:endParaRPr lang="en-IN" sz="2200" b="1" dirty="0">
              <a:solidFill>
                <a:srgbClr val="3E30FA"/>
              </a:solidFill>
              <a:latin typeface="Agency FB" panose="020B0503020202020204" pitchFamily="34" charset="0"/>
              <a:ea typeface="Cambria" panose="02040503050406030204" pitchFamily="18" charset="0"/>
            </a:endParaRPr>
          </a:p>
          <a:p>
            <a:endParaRPr lang="en-US" sz="32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09F75FEA-BA1F-469D-AEFB-1ECDE7134450}"/>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33467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18</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2133600" y="3136612"/>
            <a:ext cx="45720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Any Questions/Discussions ???</a:t>
            </a:r>
            <a:endParaRPr lang="en-US" sz="3200" b="1" dirty="0">
              <a:solidFill>
                <a:srgbClr val="FF0000"/>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38754BEB-A8D5-46E3-8CF7-8B4BF3A4EA17}"/>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5998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19</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3429000" y="3381656"/>
            <a:ext cx="2590800" cy="707886"/>
          </a:xfrm>
          <a:prstGeom prst="rect">
            <a:avLst/>
          </a:prstGeom>
          <a:noFill/>
        </p:spPr>
        <p:txBody>
          <a:bodyPr wrap="square" rtlCol="0">
            <a:spAutoFit/>
          </a:bodyPr>
          <a:lstStyle/>
          <a:p>
            <a:r>
              <a:rPr lang="en-IN" sz="4000" b="1" dirty="0">
                <a:solidFill>
                  <a:srgbClr val="3E30FA"/>
                </a:solidFill>
                <a:latin typeface="Agency FB" panose="020B0503020202020204" pitchFamily="34" charset="0"/>
                <a:ea typeface="Cambria" panose="02040503050406030204" pitchFamily="18" charset="0"/>
              </a:rPr>
              <a:t>Thank You !!!</a:t>
            </a:r>
            <a:endParaRPr lang="en-US" sz="4000" b="1" dirty="0">
              <a:solidFill>
                <a:srgbClr val="3E30FA"/>
              </a:solidFill>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DE2224AE-0C66-44E2-BE14-F0B8CD408EAC}"/>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31880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2</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Certificate of Internship:</a:t>
            </a:r>
            <a:endParaRPr lang="en-US" sz="3200" b="1" dirty="0">
              <a:solidFill>
                <a:srgbClr val="FF0000"/>
              </a:solidFill>
              <a:latin typeface="Agency FB" panose="020B0503020202020204" pitchFamily="34" charset="0"/>
              <a:ea typeface="Cambria" panose="02040503050406030204" pitchFamily="18" charset="0"/>
            </a:endParaRPr>
          </a:p>
        </p:txBody>
      </p:sp>
      <p:sp>
        <p:nvSpPr>
          <p:cNvPr id="5" name="TextBox 4">
            <a:extLst>
              <a:ext uri="{FF2B5EF4-FFF2-40B4-BE49-F238E27FC236}">
                <a16:creationId xmlns:a16="http://schemas.microsoft.com/office/drawing/2014/main" id="{B4156A27-B586-4E85-AE9F-EEAB8795964B}"/>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224563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3</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4393510"/>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Outline:</a:t>
            </a:r>
            <a:endParaRPr lang="en-US" sz="3200" b="1" dirty="0">
              <a:solidFill>
                <a:srgbClr val="FF0000"/>
              </a:solidFill>
              <a:latin typeface="Agency FB" panose="020B0503020202020204" pitchFamily="34" charset="0"/>
              <a:ea typeface="Cambria" panose="02040503050406030204" pitchFamily="18" charset="0"/>
            </a:endParaRPr>
          </a:p>
          <a:p>
            <a:pPr marL="342900" lvl="0" indent="-342900" algn="just">
              <a:spcBef>
                <a:spcPts val="300"/>
              </a:spcBef>
              <a:spcAft>
                <a:spcPts val="300"/>
              </a:spcAft>
              <a:buSzPct val="85000"/>
              <a:buFont typeface="Arial" pitchFamily="34" charset="0"/>
              <a:buChar char="•"/>
              <a:defRPr/>
            </a:pPr>
            <a:r>
              <a:rPr lang="en-IN" altLang="zh-TW" sz="2000" dirty="0">
                <a:latin typeface="Agency FB" panose="020B0503020202020204" pitchFamily="34" charset="0"/>
                <a:ea typeface="Cambria" panose="02040503050406030204" pitchFamily="18" charset="0"/>
              </a:rPr>
              <a:t>Objectives </a:t>
            </a:r>
          </a:p>
          <a:p>
            <a:pPr marL="342900" lvl="0" indent="-342900" algn="just">
              <a:spcBef>
                <a:spcPts val="300"/>
              </a:spcBef>
              <a:spcAft>
                <a:spcPts val="300"/>
              </a:spcAft>
              <a:buSzPct val="85000"/>
              <a:buFont typeface="Arial" pitchFamily="34" charset="0"/>
              <a:buChar char="•"/>
              <a:defRPr/>
            </a:pPr>
            <a:r>
              <a:rPr lang="en-IN" altLang="zh-TW" sz="2000" dirty="0">
                <a:latin typeface="Agency FB" panose="020B0503020202020204" pitchFamily="34" charset="0"/>
                <a:ea typeface="Cambria" panose="02040503050406030204" pitchFamily="18" charset="0"/>
              </a:rPr>
              <a:t>History </a:t>
            </a:r>
          </a:p>
          <a:p>
            <a:pPr marL="342900" lvl="0" indent="-342900" algn="just">
              <a:spcBef>
                <a:spcPts val="300"/>
              </a:spcBef>
              <a:spcAft>
                <a:spcPts val="300"/>
              </a:spcAft>
              <a:buSzPct val="85000"/>
              <a:buFont typeface="Arial" pitchFamily="34" charset="0"/>
              <a:buChar char="•"/>
              <a:defRPr/>
            </a:pPr>
            <a:r>
              <a:rPr lang="en-IN" altLang="zh-TW" sz="2000" dirty="0">
                <a:latin typeface="Agency FB" panose="020B0503020202020204" pitchFamily="34" charset="0"/>
                <a:ea typeface="Cambria" panose="02040503050406030204" pitchFamily="18" charset="0"/>
              </a:rPr>
              <a:t>Introduction </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Architecture/Block Diagrams </a:t>
            </a:r>
          </a:p>
          <a:p>
            <a:pPr marL="34290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Methodology adapted in objectives achieved</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Skills learned during the internship </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Results/observations/work experiences</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Applications</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Conclusions</a:t>
            </a:r>
          </a:p>
          <a:p>
            <a:pPr marL="342900" lvl="0" indent="-342900" algn="just">
              <a:spcBef>
                <a:spcPts val="300"/>
              </a:spcBef>
              <a:spcAft>
                <a:spcPts val="300"/>
              </a:spcAft>
              <a:buSzPct val="85000"/>
              <a:buFont typeface="Arial" pitchFamily="34" charset="0"/>
              <a:buChar char="•"/>
              <a:defRPr/>
            </a:pPr>
            <a:r>
              <a:rPr lang="en-US" altLang="zh-TW" sz="2000" dirty="0">
                <a:latin typeface="Agency FB" panose="020B0503020202020204" pitchFamily="34" charset="0"/>
                <a:ea typeface="Cambria" panose="02040503050406030204"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p:txBody>
          <a:bodyPr/>
          <a:lstStyle/>
          <a:p>
            <a:r>
              <a:rPr lang="en-US" b="1" dirty="0">
                <a:solidFill>
                  <a:schemeClr val="tx1"/>
                </a:solidFill>
                <a:latin typeface="Agency FB" panose="020B0503020202020204" pitchFamily="34" charset="0"/>
              </a:rPr>
              <a:t>Dept. of Electronics and Communication Engineering</a:t>
            </a:r>
          </a:p>
        </p:txBody>
      </p:sp>
      <p:sp>
        <p:nvSpPr>
          <p:cNvPr id="10" name="Slide Number Placeholder 9"/>
          <p:cNvSpPr>
            <a:spLocks noGrp="1"/>
          </p:cNvSpPr>
          <p:nvPr>
            <p:ph type="sldNum" sz="quarter" idx="12"/>
          </p:nvPr>
        </p:nvSpPr>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4</a:t>
            </a:fld>
            <a:endParaRPr lang="en-US" b="1" dirty="0">
              <a:solidFill>
                <a:schemeClr val="tx1"/>
              </a:solidFill>
              <a:latin typeface="Agency FB" panose="020B0503020202020204" pitchFamily="34" charset="0"/>
              <a:ea typeface="Cambria" panose="02040503050406030204" pitchFamily="18" charset="0"/>
            </a:endParaRPr>
          </a:p>
        </p:txBody>
      </p:sp>
      <p:sp>
        <p:nvSpPr>
          <p:cNvPr id="12" name="TextBox 11"/>
          <p:cNvSpPr txBox="1"/>
          <p:nvPr/>
        </p:nvSpPr>
        <p:spPr>
          <a:xfrm>
            <a:off x="437535" y="990600"/>
            <a:ext cx="8534400" cy="4801314"/>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Objectives:</a:t>
            </a:r>
          </a:p>
          <a:p>
            <a:pPr marL="457200" indent="-457200">
              <a:lnSpc>
                <a:spcPct val="150000"/>
              </a:lnSpc>
              <a:buFont typeface="Arial" panose="020B0604020202020204" pitchFamily="34" charset="0"/>
              <a:buChar char="•"/>
            </a:pPr>
            <a:r>
              <a:rPr lang="en-US" sz="2000" dirty="0">
                <a:latin typeface="Agency FB" panose="020B0503020202020204" pitchFamily="34" charset="0"/>
              </a:rPr>
              <a:t>Installation of Embedded AI development tool chain.</a:t>
            </a:r>
          </a:p>
          <a:p>
            <a:pPr marL="457200" indent="-457200">
              <a:lnSpc>
                <a:spcPct val="150000"/>
              </a:lnSpc>
              <a:buFont typeface="Arial" panose="020B0604020202020204" pitchFamily="34" charset="0"/>
              <a:buChar char="•"/>
            </a:pPr>
            <a:r>
              <a:rPr lang="en-US" sz="2000" dirty="0">
                <a:latin typeface="Agency FB" panose="020B0503020202020204" pitchFamily="34" charset="0"/>
              </a:rPr>
              <a:t>Hands on Labs using STM32 GPIO- on board LED and Button.</a:t>
            </a:r>
          </a:p>
          <a:p>
            <a:pPr marL="457200" indent="-457200">
              <a:lnSpc>
                <a:spcPct val="150000"/>
              </a:lnSpc>
              <a:buFont typeface="Arial" panose="020B0604020202020204" pitchFamily="34" charset="0"/>
              <a:buChar char="•"/>
            </a:pPr>
            <a:r>
              <a:rPr lang="en-US" sz="2000" dirty="0">
                <a:latin typeface="Agency FB" panose="020B0503020202020204" pitchFamily="34" charset="0"/>
              </a:rPr>
              <a:t>Introduction to Sensor Technology.</a:t>
            </a:r>
          </a:p>
          <a:p>
            <a:pPr marL="457200" indent="-457200">
              <a:lnSpc>
                <a:spcPct val="150000"/>
              </a:lnSpc>
              <a:buFont typeface="Arial" panose="020B0604020202020204" pitchFamily="34" charset="0"/>
              <a:buChar char="•"/>
            </a:pPr>
            <a:r>
              <a:rPr lang="en-US" sz="2000" dirty="0">
                <a:latin typeface="Agency FB" panose="020B0503020202020204" pitchFamily="34" charset="0"/>
              </a:rPr>
              <a:t>Detection and identification of different audio signals.</a:t>
            </a:r>
          </a:p>
          <a:p>
            <a:pPr marL="457200" indent="-457200">
              <a:lnSpc>
                <a:spcPct val="150000"/>
              </a:lnSpc>
              <a:buFont typeface="Arial" panose="020B0604020202020204" pitchFamily="34" charset="0"/>
              <a:buChar char="•"/>
            </a:pPr>
            <a:r>
              <a:rPr lang="en-US" sz="2000" dirty="0">
                <a:latin typeface="Agency FB" panose="020B0503020202020204" pitchFamily="34" charset="0"/>
              </a:rPr>
              <a:t>Detection and identification of different vibrations and motions using sensors.</a:t>
            </a:r>
          </a:p>
          <a:p>
            <a:pPr marL="457200" indent="-457200">
              <a:buFont typeface="Arial" panose="020B0604020202020204" pitchFamily="34" charset="0"/>
              <a:buChar char="•"/>
            </a:pPr>
            <a:endParaRPr lang="en-US" sz="2800" dirty="0">
              <a:latin typeface="Agency FB" panose="020B0503020202020204" pitchFamily="34" charset="0"/>
            </a:endParaRPr>
          </a:p>
          <a:p>
            <a:pPr marL="457200" indent="-457200">
              <a:buFont typeface="Arial" panose="020B0604020202020204" pitchFamily="34" charset="0"/>
              <a:buChar char="•"/>
            </a:pPr>
            <a:endParaRPr lang="en-US" sz="3200" dirty="0"/>
          </a:p>
          <a:p>
            <a:endParaRPr lang="en-US" sz="3200" dirty="0"/>
          </a:p>
          <a:p>
            <a:endParaRPr lang="en-IN" sz="3200" b="1" dirty="0">
              <a:solidFill>
                <a:srgbClr val="FF0000"/>
              </a:solidFill>
              <a:latin typeface="Agency FB" panose="020B0503020202020204" pitchFamily="34" charset="0"/>
              <a:ea typeface="Cambria" panose="02040503050406030204" pitchFamily="18" charset="0"/>
            </a:endParaRPr>
          </a:p>
        </p:txBody>
      </p:sp>
      <p:sp>
        <p:nvSpPr>
          <p:cNvPr id="5" name="TextBox 4">
            <a:extLst>
              <a:ext uri="{FF2B5EF4-FFF2-40B4-BE49-F238E27FC236}">
                <a16:creationId xmlns:a16="http://schemas.microsoft.com/office/drawing/2014/main" id="{B4156A27-B586-4E85-AE9F-EEAB8795964B}"/>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262270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5</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3755580"/>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History:</a:t>
            </a:r>
          </a:p>
          <a:p>
            <a:pPr marL="342900" lvl="0" indent="-342900">
              <a:lnSpc>
                <a:spcPct val="150000"/>
              </a:lnSpc>
              <a:buFont typeface="Arial" panose="020B0604020202020204" pitchFamily="34" charset="0"/>
              <a:buChar char="•"/>
            </a:pPr>
            <a:r>
              <a:rPr lang="en-US" sz="2000" dirty="0">
                <a:latin typeface="Agency FB" panose="020B0503020202020204" pitchFamily="34" charset="0"/>
              </a:rPr>
              <a:t>The Embedded AI Design is started in order to have highly optimized, low footprint machine learning algorithms that run on ultralow power microcontrollers. </a:t>
            </a:r>
            <a:endParaRPr lang="en-IN" sz="2000" dirty="0">
              <a:latin typeface="Agency FB" panose="020B0503020202020204" pitchFamily="34" charset="0"/>
            </a:endParaRPr>
          </a:p>
          <a:p>
            <a:pPr marL="342900" lvl="0" indent="-342900">
              <a:lnSpc>
                <a:spcPct val="150000"/>
              </a:lnSpc>
              <a:buFont typeface="Arial" panose="020B0604020202020204" pitchFamily="34" charset="0"/>
              <a:buChar char="•"/>
            </a:pPr>
            <a:r>
              <a:rPr lang="en-US" sz="2000" dirty="0">
                <a:latin typeface="Agency FB" panose="020B0503020202020204" pitchFamily="34" charset="0"/>
              </a:rPr>
              <a:t>The microcontroller which is used is STM32 microcontroller.</a:t>
            </a:r>
            <a:endParaRPr lang="en-IN" sz="2000" dirty="0">
              <a:latin typeface="Agency FB" panose="020B0503020202020204" pitchFamily="34" charset="0"/>
            </a:endParaRPr>
          </a:p>
          <a:p>
            <a:pPr marL="342900" lvl="0" indent="-342900">
              <a:lnSpc>
                <a:spcPct val="150000"/>
              </a:lnSpc>
              <a:buFont typeface="Arial" panose="020B0604020202020204" pitchFamily="34" charset="0"/>
              <a:buChar char="•"/>
            </a:pPr>
            <a:r>
              <a:rPr lang="en-US" sz="2000" dirty="0">
                <a:latin typeface="Agency FB" panose="020B0503020202020204" pitchFamily="34" charset="0"/>
              </a:rPr>
              <a:t>The STM32 is the third ARM family by </a:t>
            </a:r>
            <a:r>
              <a:rPr lang="en-IN" sz="2000" dirty="0">
                <a:latin typeface="Agency FB" panose="020B0503020202020204" pitchFamily="34" charset="0"/>
              </a:rPr>
              <a:t>STMicroelectronics.</a:t>
            </a:r>
          </a:p>
          <a:p>
            <a:pPr marL="342900" lvl="0" indent="-342900">
              <a:lnSpc>
                <a:spcPct val="150000"/>
              </a:lnSpc>
              <a:buFont typeface="Arial" panose="020B0604020202020204" pitchFamily="34" charset="0"/>
              <a:buChar char="•"/>
            </a:pPr>
            <a:r>
              <a:rPr lang="en-US" sz="2000" dirty="0">
                <a:latin typeface="Agency FB" panose="020B0503020202020204" pitchFamily="34" charset="0"/>
              </a:rPr>
              <a:t>This approach is particularly useful in ‘always-on’ applications where power consumption needs to be minimized and invasion of privacy is a serious concern.</a:t>
            </a:r>
            <a:r>
              <a:rPr lang="en-US" sz="2000" b="1" dirty="0">
                <a:latin typeface="Agency FB" panose="020B0503020202020204" pitchFamily="34" charset="0"/>
              </a:rPr>
              <a:t> </a:t>
            </a:r>
            <a:endParaRPr lang="en-IN" sz="2000" dirty="0">
              <a:latin typeface="Agency FB" panose="020B0503020202020204" pitchFamily="34" charset="0"/>
            </a:endParaRPr>
          </a:p>
          <a:p>
            <a:pPr marL="342900" indent="-342900">
              <a:lnSpc>
                <a:spcPct val="150000"/>
              </a:lnSpc>
              <a:buFont typeface="Arial" panose="020B0604020202020204" pitchFamily="34" charset="0"/>
              <a:buChar char="•"/>
            </a:pPr>
            <a:r>
              <a:rPr lang="en-US" sz="2000" dirty="0">
                <a:latin typeface="Agency FB" panose="020B0503020202020204" pitchFamily="34" charset="0"/>
              </a:rPr>
              <a:t>These Embedded AI Design technologies are used for having a low power consumption products.</a:t>
            </a:r>
            <a:endParaRPr lang="en-IN" sz="2000" b="1"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A8B5A75B-3AED-4CDA-B77F-901598FDF324}"/>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303262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6</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602239"/>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Introduction:</a:t>
            </a:r>
          </a:p>
          <a:p>
            <a:pPr marL="285750" indent="-285750">
              <a:lnSpc>
                <a:spcPct val="150000"/>
              </a:lnSpc>
              <a:buFont typeface="Arial" panose="020B0604020202020204" pitchFamily="34" charset="0"/>
              <a:buChar char="•"/>
            </a:pPr>
            <a:r>
              <a:rPr lang="en-US" sz="2000" dirty="0">
                <a:latin typeface="Agency FB" panose="020B0503020202020204" pitchFamily="34" charset="0"/>
              </a:rPr>
              <a:t>Artificial intelligence (AI) is being incorporated into small, low-power embedded computing devices for consumer electronics, industry, and the Internet of Things (IoT).</a:t>
            </a:r>
          </a:p>
          <a:p>
            <a:pPr marL="285750" indent="-285750">
              <a:lnSpc>
                <a:spcPct val="150000"/>
              </a:lnSpc>
              <a:buFont typeface="Arial" panose="020B0604020202020204" pitchFamily="34" charset="0"/>
              <a:buChar char="•"/>
            </a:pPr>
            <a:r>
              <a:rPr lang="en-US" sz="2000" dirty="0">
                <a:latin typeface="Agency FB" panose="020B0503020202020204" pitchFamily="34" charset="0"/>
              </a:rPr>
              <a:t>Embedded artificial intelligence (AI) is the application of machine and deep learning in software at the device level. Software can be programmed to provide both predictive and reactive intelligence, based on the data that is collected and analyzed.</a:t>
            </a:r>
          </a:p>
          <a:p>
            <a:pPr>
              <a:lnSpc>
                <a:spcPct val="150000"/>
              </a:lnSpc>
            </a:pPr>
            <a:endParaRPr lang="en-US" sz="2000" dirty="0">
              <a:latin typeface="Agency FB" panose="020B0503020202020204" pitchFamily="34" charset="0"/>
            </a:endParaRPr>
          </a:p>
          <a:p>
            <a:pPr marL="285750" indent="-285750">
              <a:lnSpc>
                <a:spcPct val="150000"/>
              </a:lnSpc>
              <a:buFont typeface="Arial" panose="020B0604020202020204" pitchFamily="34" charset="0"/>
              <a:buChar char="•"/>
            </a:pPr>
            <a:r>
              <a:rPr lang="en-US" sz="2000" dirty="0">
                <a:latin typeface="Agency FB" panose="020B0503020202020204" pitchFamily="34" charset="0"/>
              </a:rPr>
              <a:t>STM32 is a family of 32-bit microcontroller integrated circuits by STMicroelectronics.</a:t>
            </a:r>
          </a:p>
          <a:p>
            <a:pPr marL="285750" indent="-285750">
              <a:lnSpc>
                <a:spcPct val="150000"/>
              </a:lnSpc>
              <a:buFont typeface="Arial" panose="020B0604020202020204" pitchFamily="34" charset="0"/>
              <a:buChar char="•"/>
            </a:pPr>
            <a:r>
              <a:rPr lang="en-US" sz="2000" dirty="0">
                <a:latin typeface="Agency FB" panose="020B0503020202020204" pitchFamily="34" charset="0"/>
              </a:rPr>
              <a:t>GPIO stands for general purpose input/output. It is a type of pin found on an integrated circuit that does not have a specific function. the function of a GPIO pin is customizable and can be controlled by the software.</a:t>
            </a:r>
          </a:p>
          <a:p>
            <a:pPr marL="285750" indent="-285750">
              <a:lnSpc>
                <a:spcPct val="150000"/>
              </a:lnSpc>
              <a:buFont typeface="Arial" panose="020B0604020202020204" pitchFamily="34" charset="0"/>
              <a:buChar char="•"/>
            </a:pPr>
            <a:r>
              <a:rPr lang="en-US" sz="2000" dirty="0">
                <a:latin typeface="Agency FB" panose="020B0503020202020204" pitchFamily="34" charset="0"/>
              </a:rPr>
              <a:t>In STM32 GPIO is used as input configuration such as to enable the clock.</a:t>
            </a:r>
            <a:endParaRPr lang="en-US" sz="2000" b="1"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1A5ABBE9-E45A-4D93-BE35-38DD53578FF8}"/>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78109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7</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84775"/>
          </a:xfrm>
          <a:prstGeom prst="rect">
            <a:avLst/>
          </a:prstGeom>
          <a:noFill/>
        </p:spPr>
        <p:txBody>
          <a:bodyPr wrap="square" rtlCol="0">
            <a:spAutoFit/>
          </a:bodyPr>
          <a:lstStyle/>
          <a:p>
            <a:r>
              <a:rPr lang="en-IN" sz="3200" b="1" dirty="0">
                <a:solidFill>
                  <a:srgbClr val="FF0000"/>
                </a:solidFill>
                <a:latin typeface="Agency FB" panose="020B0503020202020204" pitchFamily="34" charset="0"/>
                <a:ea typeface="Cambria" panose="02040503050406030204" pitchFamily="18" charset="0"/>
              </a:rPr>
              <a:t>Architecture/Block Diagrams:</a:t>
            </a:r>
          </a:p>
        </p:txBody>
      </p:sp>
      <p:sp>
        <p:nvSpPr>
          <p:cNvPr id="2" name="TextBox 1">
            <a:extLst>
              <a:ext uri="{FF2B5EF4-FFF2-40B4-BE49-F238E27FC236}">
                <a16:creationId xmlns:a16="http://schemas.microsoft.com/office/drawing/2014/main" id="{BC1FC3D7-7B8C-4ABA-834F-E644C52BE6A7}"/>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
        <p:nvSpPr>
          <p:cNvPr id="5" name="TextBox 4">
            <a:extLst>
              <a:ext uri="{FF2B5EF4-FFF2-40B4-BE49-F238E27FC236}">
                <a16:creationId xmlns:a16="http://schemas.microsoft.com/office/drawing/2014/main" id="{07EE8FE7-0C87-4444-8AC2-746E97F6EE95}"/>
              </a:ext>
            </a:extLst>
          </p:cNvPr>
          <p:cNvSpPr txBox="1"/>
          <p:nvPr/>
        </p:nvSpPr>
        <p:spPr>
          <a:xfrm>
            <a:off x="3048000" y="5667345"/>
            <a:ext cx="2297424" cy="400110"/>
          </a:xfrm>
          <a:prstGeom prst="rect">
            <a:avLst/>
          </a:prstGeom>
          <a:noFill/>
        </p:spPr>
        <p:txBody>
          <a:bodyPr wrap="none" rtlCol="0">
            <a:spAutoFit/>
          </a:bodyPr>
          <a:lstStyle/>
          <a:p>
            <a:r>
              <a:rPr lang="en-US" sz="2000" dirty="0">
                <a:latin typeface="Agency FB" panose="020B0503020202020204" pitchFamily="34" charset="0"/>
              </a:rPr>
              <a:t>STM32 MICROCONTROLLER</a:t>
            </a:r>
            <a:endParaRPr lang="en-IN" sz="2000" dirty="0">
              <a:latin typeface="Agency FB" panose="020B0503020202020204" pitchFamily="34" charset="0"/>
            </a:endParaRPr>
          </a:p>
        </p:txBody>
      </p:sp>
      <p:pic>
        <p:nvPicPr>
          <p:cNvPr id="1030" name="Picture 3">
            <a:extLst>
              <a:ext uri="{FF2B5EF4-FFF2-40B4-BE49-F238E27FC236}">
                <a16:creationId xmlns:a16="http://schemas.microsoft.com/office/drawing/2014/main" id="{10D5B344-302B-47EC-9783-DCBDBB864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487"/>
          <a:stretch>
            <a:fillRect/>
          </a:stretch>
        </p:blipFill>
        <p:spPr bwMode="auto">
          <a:xfrm>
            <a:off x="457200" y="1611600"/>
            <a:ext cx="8153400" cy="405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E9BA2FE0-513A-457B-95A0-89430BF7CD32}"/>
              </a:ext>
            </a:extLst>
          </p:cNvPr>
          <p:cNvSpPr txBox="1"/>
          <p:nvPr/>
        </p:nvSpPr>
        <p:spPr>
          <a:xfrm>
            <a:off x="670560" y="6121501"/>
            <a:ext cx="7924800" cy="369332"/>
          </a:xfrm>
          <a:prstGeom prst="rect">
            <a:avLst/>
          </a:prstGeom>
          <a:noFill/>
        </p:spPr>
        <p:txBody>
          <a:bodyPr wrap="square" rtlCol="0">
            <a:spAutoFit/>
          </a:bodyPr>
          <a:lstStyle/>
          <a:p>
            <a:r>
              <a:rPr lang="en-IN" dirty="0"/>
              <a:t>https://controllerstech.com/wp-content/uploads/2020/12/gpioinput2.webp</a:t>
            </a:r>
          </a:p>
        </p:txBody>
      </p:sp>
    </p:spTree>
    <p:extLst>
      <p:ext uri="{BB962C8B-B14F-4D97-AF65-F5344CB8AC3E}">
        <p14:creationId xmlns:p14="http://schemas.microsoft.com/office/powerpoint/2010/main" val="205944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8</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437535" y="990600"/>
            <a:ext cx="8534400" cy="5693866"/>
          </a:xfrm>
          <a:prstGeom prst="rect">
            <a:avLst/>
          </a:prstGeom>
          <a:noFill/>
        </p:spPr>
        <p:txBody>
          <a:bodyPr wrap="square" rtlCol="0">
            <a:spAutoFit/>
          </a:bodyPr>
          <a:lstStyle/>
          <a:p>
            <a:r>
              <a:rPr lang="en-US" sz="3200" b="1" dirty="0">
                <a:solidFill>
                  <a:srgbClr val="FF0000"/>
                </a:solidFill>
                <a:latin typeface="Agency FB" panose="020B0503020202020204" pitchFamily="34" charset="0"/>
                <a:ea typeface="Cambria" panose="02040503050406030204" pitchFamily="18" charset="0"/>
              </a:rPr>
              <a:t>Methodology adapted in objectives achieved:</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To start with Embedded AI design, installation of Embedded AI development tool chain is mandatory.</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In this the main tool for designing is </a:t>
            </a:r>
            <a:r>
              <a:rPr lang="en-US" sz="2000" dirty="0" err="1">
                <a:latin typeface="Agency FB" panose="020B0503020202020204" pitchFamily="34" charset="0"/>
                <a:ea typeface="Cambria" panose="02040503050406030204" pitchFamily="18" charset="0"/>
              </a:rPr>
              <a:t>NanoEdge</a:t>
            </a:r>
            <a:r>
              <a:rPr lang="en-US" sz="2000" dirty="0">
                <a:latin typeface="Agency FB" panose="020B0503020202020204" pitchFamily="34" charset="0"/>
                <a:ea typeface="Cambria" panose="02040503050406030204" pitchFamily="18" charset="0"/>
              </a:rPr>
              <a:t> AI Studio and the programming part requires Arduino 1.8.19</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The codes required for the hardware interfaces are taken from different </a:t>
            </a:r>
            <a:r>
              <a:rPr lang="en-US" sz="2000" dirty="0" err="1">
                <a:latin typeface="Agency FB" panose="020B0503020202020204" pitchFamily="34" charset="0"/>
                <a:ea typeface="Cambria" panose="02040503050406030204" pitchFamily="18" charset="0"/>
              </a:rPr>
              <a:t>url’s</a:t>
            </a:r>
            <a:r>
              <a:rPr lang="en-US" sz="2000" dirty="0">
                <a:latin typeface="Agency FB" panose="020B0503020202020204" pitchFamily="34" charset="0"/>
                <a:ea typeface="Cambria" panose="02040503050406030204" pitchFamily="18" charset="0"/>
              </a:rPr>
              <a:t> mentioned by the instructor like:</a:t>
            </a:r>
          </a:p>
          <a:p>
            <a:pPr>
              <a:lnSpc>
                <a:spcPct val="150000"/>
              </a:lnSpc>
            </a:pPr>
            <a:r>
              <a:rPr lang="en-US" sz="2000" dirty="0">
                <a:latin typeface="Agency FB" panose="020B0503020202020204" pitchFamily="34" charset="0"/>
                <a:ea typeface="Cambria" panose="02040503050406030204" pitchFamily="18" charset="0"/>
              </a:rPr>
              <a:t>       shorturl.at/</a:t>
            </a:r>
            <a:r>
              <a:rPr lang="en-US" sz="2000" dirty="0" err="1">
                <a:latin typeface="Agency FB" panose="020B0503020202020204" pitchFamily="34" charset="0"/>
                <a:ea typeface="Cambria" panose="02040503050406030204" pitchFamily="18" charset="0"/>
              </a:rPr>
              <a:t>fmvJO</a:t>
            </a:r>
            <a:r>
              <a:rPr lang="en-US" sz="2000" dirty="0">
                <a:latin typeface="Agency FB" panose="020B0503020202020204" pitchFamily="34" charset="0"/>
                <a:ea typeface="Cambria" panose="02040503050406030204" pitchFamily="18" charset="0"/>
              </a:rPr>
              <a:t>- where codes for LED interfacing are   </a:t>
            </a:r>
          </a:p>
          <a:p>
            <a:pPr>
              <a:lnSpc>
                <a:spcPct val="150000"/>
              </a:lnSpc>
            </a:pPr>
            <a:r>
              <a:rPr lang="en-US" sz="2000" dirty="0">
                <a:latin typeface="Agency FB" panose="020B0503020202020204" pitchFamily="34" charset="0"/>
                <a:ea typeface="Cambria" panose="02040503050406030204" pitchFamily="18" charset="0"/>
              </a:rPr>
              <a:t>       available.</a:t>
            </a:r>
          </a:p>
          <a:p>
            <a:pPr marL="457200" indent="-457200">
              <a:lnSpc>
                <a:spcPct val="150000"/>
              </a:lnSpc>
              <a:buFont typeface="Arial" panose="020B0604020202020204" pitchFamily="34" charset="0"/>
              <a:buChar char="•"/>
            </a:pPr>
            <a:r>
              <a:rPr lang="en-US" sz="2000" dirty="0">
                <a:latin typeface="Agency FB" panose="020B0503020202020204" pitchFamily="34" charset="0"/>
                <a:ea typeface="Cambria" panose="02040503050406030204" pitchFamily="18" charset="0"/>
              </a:rPr>
              <a:t>Different libraries are also included in the Arduino which are required for the interfacing and hardware purposes.</a:t>
            </a:r>
          </a:p>
          <a:p>
            <a:pPr marL="457200" indent="-457200">
              <a:buFont typeface="Arial" panose="020B0604020202020204" pitchFamily="34" charset="0"/>
              <a:buChar char="•"/>
            </a:pPr>
            <a:endParaRPr lang="en-US" sz="3200" dirty="0">
              <a:latin typeface="Agency FB" panose="020B0503020202020204" pitchFamily="34" charset="0"/>
              <a:ea typeface="Cambria" panose="02040503050406030204" pitchFamily="18" charset="0"/>
            </a:endParaRPr>
          </a:p>
        </p:txBody>
      </p:sp>
      <p:sp>
        <p:nvSpPr>
          <p:cNvPr id="2" name="TextBox 1">
            <a:extLst>
              <a:ext uri="{FF2B5EF4-FFF2-40B4-BE49-F238E27FC236}">
                <a16:creationId xmlns:a16="http://schemas.microsoft.com/office/drawing/2014/main" id="{A5826576-A927-4D0A-81A0-009A1362025C}"/>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140907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492875"/>
            <a:ext cx="1066800" cy="365125"/>
          </a:xfrm>
        </p:spPr>
        <p:txBody>
          <a:bodyPr/>
          <a:lstStyle/>
          <a:p>
            <a:fld id="{3825BBD7-8E55-4B7B-AFB4-4AB7D7366DD2}" type="datetime1">
              <a:rPr lang="en-US" b="1" smtClean="0">
                <a:solidFill>
                  <a:schemeClr val="tx1"/>
                </a:solidFill>
                <a:latin typeface="Agency FB" panose="020B0503020202020204" pitchFamily="34" charset="0"/>
                <a:ea typeface="Cambria" panose="02040503050406030204" pitchFamily="18" charset="0"/>
              </a:rPr>
              <a:pPr/>
              <a:t>1/12/2023</a:t>
            </a:fld>
            <a:endParaRPr lang="en-US" b="1" dirty="0">
              <a:solidFill>
                <a:schemeClr val="tx1"/>
              </a:solidFill>
              <a:latin typeface="Agency FB" panose="020B0503020202020204" pitchFamily="34" charset="0"/>
              <a:ea typeface="Cambria" panose="02040503050406030204" pitchFamily="18" charset="0"/>
            </a:endParaRPr>
          </a:p>
        </p:txBody>
      </p:sp>
      <p:sp>
        <p:nvSpPr>
          <p:cNvPr id="10" name="Slide Number Placeholder 9"/>
          <p:cNvSpPr>
            <a:spLocks noGrp="1"/>
          </p:cNvSpPr>
          <p:nvPr>
            <p:ph type="sldNum" sz="quarter" idx="12"/>
          </p:nvPr>
        </p:nvSpPr>
        <p:spPr>
          <a:xfrm>
            <a:off x="8305800" y="6492875"/>
            <a:ext cx="381000" cy="365125"/>
          </a:xfrm>
        </p:spPr>
        <p:txBody>
          <a:bodyPr/>
          <a:lstStyle/>
          <a:p>
            <a:fld id="{B6F15528-21DE-4FAA-801E-634DDDAF4B2B}" type="slidenum">
              <a:rPr lang="en-US" b="1" smtClean="0">
                <a:solidFill>
                  <a:schemeClr val="tx1"/>
                </a:solidFill>
                <a:latin typeface="Agency FB" panose="020B0503020202020204" pitchFamily="34" charset="0"/>
                <a:ea typeface="Cambria" panose="02040503050406030204" pitchFamily="18" charset="0"/>
              </a:rPr>
              <a:pPr/>
              <a:t>9</a:t>
            </a:fld>
            <a:endParaRPr lang="en-US" b="1" dirty="0">
              <a:solidFill>
                <a:schemeClr val="tx1"/>
              </a:solidFill>
              <a:latin typeface="Agency FB" panose="020B0503020202020204" pitchFamily="34" charset="0"/>
              <a:ea typeface="Cambria" panose="02040503050406030204" pitchFamily="18" charset="0"/>
            </a:endParaRPr>
          </a:p>
        </p:txBody>
      </p:sp>
      <p:sp>
        <p:nvSpPr>
          <p:cNvPr id="11" name="Footer Placeholder 10"/>
          <p:cNvSpPr>
            <a:spLocks noGrp="1"/>
          </p:cNvSpPr>
          <p:nvPr>
            <p:ph type="ftr" sz="quarter" idx="11"/>
          </p:nvPr>
        </p:nvSpPr>
        <p:spPr>
          <a:xfrm>
            <a:off x="2667000" y="6492874"/>
            <a:ext cx="4495800" cy="365125"/>
          </a:xfrm>
        </p:spPr>
        <p:txBody>
          <a:bodyPr/>
          <a:lstStyle/>
          <a:p>
            <a:r>
              <a:rPr lang="en-US" b="1" dirty="0">
                <a:solidFill>
                  <a:schemeClr val="tx1"/>
                </a:solidFill>
                <a:latin typeface="Agency FB" panose="020B0503020202020204" pitchFamily="34" charset="0"/>
              </a:rPr>
              <a:t>Dept. of Electronics and Communication Engineering</a:t>
            </a:r>
          </a:p>
        </p:txBody>
      </p:sp>
      <p:sp>
        <p:nvSpPr>
          <p:cNvPr id="12" name="TextBox 11"/>
          <p:cNvSpPr txBox="1"/>
          <p:nvPr/>
        </p:nvSpPr>
        <p:spPr>
          <a:xfrm>
            <a:off x="304800" y="792658"/>
            <a:ext cx="8534400" cy="5602559"/>
          </a:xfrm>
          <a:prstGeom prst="rect">
            <a:avLst/>
          </a:prstGeom>
          <a:noFill/>
        </p:spPr>
        <p:txBody>
          <a:bodyPr wrap="square" rtlCol="0">
            <a:spAutoFit/>
          </a:bodyPr>
          <a:lstStyle/>
          <a:p>
            <a:r>
              <a:rPr lang="en-US" sz="3200" b="1" dirty="0">
                <a:solidFill>
                  <a:srgbClr val="FF0000"/>
                </a:solidFill>
                <a:latin typeface="Agency FB" panose="020B0503020202020204" pitchFamily="34" charset="0"/>
                <a:ea typeface="Cambria" panose="02040503050406030204" pitchFamily="18" charset="0"/>
              </a:rPr>
              <a:t>Methodology adapted in objectives achieved:</a:t>
            </a:r>
          </a:p>
          <a:p>
            <a:pPr>
              <a:lnSpc>
                <a:spcPct val="150000"/>
              </a:lnSpc>
            </a:pPr>
            <a:r>
              <a:rPr lang="en-US" sz="2000" b="1" dirty="0">
                <a:solidFill>
                  <a:schemeClr val="tx2"/>
                </a:solidFill>
                <a:latin typeface="Agency FB" panose="020B0503020202020204" pitchFamily="34" charset="0"/>
                <a:ea typeface="Cambria" panose="02040503050406030204" pitchFamily="18" charset="0"/>
              </a:rPr>
              <a:t>ARDUINO : </a:t>
            </a:r>
            <a:r>
              <a:rPr lang="en-US" sz="2000" dirty="0">
                <a:latin typeface="Agency FB" panose="020B0503020202020204" pitchFamily="34" charset="0"/>
                <a:ea typeface="Cambria" panose="02040503050406030204" pitchFamily="18" charset="0"/>
              </a:rPr>
              <a:t>While using Arduino we have to set the required board (nucleo-64), board part number and port.</a:t>
            </a:r>
          </a:p>
          <a:p>
            <a:pPr>
              <a:lnSpc>
                <a:spcPct val="150000"/>
              </a:lnSpc>
            </a:pPr>
            <a:r>
              <a:rPr lang="en-US" sz="2000" b="1" dirty="0">
                <a:solidFill>
                  <a:schemeClr val="tx2"/>
                </a:solidFill>
                <a:latin typeface="Agency FB" panose="020B0503020202020204" pitchFamily="34" charset="0"/>
                <a:ea typeface="Cambria" panose="02040503050406030204" pitchFamily="18" charset="0"/>
              </a:rPr>
              <a:t>NANOEDGE AI STUDIO : </a:t>
            </a:r>
            <a:r>
              <a:rPr lang="en-US" sz="2000" dirty="0">
                <a:latin typeface="Agency FB" panose="020B0503020202020204" pitchFamily="34" charset="0"/>
                <a:ea typeface="Cambria" panose="02040503050406030204" pitchFamily="18" charset="0"/>
              </a:rPr>
              <a:t>For converting an analog signal to digital signal or for any audio signal transmissions the following steps has to be done:</a:t>
            </a:r>
          </a:p>
          <a:p>
            <a:pPr>
              <a:lnSpc>
                <a:spcPct val="150000"/>
              </a:lnSpc>
            </a:pPr>
            <a:r>
              <a:rPr lang="en-US" sz="2000" dirty="0">
                <a:solidFill>
                  <a:schemeClr val="accent2"/>
                </a:solidFill>
                <a:latin typeface="Agency FB" panose="020B0503020202020204" pitchFamily="34" charset="0"/>
                <a:ea typeface="Cambria" panose="02040503050406030204" pitchFamily="18" charset="0"/>
              </a:rPr>
              <a:t>N-class classification</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Project settings</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Signals</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Benchmark</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Emulator</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Validation</a:t>
            </a:r>
          </a:p>
          <a:p>
            <a:pPr marL="457200" indent="-457200">
              <a:lnSpc>
                <a:spcPct val="150000"/>
              </a:lnSpc>
              <a:buFont typeface="+mj-lt"/>
              <a:buAutoNum type="arabicParenR"/>
            </a:pPr>
            <a:r>
              <a:rPr lang="en-US" sz="2000" dirty="0">
                <a:latin typeface="Agency FB" panose="020B0503020202020204" pitchFamily="34" charset="0"/>
                <a:ea typeface="Cambria" panose="02040503050406030204" pitchFamily="18" charset="0"/>
              </a:rPr>
              <a:t>Deployment</a:t>
            </a:r>
          </a:p>
        </p:txBody>
      </p:sp>
      <p:sp>
        <p:nvSpPr>
          <p:cNvPr id="2" name="TextBox 1">
            <a:extLst>
              <a:ext uri="{FF2B5EF4-FFF2-40B4-BE49-F238E27FC236}">
                <a16:creationId xmlns:a16="http://schemas.microsoft.com/office/drawing/2014/main" id="{B744537B-37FE-4711-B772-74D6F1F4F10E}"/>
              </a:ext>
            </a:extLst>
          </p:cNvPr>
          <p:cNvSpPr txBox="1"/>
          <p:nvPr/>
        </p:nvSpPr>
        <p:spPr>
          <a:xfrm>
            <a:off x="4800600" y="304800"/>
            <a:ext cx="4343400" cy="369332"/>
          </a:xfrm>
          <a:prstGeom prst="rect">
            <a:avLst/>
          </a:prstGeom>
          <a:noFill/>
        </p:spPr>
        <p:txBody>
          <a:bodyPr wrap="square" rtlCol="0">
            <a:spAutoFit/>
          </a:bodyPr>
          <a:lstStyle/>
          <a:p>
            <a:pPr algn="r"/>
            <a:r>
              <a:rPr lang="en-US" b="1" dirty="0">
                <a:latin typeface="Agency FB" panose="020B0503020202020204" pitchFamily="34" charset="0"/>
                <a:ea typeface="Cambria" panose="02040503050406030204" pitchFamily="18" charset="0"/>
              </a:rPr>
              <a:t>Embedded AI Design</a:t>
            </a:r>
          </a:p>
        </p:txBody>
      </p:sp>
    </p:spTree>
    <p:extLst>
      <p:ext uri="{BB962C8B-B14F-4D97-AF65-F5344CB8AC3E}">
        <p14:creationId xmlns:p14="http://schemas.microsoft.com/office/powerpoint/2010/main" val="2243766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12699</TotalTime>
  <Words>947</Words>
  <Application>Microsoft Office PowerPoint</Application>
  <PresentationFormat>On-screen Show (4:3)</PresentationFormat>
  <Paragraphs>187</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Agency FB</vt:lpstr>
      <vt:lpstr>Arial</vt:lpstr>
      <vt:lpstr>Calibri</vt:lpstr>
      <vt:lpstr>Cambria</vt:lpstr>
      <vt:lpstr>Trebuchet MS</vt:lpstr>
      <vt:lpstr>Office Theme</vt:lpstr>
      <vt:lpstr>Custom Design</vt:lpstr>
      <vt:lpstr>A6441 – Internship -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CLREDDY</dc:creator>
  <cp:lastModifiedBy>Admin</cp:lastModifiedBy>
  <cp:revision>229</cp:revision>
  <dcterms:created xsi:type="dcterms:W3CDTF">2006-08-16T00:00:00Z</dcterms:created>
  <dcterms:modified xsi:type="dcterms:W3CDTF">2023-01-12T04:55:52Z</dcterms:modified>
</cp:coreProperties>
</file>