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58" r:id="rId9"/>
    <p:sldId id="265" r:id="rId10"/>
    <p:sldId id="2146847057" r:id="rId11"/>
    <p:sldId id="2146847066" r:id="rId12"/>
    <p:sldId id="2146847070" r:id="rId13"/>
    <p:sldId id="2146847068" r:id="rId14"/>
    <p:sldId id="2146847062" r:id="rId15"/>
    <p:sldId id="2146847061" r:id="rId16"/>
    <p:sldId id="2146847055" r:id="rId17"/>
    <p:sldId id="2146847059" r:id="rId18"/>
    <p:sldId id="21468470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dirty="0"/>
          </a:p>
        </p:txBody>
      </p:sp>
    </p:spTree>
    <p:extLst>
      <p:ext uri="{BB962C8B-B14F-4D97-AF65-F5344CB8AC3E}">
        <p14:creationId xmlns:p14="http://schemas.microsoft.com/office/powerpoint/2010/main" val="4249989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2</a:t>
            </a:fld>
            <a:endParaRPr lang="en-IN" dirty="0"/>
          </a:p>
        </p:txBody>
      </p:sp>
    </p:spTree>
    <p:extLst>
      <p:ext uri="{BB962C8B-B14F-4D97-AF65-F5344CB8AC3E}">
        <p14:creationId xmlns:p14="http://schemas.microsoft.com/office/powerpoint/2010/main" val="26810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dirty="0"/>
          </a:p>
        </p:txBody>
      </p:sp>
    </p:spTree>
    <p:extLst>
      <p:ext uri="{BB962C8B-B14F-4D97-AF65-F5344CB8AC3E}">
        <p14:creationId xmlns:p14="http://schemas.microsoft.com/office/powerpoint/2010/main" val="2802947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15</a:t>
            </a:fld>
            <a:endParaRPr lang="en-IN" dirty="0"/>
          </a:p>
        </p:txBody>
      </p:sp>
    </p:spTree>
    <p:extLst>
      <p:ext uri="{BB962C8B-B14F-4D97-AF65-F5344CB8AC3E}">
        <p14:creationId xmlns:p14="http://schemas.microsoft.com/office/powerpoint/2010/main" val="1680722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Gayathri-2510/Travel-Assistant-AI-Agen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Travel assistant ai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473423" y="4304568"/>
            <a:ext cx="7980183" cy="1631216"/>
          </a:xfrm>
          <a:prstGeom prst="rect">
            <a:avLst/>
          </a:prstGeom>
          <a:noFill/>
        </p:spPr>
        <p:txBody>
          <a:bodyPr wrap="square" lIns="91440" tIns="45720" rIns="91440" bIns="45720" rtlCol="0" anchor="t">
            <a:spAutoFit/>
          </a:bodyPr>
          <a:lstStyle/>
          <a:p>
            <a:pPr algn="just"/>
            <a:r>
              <a:rPr lang="en-US" sz="2000" b="1" dirty="0">
                <a:solidFill>
                  <a:schemeClr val="accent1">
                    <a:lumMod val="75000"/>
                  </a:schemeClr>
                </a:solidFill>
                <a:latin typeface="Arial" pitchFamily="34" charset="0"/>
                <a:cs typeface="Arial" pitchFamily="34" charset="0"/>
              </a:rPr>
              <a:t>Presented By:</a:t>
            </a:r>
          </a:p>
          <a:p>
            <a:pPr algn="just"/>
            <a:r>
              <a:rPr lang="en-US" sz="2000" b="1" dirty="0">
                <a:solidFill>
                  <a:schemeClr val="accent1">
                    <a:lumMod val="75000"/>
                  </a:schemeClr>
                </a:solidFill>
                <a:latin typeface="Arial" pitchFamily="34" charset="0"/>
                <a:cs typeface="Arial" pitchFamily="34" charset="0"/>
              </a:rPr>
              <a:t>Student name :V.Gayathri</a:t>
            </a:r>
          </a:p>
          <a:p>
            <a:r>
              <a:rPr lang="en-US" sz="2000" b="1" dirty="0">
                <a:solidFill>
                  <a:schemeClr val="accent1">
                    <a:lumMod val="75000"/>
                  </a:schemeClr>
                </a:solidFill>
                <a:latin typeface="Arial"/>
                <a:cs typeface="Arial"/>
              </a:rPr>
              <a:t>College Name &amp; Department :</a:t>
            </a:r>
            <a:r>
              <a:rPr lang="en-US" sz="2000" b="1" dirty="0">
                <a:solidFill>
                  <a:schemeClr val="accent1">
                    <a:lumMod val="75000"/>
                  </a:schemeClr>
                </a:solidFill>
                <a:latin typeface="Arial" pitchFamily="34" charset="0"/>
                <a:cs typeface="Arial" pitchFamily="34" charset="0"/>
              </a:rPr>
              <a:t>Mepco Schlenk Engineering College, Computer Applications</a:t>
            </a:r>
            <a:r>
              <a:rPr lang="en-US" sz="2000" b="1" dirty="0">
                <a:solidFill>
                  <a:schemeClr val="accent1">
                    <a:lumMod val="75000"/>
                  </a:schemeClr>
                </a:solidFill>
                <a:latin typeface="Arial"/>
                <a:cs typeface="Arial"/>
              </a:rPr>
              <a:t> </a:t>
            </a:r>
          </a:p>
          <a:p>
            <a:pPr algn="just"/>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10" name="Picture 9">
            <a:extLst>
              <a:ext uri="{FF2B5EF4-FFF2-40B4-BE49-F238E27FC236}">
                <a16:creationId xmlns:a16="http://schemas.microsoft.com/office/drawing/2014/main" id="{03EF0490-FC6B-C25E-BF7B-ADA8BD2A1C9F}"/>
              </a:ext>
            </a:extLst>
          </p:cNvPr>
          <p:cNvPicPr>
            <a:picLocks noChangeAspect="1"/>
          </p:cNvPicPr>
          <p:nvPr/>
        </p:nvPicPr>
        <p:blipFill>
          <a:blip r:embed="rId2"/>
          <a:stretch>
            <a:fillRect/>
          </a:stretch>
        </p:blipFill>
        <p:spPr>
          <a:xfrm>
            <a:off x="1359910" y="1311215"/>
            <a:ext cx="9354097" cy="4925683"/>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latin typeface="Calibri"/>
                <a:ea typeface="Calibri"/>
                <a:cs typeface="Calibri"/>
              </a:rPr>
              <a:t>The Travel Planner Agent simplifies and automates the entire trip planning process, making travel more accessible and stress-free.</a:t>
            </a:r>
          </a:p>
          <a:p>
            <a:pPr marL="305435" indent="-305435"/>
            <a:r>
              <a:rPr lang="en-US" sz="2800" dirty="0">
                <a:latin typeface="Calibri"/>
                <a:ea typeface="Calibri"/>
                <a:cs typeface="Calibri"/>
              </a:rPr>
              <a:t>It leverages IBM Watsonx.ai and Granite models to deliver personalized, real-time recommendations for destinations, transport, stay, and activities.</a:t>
            </a:r>
          </a:p>
          <a:p>
            <a:pPr marL="305435" indent="-305435"/>
            <a:r>
              <a:rPr lang="en-US" sz="2800" dirty="0">
                <a:latin typeface="Calibri"/>
                <a:ea typeface="Calibri"/>
                <a:cs typeface="Calibri"/>
              </a:rPr>
              <a:t>This intelligent assistant enhances user experience by reducing manual effort, ensuring cost-effective planning, and providing smart, data-driven travel insights.</a:t>
            </a: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https://github.com/Gayathri-2510/Travel-Assistant-AI-Agent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Voice-based travel planning</a:t>
            </a:r>
          </a:p>
          <a:p>
            <a:pPr marL="305435" indent="-305435"/>
            <a:r>
              <a:rPr lang="en-US" sz="2800" dirty="0">
                <a:latin typeface="Calibri"/>
                <a:ea typeface="+mn-lt"/>
                <a:cs typeface="+mn-lt"/>
              </a:rPr>
              <a:t>Real-time booking integration</a:t>
            </a:r>
          </a:p>
          <a:p>
            <a:pPr marL="305435" indent="-305435"/>
            <a:r>
              <a:rPr lang="en-US" sz="2800" dirty="0">
                <a:latin typeface="Calibri"/>
                <a:ea typeface="+mn-lt"/>
                <a:cs typeface="+mn-lt"/>
              </a:rPr>
              <a:t>Multilingual support</a:t>
            </a:r>
          </a:p>
          <a:p>
            <a:pPr marL="305435" indent="-305435"/>
            <a:r>
              <a:rPr lang="en-US" sz="2800" dirty="0">
                <a:latin typeface="Calibri"/>
                <a:ea typeface="+mn-lt"/>
                <a:cs typeface="+mn-lt"/>
              </a:rPr>
              <a:t>Dynamic itinerary updates</a:t>
            </a:r>
          </a:p>
          <a:p>
            <a:pPr marL="305435" indent="-305435"/>
            <a:r>
              <a:rPr lang="en-US" sz="2800" dirty="0">
                <a:latin typeface="Calibri"/>
                <a:ea typeface="+mn-lt"/>
                <a:cs typeface="+mn-lt"/>
              </a:rPr>
              <a:t>Integration with AR/VR for virtual previews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E3334278-0486-2FD9-63A0-8A7B73898B88}"/>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1005B768-E8B4-853D-87EE-C00B0302E6FA}"/>
              </a:ext>
            </a:extLst>
          </p:cNvPr>
          <p:cNvPicPr>
            <a:picLocks noGrp="1" noChangeAspect="1"/>
          </p:cNvPicPr>
          <p:nvPr>
            <p:ph idx="1"/>
          </p:nvPr>
        </p:nvPicPr>
        <p:blipFill>
          <a:blip r:embed="rId2"/>
          <a:stretch>
            <a:fillRect/>
          </a:stretch>
        </p:blipFill>
        <p:spPr>
          <a:xfrm>
            <a:off x="3082804" y="1301750"/>
            <a:ext cx="6026392"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AF13FC-BC5D-156C-6CED-57DFC27D4A5A}"/>
              </a:ext>
            </a:extLst>
          </p:cNvPr>
          <p:cNvPicPr>
            <a:picLocks noChangeAspect="1"/>
          </p:cNvPicPr>
          <p:nvPr/>
        </p:nvPicPr>
        <p:blipFill>
          <a:blip r:embed="rId3"/>
          <a:stretch>
            <a:fillRect/>
          </a:stretch>
        </p:blipFill>
        <p:spPr>
          <a:xfrm>
            <a:off x="1675167" y="801396"/>
            <a:ext cx="8565622" cy="5255207"/>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487393" y="1498167"/>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0" indent="0">
              <a:buNone/>
            </a:pPr>
            <a:r>
              <a:rPr lang="en-US" sz="2800" dirty="0">
                <a:solidFill>
                  <a:schemeClr val="tx1"/>
                </a:solidFill>
              </a:rPr>
              <a:t>A Travel Planner Agent is an AI-powered assistant that helps users plan trips efficiently and intelligently. It uses real-time data to suggest destinations, build itineraries, and recommend transport and accommodation options This smart assistant transforms complex travel planning into a seamless, enjoyable process. </a:t>
            </a:r>
          </a:p>
          <a:p>
            <a:pPr marL="0" indent="0">
              <a:buNone/>
            </a:pPr>
            <a:r>
              <a:rPr lang="en-US" sz="2800" dirty="0">
                <a:solidFill>
                  <a:schemeClr val="tx1"/>
                </a:solidFill>
                <a:latin typeface="Calibri"/>
                <a:ea typeface="+mn-lt"/>
                <a:cs typeface="+mn-lt"/>
              </a:rPr>
              <a:t>Proposed Solution:</a:t>
            </a:r>
            <a:br>
              <a:rPr lang="en-US" sz="2800" dirty="0">
                <a:solidFill>
                  <a:schemeClr val="tx1"/>
                </a:solidFill>
                <a:latin typeface="Calibri"/>
                <a:ea typeface="+mn-lt"/>
                <a:cs typeface="+mn-lt"/>
              </a:rPr>
            </a:br>
            <a:r>
              <a:rPr lang="en-US" sz="2800" dirty="0">
                <a:solidFill>
                  <a:schemeClr val="tx1"/>
                </a:solidFill>
                <a:latin typeface="Calibri"/>
                <a:ea typeface="+mn-lt"/>
                <a:cs typeface="+mn-lt"/>
              </a:rPr>
              <a:t>A</a:t>
            </a:r>
            <a:r>
              <a:rPr lang="en-US" sz="2800" dirty="0">
                <a:solidFill>
                  <a:schemeClr val="tx1"/>
                </a:solidFill>
              </a:rPr>
              <a:t>n AI-powered Travel Planner Agent using IBM Watsonx.ai Granite models in Watson Studio, which collects user preferences and generates personalized travel plans. The agent performs destination recommendations, transport and accommodation suggestions, itinerary planning, and weather forecasting, all integrated into a single intelligent workflow.</a:t>
            </a:r>
            <a:br>
              <a:rPr lang="en-US" sz="2800" dirty="0">
                <a:solidFill>
                  <a:schemeClr val="tx1"/>
                </a:solidFill>
                <a:latin typeface="Calibri"/>
                <a:ea typeface="Calibri"/>
                <a:cs typeface="Calibri"/>
              </a:rPr>
            </a:br>
            <a:endParaRPr lang="en-US" sz="1100" dirty="0">
              <a:solidFill>
                <a:schemeClr val="tx1"/>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IN" sz="2800" dirty="0">
                <a:solidFill>
                  <a:schemeClr val="tx1"/>
                </a:solidFill>
              </a:rPr>
              <a:t>Natural Language Processing (NLP)</a:t>
            </a:r>
          </a:p>
          <a:p>
            <a:pPr marL="0" indent="0">
              <a:buNone/>
            </a:pPr>
            <a:r>
              <a:rPr lang="en-IN" sz="2800" dirty="0">
                <a:solidFill>
                  <a:schemeClr val="tx1"/>
                </a:solidFill>
              </a:rPr>
              <a:t>Prompt Engineering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Watsonx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pPr marL="0" indent="0">
              <a:buNone/>
            </a:pPr>
            <a:r>
              <a:rPr lang="en-US" sz="2800" b="1" dirty="0">
                <a:solidFill>
                  <a:schemeClr val="tx1"/>
                </a:solidFill>
              </a:rPr>
              <a:t>This agent will significantly reduce travel planning time, enhance the quality of trip decisions, assist first-time travelers in making informed choices, and encourage exploration by making travel information more personalized and actionable.</a:t>
            </a:r>
            <a:endParaRPr lang="en-US" sz="2800" dirty="0">
              <a:solidFill>
                <a:schemeClr val="tx1"/>
              </a:solidFill>
            </a:endParaRPr>
          </a:p>
          <a:p>
            <a:pPr marL="0" indent="0">
              <a:buNone/>
            </a:pPr>
            <a:r>
              <a:rPr lang="en-US" sz="2800" b="1" dirty="0">
                <a:solidFill>
                  <a:schemeClr val="tx1"/>
                </a:solidFill>
              </a:rPr>
              <a:t>Unique features:</a:t>
            </a:r>
            <a:endParaRPr lang="en-US" sz="2800" dirty="0">
              <a:solidFill>
                <a:schemeClr val="tx1"/>
              </a:solidFill>
            </a:endParaRPr>
          </a:p>
          <a:p>
            <a:r>
              <a:rPr lang="en-US" sz="2800" b="1" dirty="0">
                <a:solidFill>
                  <a:schemeClr val="tx1"/>
                </a:solidFill>
              </a:rPr>
              <a:t>Smart destination recommendations</a:t>
            </a:r>
            <a:r>
              <a:rPr lang="en-US" sz="2800" dirty="0">
                <a:solidFill>
                  <a:schemeClr val="tx1"/>
                </a:solidFill>
              </a:rPr>
              <a:t> </a:t>
            </a:r>
            <a:r>
              <a:rPr lang="en-US" sz="2800" dirty="0">
                <a:solidFill>
                  <a:schemeClr val="tx1">
                    <a:lumMod val="95000"/>
                    <a:lumOff val="5000"/>
                  </a:schemeClr>
                </a:solidFill>
              </a:rPr>
              <a:t>based on user preferences, budget, and travel season</a:t>
            </a:r>
          </a:p>
          <a:p>
            <a:r>
              <a:rPr lang="en-US" sz="2800" b="1" dirty="0">
                <a:solidFill>
                  <a:schemeClr val="tx1"/>
                </a:solidFill>
              </a:rPr>
              <a:t>Auto-generated itineraries</a:t>
            </a:r>
            <a:r>
              <a:rPr lang="en-US" sz="2800" dirty="0">
                <a:solidFill>
                  <a:schemeClr val="tx1"/>
                </a:solidFill>
              </a:rPr>
              <a:t> with daily activity suggestions</a:t>
            </a:r>
          </a:p>
          <a:p>
            <a:r>
              <a:rPr lang="en-US" sz="2800" b="1" dirty="0">
                <a:solidFill>
                  <a:schemeClr val="tx1"/>
                </a:solidFill>
              </a:rPr>
              <a:t>Transport and accommodation planning</a:t>
            </a:r>
            <a:r>
              <a:rPr lang="en-US" sz="2800" dirty="0">
                <a:solidFill>
                  <a:schemeClr val="tx1"/>
                </a:solidFill>
              </a:rPr>
              <a:t> optimized for cost and convenience</a:t>
            </a:r>
          </a:p>
          <a:p>
            <a:r>
              <a:rPr lang="en-US" sz="2800" b="1" dirty="0">
                <a:solidFill>
                  <a:schemeClr val="tx1"/>
                </a:solidFill>
              </a:rPr>
              <a:t>Real-time weather insights</a:t>
            </a:r>
            <a:r>
              <a:rPr lang="en-US" sz="2800" dirty="0">
                <a:solidFill>
                  <a:schemeClr val="tx1"/>
                </a:solidFill>
              </a:rPr>
              <a:t> for chosen destinations</a:t>
            </a:r>
          </a:p>
          <a:p>
            <a:r>
              <a:rPr lang="en-US" sz="2800" b="1" dirty="0">
                <a:solidFill>
                  <a:schemeClr val="tx1"/>
                </a:solidFill>
              </a:rPr>
              <a:t>Budget-aware trip planning</a:t>
            </a:r>
            <a:r>
              <a:rPr lang="en-US" sz="2800" dirty="0">
                <a:solidFill>
                  <a:schemeClr val="tx1"/>
                </a:solidFill>
              </a:rPr>
              <a:t> with detailed cost breakdowns</a:t>
            </a:r>
          </a:p>
          <a:p>
            <a:r>
              <a:rPr lang="en-US" sz="2800" b="1" dirty="0">
                <a:solidFill>
                  <a:schemeClr val="tx1"/>
                </a:solidFill>
              </a:rPr>
              <a:t>Personalized alerts and updates</a:t>
            </a:r>
            <a:r>
              <a:rPr lang="en-US" sz="2800" dirty="0">
                <a:solidFill>
                  <a:schemeClr val="tx1"/>
                </a:solidFill>
              </a:rPr>
              <a:t> (e.g., travel advisories, seasonal highlights)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US" sz="2800" dirty="0"/>
              <a:t>Travelers, </a:t>
            </a:r>
          </a:p>
          <a:p>
            <a:pPr marL="305435" indent="-305435"/>
            <a:r>
              <a:rPr lang="en-US" sz="2800" dirty="0"/>
              <a:t>Tourists</a:t>
            </a:r>
          </a:p>
          <a:p>
            <a:pPr marL="305435" indent="-305435"/>
            <a:r>
              <a:rPr lang="en-US" sz="2800" dirty="0"/>
              <a:t>Family Vacationers</a:t>
            </a:r>
          </a:p>
          <a:p>
            <a:pPr marL="305435" indent="-305435"/>
            <a:r>
              <a:rPr lang="en-US" sz="2800" dirty="0"/>
              <a:t>Travel Agents</a:t>
            </a:r>
          </a:p>
          <a:p>
            <a:pPr marL="305435" indent="-305435"/>
            <a:r>
              <a:rPr lang="en-US" sz="2800" dirty="0"/>
              <a:t>Students</a:t>
            </a:r>
          </a:p>
          <a:p>
            <a:pPr marL="305435" indent="-305435"/>
            <a:r>
              <a:rPr lang="en-US" sz="2800" dirty="0"/>
              <a:t>Corporate Travelers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E40D4155-522E-999B-9EA4-0043E3FB6832}"/>
              </a:ext>
            </a:extLst>
          </p:cNvPr>
          <p:cNvPicPr>
            <a:picLocks noChangeAspect="1"/>
          </p:cNvPicPr>
          <p:nvPr/>
        </p:nvPicPr>
        <p:blipFill>
          <a:blip r:embed="rId2"/>
          <a:stretch>
            <a:fillRect/>
          </a:stretch>
        </p:blipFill>
        <p:spPr>
          <a:xfrm>
            <a:off x="1291819" y="1503693"/>
            <a:ext cx="9608362" cy="4149485"/>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46719-3975-BC52-A8BF-17CAE4B250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B7D2FE-C3B4-1CCD-B9BB-1FCC10B073AE}"/>
              </a:ext>
            </a:extLst>
          </p:cNvPr>
          <p:cNvSpPr>
            <a:spLocks noGrp="1"/>
          </p:cNvSpPr>
          <p:nvPr>
            <p:ph type="title"/>
          </p:nvPr>
        </p:nvSpPr>
        <p:spPr/>
        <p:txBody>
          <a:bodyPr/>
          <a:lstStyle/>
          <a:p>
            <a:r>
              <a:rPr lang="en-IN" dirty="0">
                <a:solidFill>
                  <a:schemeClr val="accent1"/>
                </a:solidFill>
              </a:rPr>
              <a:t>Results</a:t>
            </a:r>
          </a:p>
        </p:txBody>
      </p:sp>
      <p:pic>
        <p:nvPicPr>
          <p:cNvPr id="9" name="Picture 8">
            <a:extLst>
              <a:ext uri="{FF2B5EF4-FFF2-40B4-BE49-F238E27FC236}">
                <a16:creationId xmlns:a16="http://schemas.microsoft.com/office/drawing/2014/main" id="{4DF9566A-63D4-128B-044A-1E4696564492}"/>
              </a:ext>
            </a:extLst>
          </p:cNvPr>
          <p:cNvPicPr>
            <a:picLocks noChangeAspect="1"/>
          </p:cNvPicPr>
          <p:nvPr/>
        </p:nvPicPr>
        <p:blipFill>
          <a:blip r:embed="rId2"/>
          <a:stretch>
            <a:fillRect/>
          </a:stretch>
        </p:blipFill>
        <p:spPr>
          <a:xfrm>
            <a:off x="1139522" y="1420194"/>
            <a:ext cx="9912955" cy="4017612"/>
          </a:xfrm>
          <a:prstGeom prst="rect">
            <a:avLst/>
          </a:prstGeom>
        </p:spPr>
      </p:pic>
    </p:spTree>
    <p:extLst>
      <p:ext uri="{BB962C8B-B14F-4D97-AF65-F5344CB8AC3E}">
        <p14:creationId xmlns:p14="http://schemas.microsoft.com/office/powerpoint/2010/main" val="104316466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70</TotalTime>
  <Words>415</Words>
  <Application>Microsoft Office PowerPoint</Application>
  <PresentationFormat>Widescreen</PresentationFormat>
  <Paragraphs>67</Paragraphs>
  <Slides>16</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Travel assistant ai agent</vt:lpstr>
      <vt:lpstr>OUTLINE</vt:lpstr>
      <vt:lpstr>Problem Statement</vt:lpstr>
      <vt:lpstr>Technology  used</vt:lpstr>
      <vt:lpstr>IBM cloud services used</vt:lpstr>
      <vt:lpstr>Wow factors</vt:lpstr>
      <vt:lpstr>End users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Umai Oru Bagam V</cp:lastModifiedBy>
  <cp:revision>153</cp:revision>
  <dcterms:created xsi:type="dcterms:W3CDTF">2021-05-26T16:50:10Z</dcterms:created>
  <dcterms:modified xsi:type="dcterms:W3CDTF">2025-08-03T10:04:32Z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