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 id="266"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14" y="60"/>
      </p:cViewPr>
      <p:guideLst>
        <p:guide orient="horz" pos="2880"/>
        <p:guide pos="216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u="sng" dirty="0"/>
              <a:t>Comparison</a:t>
            </a:r>
            <a:r>
              <a:rPr lang="en-GB" sz="2000" b="1" u="sng" baseline="0" dirty="0"/>
              <a:t> of Models</a:t>
            </a:r>
            <a:endParaRPr lang="en-IN" sz="2000" b="1" u="sng"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Logistic Regression</c:v>
                </c:pt>
                <c:pt idx="1">
                  <c:v>MLP</c:v>
                </c:pt>
              </c:strCache>
            </c:strRef>
          </c:cat>
          <c:val>
            <c:numRef>
              <c:f>Sheet1!$B$2:$B$5</c:f>
              <c:numCache>
                <c:formatCode>General</c:formatCode>
                <c:ptCount val="2"/>
                <c:pt idx="0">
                  <c:v>85.86</c:v>
                </c:pt>
                <c:pt idx="1">
                  <c:v>93.75</c:v>
                </c:pt>
              </c:numCache>
            </c:numRef>
          </c:val>
          <c:extLst>
            <c:ext xmlns:c16="http://schemas.microsoft.com/office/drawing/2014/chart" uri="{C3380CC4-5D6E-409C-BE32-E72D297353CC}">
              <c16:uniqueId val="{00000000-603F-4D85-98A8-BDFD546A6065}"/>
            </c:ext>
          </c:extLst>
        </c:ser>
        <c:ser>
          <c:idx val="1"/>
          <c:order val="1"/>
          <c:tx>
            <c:strRef>
              <c:f>Sheet1!$C$1</c:f>
              <c:strCache>
                <c:ptCount val="1"/>
                <c:pt idx="0">
                  <c:v>Test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Logistic Regression</c:v>
                </c:pt>
                <c:pt idx="1">
                  <c:v>MLP</c:v>
                </c:pt>
              </c:strCache>
            </c:strRef>
          </c:cat>
          <c:val>
            <c:numRef>
              <c:f>Sheet1!$C$2:$C$5</c:f>
              <c:numCache>
                <c:formatCode>General</c:formatCode>
                <c:ptCount val="2"/>
                <c:pt idx="0">
                  <c:v>84.21</c:v>
                </c:pt>
                <c:pt idx="1">
                  <c:v>87.5</c:v>
                </c:pt>
              </c:numCache>
            </c:numRef>
          </c:val>
          <c:extLst>
            <c:ext xmlns:c16="http://schemas.microsoft.com/office/drawing/2014/chart" uri="{C3380CC4-5D6E-409C-BE32-E72D297353CC}">
              <c16:uniqueId val="{00000001-603F-4D85-98A8-BDFD546A6065}"/>
            </c:ext>
          </c:extLst>
        </c:ser>
        <c:ser>
          <c:idx val="2"/>
          <c:order val="2"/>
          <c:tx>
            <c:strRef>
              <c:f>Sheet1!$D$1</c:f>
              <c:strCache>
                <c:ptCount val="1"/>
                <c:pt idx="0">
                  <c:v>Accuracy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Logistic Regression</c:v>
                </c:pt>
                <c:pt idx="1">
                  <c:v>MLP</c:v>
                </c:pt>
              </c:strCache>
            </c:strRef>
          </c:cat>
          <c:val>
            <c:numRef>
              <c:f>Sheet1!$D$2:$D$5</c:f>
              <c:numCache>
                <c:formatCode>General</c:formatCode>
                <c:ptCount val="2"/>
                <c:pt idx="0">
                  <c:v>84</c:v>
                </c:pt>
                <c:pt idx="1">
                  <c:v>88</c:v>
                </c:pt>
              </c:numCache>
            </c:numRef>
          </c:val>
          <c:extLst>
            <c:ext xmlns:c16="http://schemas.microsoft.com/office/drawing/2014/chart" uri="{C3380CC4-5D6E-409C-BE32-E72D297353CC}">
              <c16:uniqueId val="{00000002-603F-4D85-98A8-BDFD546A6065}"/>
            </c:ext>
          </c:extLst>
        </c:ser>
        <c:dLbls>
          <c:dLblPos val="outEnd"/>
          <c:showLegendKey val="0"/>
          <c:showVal val="1"/>
          <c:showCatName val="0"/>
          <c:showSerName val="0"/>
          <c:showPercent val="0"/>
          <c:showBubbleSize val="0"/>
        </c:dLbls>
        <c:gapWidth val="219"/>
        <c:overlap val="-27"/>
        <c:axId val="498764520"/>
        <c:axId val="498759480"/>
      </c:barChart>
      <c:catAx>
        <c:axId val="498764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98759480"/>
        <c:crosses val="autoZero"/>
        <c:auto val="1"/>
        <c:lblAlgn val="ctr"/>
        <c:lblOffset val="100"/>
        <c:noMultiLvlLbl val="0"/>
      </c:catAx>
      <c:valAx>
        <c:axId val="498759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98764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5D80FF1-0546-4682-B1F3-C3DC3152A252}" type="datetimeFigureOut">
              <a:rPr lang="en-IN" smtClean="0"/>
              <a:t>30-03-2024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B274D0A-172F-417C-84A7-E1B4D92AC1B0}" type="slidenum">
              <a:rPr lang="en-IN" smtClean="0"/>
              <a:t>‹#›</a:t>
            </a:fld>
            <a:endParaRPr lang="en-IN"/>
          </a:p>
        </p:txBody>
      </p:sp>
    </p:spTree>
    <p:extLst>
      <p:ext uri="{BB962C8B-B14F-4D97-AF65-F5344CB8AC3E}">
        <p14:creationId xmlns:p14="http://schemas.microsoft.com/office/powerpoint/2010/main" val="133530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274D0A-172F-417C-84A7-E1B4D92AC1B0}" type="slidenum">
              <a:rPr lang="en-IN" smtClean="0"/>
              <a:t>3</a:t>
            </a:fld>
            <a:endParaRPr lang="en-IN"/>
          </a:p>
        </p:txBody>
      </p:sp>
    </p:spTree>
    <p:extLst>
      <p:ext uri="{BB962C8B-B14F-4D97-AF65-F5344CB8AC3E}">
        <p14:creationId xmlns:p14="http://schemas.microsoft.com/office/powerpoint/2010/main" val="70896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andhana300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228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023470" y="582021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8" name="object 8"/>
          <p:cNvSpPr txBox="1"/>
          <p:nvPr/>
        </p:nvSpPr>
        <p:spPr>
          <a:xfrm>
            <a:off x="653268" y="3910231"/>
            <a:ext cx="8185932" cy="2577629"/>
          </a:xfrm>
          <a:prstGeom prst="rect">
            <a:avLst/>
          </a:prstGeom>
        </p:spPr>
        <p:txBody>
          <a:bodyPr vert="horz" wrap="square" lIns="0" tIns="12700" rIns="0" bIns="0" rtlCol="0">
            <a:spAutoFit/>
          </a:bodyPr>
          <a:lstStyle/>
          <a:p>
            <a:pPr marL="12700">
              <a:lnSpc>
                <a:spcPct val="100000"/>
              </a:lnSpc>
              <a:spcBef>
                <a:spcPts val="100"/>
              </a:spcBef>
            </a:pPr>
            <a:r>
              <a:rPr lang="en-GB" sz="1600" b="1" spc="10" dirty="0">
                <a:solidFill>
                  <a:srgbClr val="2D936B"/>
                </a:solidFill>
                <a:latin typeface="Trebuchet MS"/>
                <a:cs typeface="Trebuchet MS"/>
              </a:rPr>
              <a:t>Submitted by,</a:t>
            </a:r>
            <a:endParaRPr lang="en-GB" sz="1600" b="1" spc="10" dirty="0">
              <a:latin typeface="Trebuchet MS"/>
              <a:cs typeface="Trebuchet MS"/>
            </a:endParaRPr>
          </a:p>
          <a:p>
            <a:pPr marL="12700">
              <a:lnSpc>
                <a:spcPct val="100000"/>
              </a:lnSpc>
              <a:spcBef>
                <a:spcPts val="100"/>
              </a:spcBef>
            </a:pPr>
            <a:r>
              <a:rPr lang="en-GB" sz="1600" b="1" spc="10" dirty="0">
                <a:latin typeface="Trebuchet MS"/>
                <a:cs typeface="Trebuchet MS"/>
              </a:rPr>
              <a:t>Name: Gayathri C</a:t>
            </a:r>
          </a:p>
          <a:p>
            <a:pPr marL="12700">
              <a:lnSpc>
                <a:spcPct val="100000"/>
              </a:lnSpc>
              <a:spcBef>
                <a:spcPts val="100"/>
              </a:spcBef>
            </a:pPr>
            <a:r>
              <a:rPr lang="en-GB" sz="1600" b="1" dirty="0" err="1">
                <a:latin typeface="Trebuchet MS"/>
                <a:cs typeface="Trebuchet MS"/>
              </a:rPr>
              <a:t>RegNo</a:t>
            </a:r>
            <a:r>
              <a:rPr lang="en-GB" sz="1600" b="1" dirty="0">
                <a:latin typeface="Trebuchet MS"/>
                <a:cs typeface="Trebuchet MS"/>
              </a:rPr>
              <a:t>: 715521104011</a:t>
            </a:r>
          </a:p>
          <a:p>
            <a:pPr marL="12700">
              <a:lnSpc>
                <a:spcPct val="100000"/>
              </a:lnSpc>
              <a:spcBef>
                <a:spcPts val="100"/>
              </a:spcBef>
            </a:pPr>
            <a:r>
              <a:rPr lang="en-GB" sz="1600" b="1" dirty="0">
                <a:latin typeface="Trebuchet MS"/>
                <a:cs typeface="Trebuchet MS"/>
              </a:rPr>
              <a:t>NM id: au715521104011</a:t>
            </a:r>
          </a:p>
          <a:p>
            <a:pPr marL="12700">
              <a:lnSpc>
                <a:spcPct val="100000"/>
              </a:lnSpc>
              <a:spcBef>
                <a:spcPts val="100"/>
              </a:spcBef>
            </a:pPr>
            <a:r>
              <a:rPr lang="en-GB" sz="1600" b="1" dirty="0">
                <a:latin typeface="Trebuchet MS"/>
                <a:cs typeface="Trebuchet MS"/>
              </a:rPr>
              <a:t>College: PSG Institute of Technology and Applied Research</a:t>
            </a:r>
          </a:p>
          <a:p>
            <a:pPr marL="12700">
              <a:lnSpc>
                <a:spcPct val="100000"/>
              </a:lnSpc>
              <a:spcBef>
                <a:spcPts val="100"/>
              </a:spcBef>
            </a:pPr>
            <a:r>
              <a:rPr lang="en-GB" sz="1600" b="1" dirty="0">
                <a:latin typeface="Trebuchet MS"/>
                <a:cs typeface="Trebuchet MS"/>
              </a:rPr>
              <a:t>Gmail: </a:t>
            </a:r>
            <a:r>
              <a:rPr lang="en-GB" sz="1600" b="1" dirty="0">
                <a:latin typeface="Trebuchet MS"/>
                <a:cs typeface="Trebuchet MS"/>
                <a:hlinkClick r:id="rId2"/>
              </a:rPr>
              <a:t>chandhana3005@gmail.com</a:t>
            </a:r>
            <a:endParaRPr lang="en-GB" sz="1600" b="1" dirty="0">
              <a:latin typeface="Trebuchet MS"/>
              <a:cs typeface="Trebuchet MS"/>
            </a:endParaRPr>
          </a:p>
          <a:p>
            <a:pPr marL="12700">
              <a:lnSpc>
                <a:spcPct val="100000"/>
              </a:lnSpc>
              <a:spcBef>
                <a:spcPts val="100"/>
              </a:spcBef>
            </a:pPr>
            <a:r>
              <a:rPr lang="en-GB" sz="1600" b="1" dirty="0">
                <a:latin typeface="Trebuchet MS"/>
                <a:cs typeface="Trebuchet MS"/>
              </a:rPr>
              <a:t>Year of study: Third year CSE</a:t>
            </a:r>
          </a:p>
          <a:p>
            <a:pPr marL="12700">
              <a:lnSpc>
                <a:spcPct val="100000"/>
              </a:lnSpc>
              <a:spcBef>
                <a:spcPts val="100"/>
              </a:spcBef>
            </a:pPr>
            <a:endParaRPr lang="en-GB" sz="2400" dirty="0">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0E795E9-5D7F-8AA4-4EE3-7E43984EA625}"/>
              </a:ext>
            </a:extLst>
          </p:cNvPr>
          <p:cNvSpPr>
            <a:spLocks noGrp="1"/>
          </p:cNvSpPr>
          <p:nvPr>
            <p:ph type="ctrTitle"/>
          </p:nvPr>
        </p:nvSpPr>
        <p:spPr>
          <a:xfrm>
            <a:off x="304800" y="2696527"/>
            <a:ext cx="9684385" cy="492443"/>
          </a:xfrm>
        </p:spPr>
        <p:txBody>
          <a:bodyPr/>
          <a:lstStyle/>
          <a:p>
            <a:r>
              <a:rPr lang="en-GB" b="1" i="1" dirty="0">
                <a:solidFill>
                  <a:schemeClr val="tx2"/>
                </a:solidFill>
              </a:rPr>
              <a:t>Diabetes Prediction using Multi Layer Perceptron</a:t>
            </a:r>
            <a:endParaRPr lang="en-IN" b="1" i="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781859FF-C254-C75E-1B9C-6231058750FA}"/>
              </a:ext>
            </a:extLst>
          </p:cNvPr>
          <p:cNvSpPr txBox="1"/>
          <p:nvPr/>
        </p:nvSpPr>
        <p:spPr>
          <a:xfrm>
            <a:off x="683259" y="410845"/>
            <a:ext cx="8460741" cy="6370975"/>
          </a:xfrm>
          <a:prstGeom prst="rect">
            <a:avLst/>
          </a:prstGeom>
          <a:noFill/>
        </p:spPr>
        <p:txBody>
          <a:bodyPr wrap="square" rtlCol="0">
            <a:spAutoFit/>
          </a:bodyPr>
          <a:lstStyle/>
          <a:p>
            <a:pPr algn="just"/>
            <a:r>
              <a:rPr lang="en-GB" sz="2400" dirty="0">
                <a:solidFill>
                  <a:schemeClr val="tx2"/>
                </a:solidFill>
                <a:latin typeface="Söhne"/>
              </a:rPr>
              <a:t>3) Library requirements</a:t>
            </a:r>
          </a:p>
          <a:p>
            <a:pPr marL="285750" indent="-285750" algn="just">
              <a:buFont typeface="Arial" panose="020B0604020202020204" pitchFamily="34" charset="0"/>
              <a:buChar char="•"/>
            </a:pPr>
            <a:r>
              <a:rPr lang="en-IN" sz="2400" u="sng" dirty="0">
                <a:latin typeface="Söhne"/>
              </a:rPr>
              <a:t>NumPy:</a:t>
            </a:r>
            <a:r>
              <a:rPr lang="en-IN" sz="2400" dirty="0">
                <a:latin typeface="Söhne"/>
              </a:rPr>
              <a:t> Fundamental package for numerical computing with multi-dimensional arrays.</a:t>
            </a:r>
          </a:p>
          <a:p>
            <a:pPr marL="285750" indent="-285750" algn="just">
              <a:buFont typeface="Arial" panose="020B0604020202020204" pitchFamily="34" charset="0"/>
              <a:buChar char="•"/>
            </a:pPr>
            <a:r>
              <a:rPr lang="en-IN" sz="2400" u="sng" dirty="0">
                <a:latin typeface="Söhne"/>
              </a:rPr>
              <a:t>pandas:</a:t>
            </a:r>
            <a:r>
              <a:rPr lang="en-IN" sz="2400" dirty="0">
                <a:latin typeface="Söhne"/>
              </a:rPr>
              <a:t> Data manipulation and analysis library with powerful data structures.</a:t>
            </a:r>
          </a:p>
          <a:p>
            <a:pPr marL="285750" indent="-285750" algn="just">
              <a:buFont typeface="Arial" panose="020B0604020202020204" pitchFamily="34" charset="0"/>
              <a:buChar char="•"/>
            </a:pPr>
            <a:r>
              <a:rPr lang="en-IN" sz="2400" u="sng" dirty="0" err="1">
                <a:latin typeface="Söhne"/>
              </a:rPr>
              <a:t>statsmodels</a:t>
            </a:r>
            <a:r>
              <a:rPr lang="en-IN" sz="2400" u="sng" dirty="0">
                <a:latin typeface="Söhne"/>
              </a:rPr>
              <a:t>:</a:t>
            </a:r>
            <a:r>
              <a:rPr lang="en-IN" sz="2400" dirty="0">
                <a:latin typeface="Söhne"/>
              </a:rPr>
              <a:t> Library for statistical modelling and hypothesis testing.</a:t>
            </a:r>
          </a:p>
          <a:p>
            <a:pPr marL="285750" indent="-285750" algn="just">
              <a:buFont typeface="Arial" panose="020B0604020202020204" pitchFamily="34" charset="0"/>
              <a:buChar char="•"/>
            </a:pPr>
            <a:r>
              <a:rPr lang="en-IN" sz="2400" u="sng" dirty="0">
                <a:latin typeface="Söhne"/>
              </a:rPr>
              <a:t>seaborn:</a:t>
            </a:r>
            <a:r>
              <a:rPr lang="en-IN" sz="2400" dirty="0">
                <a:latin typeface="Söhne"/>
              </a:rPr>
              <a:t> Statistical data visualization library based on matplotlib.</a:t>
            </a:r>
          </a:p>
          <a:p>
            <a:pPr marL="285750" indent="-285750" algn="just">
              <a:buFont typeface="Arial" panose="020B0604020202020204" pitchFamily="34" charset="0"/>
              <a:buChar char="•"/>
            </a:pPr>
            <a:r>
              <a:rPr lang="en-IN" sz="2400" u="sng" dirty="0">
                <a:latin typeface="Söhne"/>
              </a:rPr>
              <a:t>matplotlib:</a:t>
            </a:r>
            <a:r>
              <a:rPr lang="en-IN" sz="2400" dirty="0">
                <a:latin typeface="Söhne"/>
              </a:rPr>
              <a:t> Comprehensive plotting library for creating visualizations in Python.</a:t>
            </a:r>
          </a:p>
          <a:p>
            <a:pPr marL="285750" indent="-285750" algn="just">
              <a:buFont typeface="Arial" panose="020B0604020202020204" pitchFamily="34" charset="0"/>
              <a:buChar char="•"/>
            </a:pPr>
            <a:r>
              <a:rPr lang="en-IN" sz="2400" u="sng" dirty="0">
                <a:latin typeface="Söhne"/>
              </a:rPr>
              <a:t>scikit-learn:</a:t>
            </a:r>
            <a:r>
              <a:rPr lang="en-IN" sz="2400" dirty="0">
                <a:latin typeface="Söhne"/>
              </a:rPr>
              <a:t> Machine learning library for data mining and analysis.</a:t>
            </a:r>
          </a:p>
          <a:p>
            <a:pPr marL="285750" indent="-285750" algn="just">
              <a:buFont typeface="Arial" panose="020B0604020202020204" pitchFamily="34" charset="0"/>
              <a:buChar char="•"/>
            </a:pPr>
            <a:r>
              <a:rPr lang="en-IN" sz="2400" u="sng" dirty="0">
                <a:latin typeface="Söhne"/>
              </a:rPr>
              <a:t>TensorFlow:</a:t>
            </a:r>
            <a:r>
              <a:rPr lang="en-IN" sz="2400" dirty="0">
                <a:latin typeface="Söhne"/>
              </a:rPr>
              <a:t> Open-source machine learning framework for building and deploying models.</a:t>
            </a:r>
          </a:p>
          <a:p>
            <a:pPr marL="285750" indent="-285750" algn="just">
              <a:buFont typeface="Arial" panose="020B0604020202020204" pitchFamily="34" charset="0"/>
              <a:buChar char="•"/>
            </a:pPr>
            <a:r>
              <a:rPr lang="en-IN" sz="2400" u="sng" dirty="0">
                <a:latin typeface="Söhne"/>
              </a:rPr>
              <a:t>warnings:</a:t>
            </a:r>
            <a:r>
              <a:rPr lang="en-IN" sz="2400" dirty="0">
                <a:latin typeface="Söhne"/>
              </a:rPr>
              <a:t> Module for handling warning messages during program execution.</a:t>
            </a:r>
          </a:p>
        </p:txBody>
      </p:sp>
      <p:sp>
        <p:nvSpPr>
          <p:cNvPr id="17" name="Rectangle 4">
            <a:extLst>
              <a:ext uri="{FF2B5EF4-FFF2-40B4-BE49-F238E27FC236}">
                <a16:creationId xmlns:a16="http://schemas.microsoft.com/office/drawing/2014/main" id="{8A248E22-F846-B19D-1E02-150653EEEE3F}"/>
              </a:ext>
            </a:extLst>
          </p:cNvPr>
          <p:cNvSpPr>
            <a:spLocks noChangeArrowheads="1"/>
          </p:cNvSpPr>
          <p:nvPr/>
        </p:nvSpPr>
        <p:spPr bwMode="auto">
          <a:xfrm>
            <a:off x="0" y="0"/>
            <a:ext cx="482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57200" y="829900"/>
            <a:ext cx="9220200" cy="6191439"/>
          </a:xfrm>
          <a:prstGeom prst="rect">
            <a:avLst/>
          </a:prstGeom>
        </p:spPr>
        <p:txBody>
          <a:bodyPr vert="horz" wrap="square" lIns="0" tIns="12700" rIns="0" bIns="0" rtlCol="0">
            <a:spAutoFit/>
          </a:bodyPr>
          <a:lstStyle/>
          <a:p>
            <a:pPr marL="12700" algn="just">
              <a:lnSpc>
                <a:spcPct val="100000"/>
              </a:lnSpc>
              <a:spcBef>
                <a:spcPts val="100"/>
              </a:spcBef>
            </a:pPr>
            <a:r>
              <a:rPr lang="en-GB" sz="1900" b="0" i="0" dirty="0">
                <a:solidFill>
                  <a:srgbClr val="0D0D0D"/>
                </a:solidFill>
                <a:effectLst/>
                <a:latin typeface="Söhne"/>
              </a:rPr>
              <a:t>The Multi-layer Perceptron (MLP) is a type of artificial neural network (ANN) that consists of multiple layers of nodes, or neurons, with each layer fully connected to the next. In the project, the MLP is utilized as the primary model for predicting diabetes status based on input features from the PIMA Indian Diabetes dataset.</a:t>
            </a:r>
          </a:p>
          <a:p>
            <a:pPr marL="12700" algn="just">
              <a:lnSpc>
                <a:spcPct val="100000"/>
              </a:lnSpc>
              <a:spcBef>
                <a:spcPts val="100"/>
              </a:spcBef>
            </a:pPr>
            <a:r>
              <a:rPr lang="en-GB" sz="1900" b="0" i="0" dirty="0">
                <a:solidFill>
                  <a:srgbClr val="0D0D0D"/>
                </a:solidFill>
                <a:effectLst/>
                <a:latin typeface="Söhne"/>
              </a:rPr>
              <a:t>The MLP classifier is instantiated using scikit-</a:t>
            </a:r>
            <a:r>
              <a:rPr lang="en-GB" sz="1900" b="0" i="0" dirty="0" err="1">
                <a:solidFill>
                  <a:srgbClr val="0D0D0D"/>
                </a:solidFill>
                <a:effectLst/>
                <a:latin typeface="Söhne"/>
              </a:rPr>
              <a:t>learn's</a:t>
            </a:r>
            <a:r>
              <a:rPr lang="en-GB" sz="1900" b="0" i="0" dirty="0">
                <a:solidFill>
                  <a:srgbClr val="0D0D0D"/>
                </a:solidFill>
                <a:effectLst/>
                <a:latin typeface="Söhne"/>
              </a:rPr>
              <a:t> </a:t>
            </a:r>
            <a:r>
              <a:rPr lang="en-GB" sz="1900" b="0" i="0" dirty="0" err="1">
                <a:solidFill>
                  <a:srgbClr val="0D0D0D"/>
                </a:solidFill>
                <a:effectLst/>
                <a:latin typeface="Söhne"/>
              </a:rPr>
              <a:t>MLPClassifier</a:t>
            </a:r>
            <a:r>
              <a:rPr lang="en-GB" sz="1900" b="0" i="0" dirty="0">
                <a:solidFill>
                  <a:srgbClr val="0D0D0D"/>
                </a:solidFill>
                <a:effectLst/>
                <a:latin typeface="Söhne"/>
              </a:rPr>
              <a:t> class. This involves specifying various hyperparameters that define the architecture and </a:t>
            </a:r>
            <a:r>
              <a:rPr lang="en-GB" sz="1900" b="0" i="0" dirty="0" err="1">
                <a:solidFill>
                  <a:srgbClr val="0D0D0D"/>
                </a:solidFill>
                <a:effectLst/>
                <a:latin typeface="Söhne"/>
              </a:rPr>
              <a:t>behavior</a:t>
            </a:r>
            <a:r>
              <a:rPr lang="en-GB" sz="1900" b="0" i="0" dirty="0">
                <a:solidFill>
                  <a:srgbClr val="0D0D0D"/>
                </a:solidFill>
                <a:effectLst/>
                <a:latin typeface="Söhne"/>
              </a:rPr>
              <a:t> of the neural network. </a:t>
            </a:r>
          </a:p>
          <a:p>
            <a:pPr marL="12700" algn="just">
              <a:lnSpc>
                <a:spcPct val="100000"/>
              </a:lnSpc>
              <a:spcBef>
                <a:spcPts val="100"/>
              </a:spcBef>
            </a:pPr>
            <a:r>
              <a:rPr lang="en-GB" sz="1900" dirty="0">
                <a:solidFill>
                  <a:srgbClr val="0D0D0D"/>
                </a:solidFill>
                <a:latin typeface="Söhne"/>
                <a:cs typeface="Trebuchet MS"/>
              </a:rPr>
              <a:t>Key Hyperparameter include:</a:t>
            </a:r>
          </a:p>
          <a:p>
            <a:pPr algn="just">
              <a:buFont typeface="+mj-lt"/>
              <a:buAutoNum type="arabicPeriod"/>
            </a:pPr>
            <a:r>
              <a:rPr lang="en-GB" sz="1900" b="1" i="0" dirty="0">
                <a:solidFill>
                  <a:srgbClr val="0D0D0D"/>
                </a:solidFill>
                <a:effectLst/>
                <a:latin typeface="Söhne"/>
              </a:rPr>
              <a:t>Activation Function</a:t>
            </a:r>
            <a:r>
              <a:rPr lang="en-GB" sz="1900" b="0" i="0" dirty="0">
                <a:solidFill>
                  <a:srgbClr val="0D0D0D"/>
                </a:solidFill>
                <a:effectLst/>
                <a:latin typeface="Söhne"/>
              </a:rPr>
              <a:t>: The "</a:t>
            </a:r>
            <a:r>
              <a:rPr lang="en-GB" sz="1900" b="0" i="0" dirty="0" err="1">
                <a:solidFill>
                  <a:srgbClr val="0D0D0D"/>
                </a:solidFill>
                <a:effectLst/>
                <a:latin typeface="Söhne"/>
              </a:rPr>
              <a:t>relu</a:t>
            </a:r>
            <a:r>
              <a:rPr lang="en-GB" sz="1900" b="0" i="0" dirty="0">
                <a:solidFill>
                  <a:srgbClr val="0D0D0D"/>
                </a:solidFill>
                <a:effectLst/>
                <a:latin typeface="Söhne"/>
              </a:rPr>
              <a:t>" activation function (Rectified Linear Unit) is chosen to introduce non-linearity into the model's hidden layers.</a:t>
            </a:r>
          </a:p>
          <a:p>
            <a:pPr algn="just">
              <a:buFont typeface="+mj-lt"/>
              <a:buAutoNum type="arabicPeriod"/>
            </a:pPr>
            <a:r>
              <a:rPr lang="en-GB" sz="1900" b="1" i="0" dirty="0">
                <a:solidFill>
                  <a:srgbClr val="0D0D0D"/>
                </a:solidFill>
                <a:effectLst/>
                <a:latin typeface="Söhne"/>
              </a:rPr>
              <a:t>Hidden Layer Sizes</a:t>
            </a:r>
            <a:r>
              <a:rPr lang="en-GB" sz="1900" b="0" i="0" dirty="0">
                <a:solidFill>
                  <a:srgbClr val="0D0D0D"/>
                </a:solidFill>
                <a:effectLst/>
                <a:latin typeface="Söhne"/>
              </a:rPr>
              <a:t>: A single hidden layer with 12 neurons is specified for the Multi-layer Perceptron (MLP) classifier.</a:t>
            </a:r>
          </a:p>
          <a:p>
            <a:pPr algn="just">
              <a:buFont typeface="+mj-lt"/>
              <a:buAutoNum type="arabicPeriod"/>
            </a:pPr>
            <a:r>
              <a:rPr lang="en-GB" sz="1900" b="1" i="0" dirty="0">
                <a:solidFill>
                  <a:srgbClr val="0D0D0D"/>
                </a:solidFill>
                <a:effectLst/>
                <a:latin typeface="Söhne"/>
              </a:rPr>
              <a:t>Solver</a:t>
            </a:r>
            <a:r>
              <a:rPr lang="en-GB" sz="1900" b="0" i="0" dirty="0">
                <a:solidFill>
                  <a:srgbClr val="0D0D0D"/>
                </a:solidFill>
                <a:effectLst/>
                <a:latin typeface="Söhne"/>
              </a:rPr>
              <a:t>: The "</a:t>
            </a:r>
            <a:r>
              <a:rPr lang="en-GB" sz="1900" b="0" i="0" dirty="0" err="1">
                <a:solidFill>
                  <a:srgbClr val="0D0D0D"/>
                </a:solidFill>
                <a:effectLst/>
                <a:latin typeface="Söhne"/>
              </a:rPr>
              <a:t>adam</a:t>
            </a:r>
            <a:r>
              <a:rPr lang="en-GB" sz="1900" b="0" i="0" dirty="0">
                <a:solidFill>
                  <a:srgbClr val="0D0D0D"/>
                </a:solidFill>
                <a:effectLst/>
                <a:latin typeface="Söhne"/>
              </a:rPr>
              <a:t>" optimization algorithm is selected to train the MLP. Adam combines the benefits of </a:t>
            </a:r>
            <a:r>
              <a:rPr lang="en-GB" sz="1900" b="0" i="0" dirty="0" err="1">
                <a:solidFill>
                  <a:srgbClr val="0D0D0D"/>
                </a:solidFill>
                <a:effectLst/>
                <a:latin typeface="Söhne"/>
              </a:rPr>
              <a:t>AdaGrad</a:t>
            </a:r>
            <a:r>
              <a:rPr lang="en-GB" sz="1900" b="0" i="0" dirty="0">
                <a:solidFill>
                  <a:srgbClr val="0D0D0D"/>
                </a:solidFill>
                <a:effectLst/>
                <a:latin typeface="Söhne"/>
              </a:rPr>
              <a:t> and </a:t>
            </a:r>
            <a:r>
              <a:rPr lang="en-GB" sz="1900" b="0" i="0" dirty="0" err="1">
                <a:solidFill>
                  <a:srgbClr val="0D0D0D"/>
                </a:solidFill>
                <a:effectLst/>
                <a:latin typeface="Söhne"/>
              </a:rPr>
              <a:t>RMSProp</a:t>
            </a:r>
            <a:r>
              <a:rPr lang="en-GB" sz="1900" b="0" i="0" dirty="0">
                <a:solidFill>
                  <a:srgbClr val="0D0D0D"/>
                </a:solidFill>
                <a:effectLst/>
                <a:latin typeface="Söhne"/>
              </a:rPr>
              <a:t> to efficiently optimize the model.</a:t>
            </a:r>
          </a:p>
          <a:p>
            <a:pPr algn="just">
              <a:buFont typeface="+mj-lt"/>
              <a:buAutoNum type="arabicPeriod"/>
            </a:pPr>
            <a:r>
              <a:rPr lang="en-GB" sz="1900" b="1" i="0" dirty="0">
                <a:solidFill>
                  <a:srgbClr val="0D0D0D"/>
                </a:solidFill>
                <a:effectLst/>
                <a:latin typeface="Söhne"/>
              </a:rPr>
              <a:t>Learning Rate</a:t>
            </a:r>
            <a:r>
              <a:rPr lang="en-GB" sz="1900" b="0" i="0" dirty="0">
                <a:solidFill>
                  <a:srgbClr val="0D0D0D"/>
                </a:solidFill>
                <a:effectLst/>
                <a:latin typeface="Söhne"/>
              </a:rPr>
              <a:t>: A learning rate of 0.001 is set to control the step size in updating the weights and biases during training.</a:t>
            </a:r>
          </a:p>
          <a:p>
            <a:pPr algn="just">
              <a:buFont typeface="+mj-lt"/>
              <a:buAutoNum type="arabicPeriod"/>
            </a:pPr>
            <a:r>
              <a:rPr lang="en-GB" sz="1900" b="1" i="0" dirty="0">
                <a:solidFill>
                  <a:srgbClr val="0D0D0D"/>
                </a:solidFill>
                <a:effectLst/>
                <a:latin typeface="Söhne"/>
              </a:rPr>
              <a:t>Regularization</a:t>
            </a:r>
            <a:r>
              <a:rPr lang="en-GB" sz="1900" b="0" i="0" dirty="0">
                <a:solidFill>
                  <a:srgbClr val="0D0D0D"/>
                </a:solidFill>
                <a:effectLst/>
                <a:latin typeface="Söhne"/>
              </a:rPr>
              <a:t>: The alpha parameter is set to 0.01 to introduce L2 regularization, penalizing large weight values and mitigating overfitting.</a:t>
            </a:r>
          </a:p>
          <a:p>
            <a:pPr algn="just">
              <a:buFont typeface="+mj-lt"/>
              <a:buAutoNum type="arabicPeriod"/>
            </a:pPr>
            <a:r>
              <a:rPr lang="en-GB" sz="1900" b="1" i="0" dirty="0">
                <a:solidFill>
                  <a:srgbClr val="0D0D0D"/>
                </a:solidFill>
                <a:effectLst/>
                <a:latin typeface="Söhne"/>
              </a:rPr>
              <a:t>Maximum Iterations</a:t>
            </a:r>
            <a:r>
              <a:rPr lang="en-GB" sz="1900" b="0" i="0" dirty="0">
                <a:solidFill>
                  <a:srgbClr val="0D0D0D"/>
                </a:solidFill>
                <a:effectLst/>
                <a:latin typeface="Söhne"/>
              </a:rPr>
              <a:t>: The MLP is trained for a maximum of 5000 iterations or epochs to allow for convergence to an optimal solution.</a:t>
            </a:r>
          </a:p>
          <a:p>
            <a:pPr marL="12700" algn="just">
              <a:lnSpc>
                <a:spcPct val="100000"/>
              </a:lnSpc>
              <a:spcBef>
                <a:spcPts val="100"/>
              </a:spcBef>
            </a:pPr>
            <a:endParaRPr sz="1900" dirty="0">
              <a:latin typeface="Söhne"/>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5800" y="77771"/>
            <a:ext cx="8175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lang="en-GB" sz="4800" b="1" spc="15" dirty="0" err="1">
                <a:latin typeface="Trebuchet MS"/>
                <a:cs typeface="Trebuchet MS"/>
              </a:rPr>
              <a:t>ulti</a:t>
            </a:r>
            <a:r>
              <a:rPr lang="en-GB" sz="4800" b="1" spc="15" dirty="0">
                <a:latin typeface="Trebuchet MS"/>
                <a:cs typeface="Trebuchet MS"/>
              </a:rPr>
              <a:t> Layer Perceptron</a:t>
            </a:r>
            <a:endParaRPr sz="4800" dirty="0">
              <a:latin typeface="Trebuchet MS"/>
              <a:cs typeface="Trebuchet MS"/>
            </a:endParaRPr>
          </a:p>
        </p:txBody>
      </p:sp>
    </p:spTree>
    <p:extLst>
      <p:ext uri="{BB962C8B-B14F-4D97-AF65-F5344CB8AC3E}">
        <p14:creationId xmlns:p14="http://schemas.microsoft.com/office/powerpoint/2010/main" val="299883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079050"/>
            <a:ext cx="9070975" cy="5565626"/>
          </a:xfrm>
          <a:prstGeom prst="rect">
            <a:avLst/>
          </a:prstGeom>
        </p:spPr>
        <p:txBody>
          <a:bodyPr vert="horz" wrap="square" lIns="0" tIns="12700" rIns="0" bIns="0" rtlCol="0">
            <a:spAutoFit/>
          </a:bodyPr>
          <a:lstStyle/>
          <a:p>
            <a:pPr marL="285750" indent="-285750" algn="l">
              <a:buFont typeface="Arial" panose="020B0604020202020204" pitchFamily="34" charset="0"/>
              <a:buChar char="•"/>
            </a:pPr>
            <a:r>
              <a:rPr lang="en-GB" b="0" i="0" dirty="0">
                <a:solidFill>
                  <a:srgbClr val="0D0D0D"/>
                </a:solidFill>
                <a:effectLst/>
                <a:latin typeface="Söhne"/>
              </a:rPr>
              <a:t> Necessary Python libraries such as NumPy, pandas, and scikit-learn are imported, along with other tools like matplotlib for visualization and TensorFlow for deep learning.</a:t>
            </a:r>
          </a:p>
          <a:p>
            <a:pPr algn="l"/>
            <a:endParaRPr lang="en-GB" b="0" i="0" dirty="0">
              <a:solidFill>
                <a:srgbClr val="0D0D0D"/>
              </a:solidFill>
              <a:effectLst/>
              <a:latin typeface="Söhne"/>
            </a:endParaRPr>
          </a:p>
          <a:p>
            <a:pPr marL="285750" indent="-285750" algn="l">
              <a:buFont typeface="Arial" panose="020B0604020202020204" pitchFamily="34" charset="0"/>
              <a:buChar char="•"/>
            </a:pPr>
            <a:r>
              <a:rPr lang="en-GB" b="0" i="0" dirty="0">
                <a:solidFill>
                  <a:srgbClr val="0D0D0D"/>
                </a:solidFill>
                <a:effectLst/>
                <a:latin typeface="Söhne"/>
              </a:rPr>
              <a:t> The PIMA Indian Diabetes dataset is loaded into a </a:t>
            </a:r>
            <a:r>
              <a:rPr lang="en-GB" b="0" i="0" dirty="0" err="1">
                <a:solidFill>
                  <a:srgbClr val="0D0D0D"/>
                </a:solidFill>
                <a:effectLst/>
                <a:latin typeface="Söhne"/>
              </a:rPr>
              <a:t>DataFrame</a:t>
            </a:r>
            <a:r>
              <a:rPr lang="en-GB" b="0" i="0" dirty="0">
                <a:solidFill>
                  <a:srgbClr val="0D0D0D"/>
                </a:solidFill>
                <a:effectLst/>
                <a:latin typeface="Söhne"/>
              </a:rPr>
              <a:t> using pandas, and basic exploratory data analysis (EDA) is performed to understand the dataset's structure and contents.</a:t>
            </a:r>
          </a:p>
          <a:p>
            <a:pPr algn="l"/>
            <a:endParaRPr lang="en-GB" b="0" i="0" dirty="0">
              <a:solidFill>
                <a:srgbClr val="0D0D0D"/>
              </a:solidFill>
              <a:effectLst/>
              <a:latin typeface="Söhne"/>
            </a:endParaRPr>
          </a:p>
          <a:p>
            <a:pPr marL="285750" indent="-285750" algn="l">
              <a:buFont typeface="Arial" panose="020B0604020202020204" pitchFamily="34" charset="0"/>
              <a:buChar char="•"/>
            </a:pPr>
            <a:r>
              <a:rPr lang="en-GB" b="0" i="0" dirty="0">
                <a:solidFill>
                  <a:srgbClr val="0D0D0D"/>
                </a:solidFill>
                <a:effectLst/>
                <a:latin typeface="Söhne"/>
              </a:rPr>
              <a:t> Missing values in features like Glucose, Blood Pressure, and BMI are identified and replaced with median values specific to each outcome class (diabetic or non-diabetic). Outliers in the dataset are detected and treated using the Local Outlier Factor algorithm.</a:t>
            </a:r>
          </a:p>
          <a:p>
            <a:pPr algn="l"/>
            <a:endParaRPr lang="en-GB" b="0" i="0" dirty="0">
              <a:solidFill>
                <a:srgbClr val="0D0D0D"/>
              </a:solidFill>
              <a:effectLst/>
              <a:latin typeface="Söhne"/>
            </a:endParaRPr>
          </a:p>
          <a:p>
            <a:pPr marL="285750" indent="-285750" algn="l">
              <a:buFont typeface="Arial" panose="020B0604020202020204" pitchFamily="34" charset="0"/>
              <a:buChar char="•"/>
            </a:pPr>
            <a:r>
              <a:rPr lang="en-GB" b="0" i="0" dirty="0">
                <a:solidFill>
                  <a:srgbClr val="0D0D0D"/>
                </a:solidFill>
                <a:effectLst/>
                <a:latin typeface="Söhne"/>
              </a:rPr>
              <a:t>New features such as </a:t>
            </a:r>
            <a:r>
              <a:rPr lang="en-GB" b="0" i="0" dirty="0" err="1">
                <a:solidFill>
                  <a:srgbClr val="0D0D0D"/>
                </a:solidFill>
                <a:effectLst/>
                <a:latin typeface="Söhne"/>
              </a:rPr>
              <a:t>NewBMI</a:t>
            </a:r>
            <a:r>
              <a:rPr lang="en-GB" b="0" i="0" dirty="0">
                <a:solidFill>
                  <a:srgbClr val="0D0D0D"/>
                </a:solidFill>
                <a:effectLst/>
                <a:latin typeface="Söhne"/>
              </a:rPr>
              <a:t>, </a:t>
            </a:r>
            <a:r>
              <a:rPr lang="en-GB" b="0" i="0" dirty="0" err="1">
                <a:solidFill>
                  <a:srgbClr val="0D0D0D"/>
                </a:solidFill>
                <a:effectLst/>
                <a:latin typeface="Söhne"/>
              </a:rPr>
              <a:t>NewInsulinScore</a:t>
            </a:r>
            <a:r>
              <a:rPr lang="en-GB" b="0" i="0" dirty="0">
                <a:solidFill>
                  <a:srgbClr val="0D0D0D"/>
                </a:solidFill>
                <a:effectLst/>
                <a:latin typeface="Söhne"/>
              </a:rPr>
              <a:t>, and </a:t>
            </a:r>
            <a:r>
              <a:rPr lang="en-GB" b="0" i="0" dirty="0" err="1">
                <a:solidFill>
                  <a:srgbClr val="0D0D0D"/>
                </a:solidFill>
                <a:effectLst/>
                <a:latin typeface="Söhne"/>
              </a:rPr>
              <a:t>NewGlucose</a:t>
            </a:r>
            <a:r>
              <a:rPr lang="en-GB" b="0" i="0" dirty="0">
                <a:solidFill>
                  <a:srgbClr val="0D0D0D"/>
                </a:solidFill>
                <a:effectLst/>
                <a:latin typeface="Söhne"/>
              </a:rPr>
              <a:t> are created to provide additional insights into BMI ranges, insulin levels, and glucose levels, respectively.</a:t>
            </a:r>
          </a:p>
          <a:p>
            <a:pPr algn="l"/>
            <a:endParaRPr lang="en-GB" b="0" i="0" dirty="0">
              <a:solidFill>
                <a:srgbClr val="0D0D0D"/>
              </a:solidFill>
              <a:effectLst/>
              <a:latin typeface="Söhne"/>
            </a:endParaRPr>
          </a:p>
          <a:p>
            <a:pPr marL="285750" indent="-285750" algn="l">
              <a:buFont typeface="Arial" panose="020B0604020202020204" pitchFamily="34" charset="0"/>
              <a:buChar char="•"/>
            </a:pPr>
            <a:r>
              <a:rPr lang="en-GB" b="0" i="0" dirty="0">
                <a:solidFill>
                  <a:srgbClr val="0D0D0D"/>
                </a:solidFill>
                <a:effectLst/>
                <a:latin typeface="Söhne"/>
              </a:rPr>
              <a:t>The dataset is transformed to work with models, including one-hot encoding categorical variables and scaling numerical features using </a:t>
            </a:r>
            <a:r>
              <a:rPr lang="en-GB" b="0" i="0" dirty="0" err="1">
                <a:solidFill>
                  <a:srgbClr val="0D0D0D"/>
                </a:solidFill>
                <a:effectLst/>
                <a:latin typeface="Söhne"/>
              </a:rPr>
              <a:t>RobustScaler</a:t>
            </a:r>
            <a:r>
              <a:rPr lang="en-GB" b="0" i="0" dirty="0">
                <a:solidFill>
                  <a:srgbClr val="0D0D0D"/>
                </a:solidFill>
                <a:effectLst/>
                <a:latin typeface="Söhne"/>
              </a:rPr>
              <a:t>.</a:t>
            </a:r>
          </a:p>
          <a:p>
            <a:pPr algn="l"/>
            <a:endParaRPr lang="en-GB" b="0" i="0" dirty="0">
              <a:solidFill>
                <a:srgbClr val="0D0D0D"/>
              </a:solidFill>
              <a:effectLst/>
              <a:latin typeface="Söhne"/>
            </a:endParaRPr>
          </a:p>
          <a:p>
            <a:pPr marL="285750" indent="-285750" algn="l">
              <a:buFont typeface="Arial" panose="020B0604020202020204" pitchFamily="34" charset="0"/>
              <a:buChar char="•"/>
            </a:pPr>
            <a:r>
              <a:rPr lang="en-GB" b="0" i="0" dirty="0">
                <a:solidFill>
                  <a:srgbClr val="0D0D0D"/>
                </a:solidFill>
                <a:effectLst/>
                <a:latin typeface="Söhne"/>
              </a:rPr>
              <a:t>The dataset is split into training and testing sets using the </a:t>
            </a:r>
            <a:r>
              <a:rPr lang="en-GB" b="0" i="0" dirty="0" err="1">
                <a:solidFill>
                  <a:srgbClr val="0D0D0D"/>
                </a:solidFill>
                <a:effectLst/>
                <a:latin typeface="Söhne"/>
              </a:rPr>
              <a:t>train_test_split</a:t>
            </a:r>
            <a:r>
              <a:rPr lang="en-GB" b="0" i="0" dirty="0">
                <a:solidFill>
                  <a:srgbClr val="0D0D0D"/>
                </a:solidFill>
                <a:effectLst/>
                <a:latin typeface="Söhne"/>
              </a:rPr>
              <a:t> function from scikit-learn, with 80% of the data used for training and 20% for testing.</a:t>
            </a:r>
          </a:p>
          <a:p>
            <a:pPr marL="298450" indent="-285750">
              <a:spcBef>
                <a:spcPts val="100"/>
              </a:spcBef>
              <a:buFont typeface="Arial" panose="020B0604020202020204" pitchFamily="34" charset="0"/>
              <a:buChar char="•"/>
            </a:pPr>
            <a:endParaRPr dirty="0">
              <a:latin typeface="Söhne"/>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GB" sz="4000" dirty="0">
                <a:latin typeface="Trebuchet MS"/>
                <a:cs typeface="Trebuchet MS"/>
              </a:rPr>
              <a:t>Steps involved in implementation</a:t>
            </a:r>
            <a:endParaRPr sz="4000" dirty="0">
              <a:latin typeface="Trebuchet MS"/>
              <a:cs typeface="Trebuchet MS"/>
            </a:endParaRPr>
          </a:p>
        </p:txBody>
      </p:sp>
    </p:spTree>
    <p:extLst>
      <p:ext uri="{BB962C8B-B14F-4D97-AF65-F5344CB8AC3E}">
        <p14:creationId xmlns:p14="http://schemas.microsoft.com/office/powerpoint/2010/main" val="312201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1" name="TextBox 10">
            <a:extLst>
              <a:ext uri="{FF2B5EF4-FFF2-40B4-BE49-F238E27FC236}">
                <a16:creationId xmlns:a16="http://schemas.microsoft.com/office/drawing/2014/main" id="{31F1EB2E-A7CC-B263-084D-66CCD7C7C207}"/>
              </a:ext>
            </a:extLst>
          </p:cNvPr>
          <p:cNvSpPr txBox="1"/>
          <p:nvPr/>
        </p:nvSpPr>
        <p:spPr>
          <a:xfrm>
            <a:off x="304800" y="920165"/>
            <a:ext cx="8768575" cy="5909310"/>
          </a:xfrm>
          <a:prstGeom prst="rect">
            <a:avLst/>
          </a:prstGeom>
          <a:noFill/>
        </p:spPr>
        <p:txBody>
          <a:bodyPr wrap="square">
            <a:spAutoFit/>
          </a:bodyPr>
          <a:lstStyle/>
          <a:p>
            <a:pPr marL="285750" indent="-285750">
              <a:buFont typeface="Arial" panose="020B0604020202020204" pitchFamily="34" charset="0"/>
              <a:buChar char="•"/>
            </a:pPr>
            <a:r>
              <a:rPr lang="en-GB" dirty="0">
                <a:latin typeface="Söhne"/>
              </a:rPr>
              <a:t>A logistic regression model is trained on the training data solely for comparison purposes, serving as a baseline model. It predicts diabetes status based on input features.</a:t>
            </a:r>
          </a:p>
          <a:p>
            <a:pPr marL="285750" indent="-285750">
              <a:buFont typeface="Arial" panose="020B0604020202020204" pitchFamily="34" charset="0"/>
              <a:buChar char="•"/>
            </a:pPr>
            <a:endParaRPr lang="en-GB" dirty="0">
              <a:latin typeface="Söhne"/>
            </a:endParaRPr>
          </a:p>
          <a:p>
            <a:pPr marL="285750" indent="-285750">
              <a:buFont typeface="Arial" panose="020B0604020202020204" pitchFamily="34" charset="0"/>
              <a:buChar char="•"/>
            </a:pPr>
            <a:r>
              <a:rPr lang="en-GB" dirty="0">
                <a:latin typeface="Söhne"/>
              </a:rPr>
              <a:t>The trained logistic regression model is evaluated using various metrics such as mean absolute error, mean squared error, root mean squared error, and accuracy score on the test data, providing a reference point for comparison.</a:t>
            </a:r>
          </a:p>
          <a:p>
            <a:pPr marL="285750" indent="-285750">
              <a:buFont typeface="Arial" panose="020B0604020202020204" pitchFamily="34" charset="0"/>
              <a:buChar char="•"/>
            </a:pPr>
            <a:endParaRPr lang="en-GB" dirty="0">
              <a:latin typeface="Söhne"/>
            </a:endParaRPr>
          </a:p>
          <a:p>
            <a:pPr marL="285750" indent="-285750">
              <a:buFont typeface="Arial" panose="020B0604020202020204" pitchFamily="34" charset="0"/>
              <a:buChar char="•"/>
            </a:pPr>
            <a:r>
              <a:rPr lang="en-GB" dirty="0">
                <a:latin typeface="Söhne"/>
              </a:rPr>
              <a:t>The main focus lies on training an MLP classifier on the training data using TensorFlow. Hyperparameters like activation function, hidden layer size, and learning rate are specified to optimize performance.</a:t>
            </a:r>
          </a:p>
          <a:p>
            <a:pPr marL="285750" indent="-285750">
              <a:buFont typeface="Arial" panose="020B0604020202020204" pitchFamily="34" charset="0"/>
              <a:buChar char="•"/>
            </a:pPr>
            <a:endParaRPr lang="en-GB" dirty="0">
              <a:latin typeface="Söhne"/>
            </a:endParaRPr>
          </a:p>
          <a:p>
            <a:pPr marL="285750" indent="-285750">
              <a:buFont typeface="Arial" panose="020B0604020202020204" pitchFamily="34" charset="0"/>
              <a:buChar char="•"/>
            </a:pPr>
            <a:r>
              <a:rPr lang="en-GB" dirty="0">
                <a:latin typeface="Söhne"/>
              </a:rPr>
              <a:t>The trained MLP model undergoes evaluation using the same metrics as the logistic regression model. It outperforms logistic regression, demonstrating superior predictive capabilities on the test data.</a:t>
            </a:r>
          </a:p>
          <a:p>
            <a:pPr marL="285750" indent="-285750">
              <a:buFont typeface="Arial" panose="020B0604020202020204" pitchFamily="34" charset="0"/>
              <a:buChar char="•"/>
            </a:pPr>
            <a:endParaRPr lang="en-GB" dirty="0">
              <a:latin typeface="Söhne"/>
            </a:endParaRPr>
          </a:p>
          <a:p>
            <a:pPr marL="285750" indent="-285750">
              <a:buFont typeface="Arial" panose="020B0604020202020204" pitchFamily="34" charset="0"/>
              <a:buChar char="•"/>
            </a:pPr>
            <a:r>
              <a:rPr lang="en-GB" dirty="0">
                <a:latin typeface="Söhne"/>
              </a:rPr>
              <a:t> Residuals, representing differences between actual and predicted values, are visualized using seaborn to assess model performance and identify any patterns or outliers.</a:t>
            </a:r>
          </a:p>
          <a:p>
            <a:pPr marL="285750" indent="-285750">
              <a:buFont typeface="Arial" panose="020B0604020202020204" pitchFamily="34" charset="0"/>
              <a:buChar char="•"/>
            </a:pPr>
            <a:endParaRPr lang="en-GB" dirty="0">
              <a:latin typeface="Söhne"/>
            </a:endParaRPr>
          </a:p>
          <a:p>
            <a:pPr marL="285750" indent="-285750">
              <a:buFont typeface="Arial" panose="020B0604020202020204" pitchFamily="34" charset="0"/>
              <a:buChar char="•"/>
            </a:pPr>
            <a:r>
              <a:rPr lang="en-GB" dirty="0">
                <a:latin typeface="Söhne"/>
              </a:rPr>
              <a:t>The performance of the logistic regression and MLP models is compared based on their training and test scores. MLP's superior performance reinforces its effectiveness for diabetes prediction, surpassing logistic regression as the preferred model.</a:t>
            </a:r>
          </a:p>
        </p:txBody>
      </p:sp>
      <p:sp>
        <p:nvSpPr>
          <p:cNvPr id="12" name="object 8">
            <a:extLst>
              <a:ext uri="{FF2B5EF4-FFF2-40B4-BE49-F238E27FC236}">
                <a16:creationId xmlns:a16="http://schemas.microsoft.com/office/drawing/2014/main" id="{60BD1131-1F2B-4608-350D-4BD784A6D9D5}"/>
              </a:ext>
            </a:extLst>
          </p:cNvPr>
          <p:cNvSpPr txBox="1"/>
          <p:nvPr/>
        </p:nvSpPr>
        <p:spPr>
          <a:xfrm>
            <a:off x="739774" y="291147"/>
            <a:ext cx="9471025" cy="629018"/>
          </a:xfrm>
          <a:prstGeom prst="rect">
            <a:avLst/>
          </a:prstGeom>
        </p:spPr>
        <p:txBody>
          <a:bodyPr vert="horz" wrap="square" lIns="0" tIns="13335" rIns="0" bIns="0" rtlCol="0">
            <a:spAutoFit/>
          </a:bodyPr>
          <a:lstStyle/>
          <a:p>
            <a:pPr marL="12700">
              <a:lnSpc>
                <a:spcPct val="100000"/>
              </a:lnSpc>
              <a:spcBef>
                <a:spcPts val="105"/>
              </a:spcBef>
            </a:pPr>
            <a:r>
              <a:rPr lang="en-GB" sz="4000" dirty="0">
                <a:latin typeface="Trebuchet MS"/>
                <a:cs typeface="Trebuchet MS"/>
              </a:rPr>
              <a:t>Steps involved in implementation(</a:t>
            </a:r>
            <a:r>
              <a:rPr lang="en-GB" sz="4000" dirty="0" err="1">
                <a:latin typeface="Trebuchet MS"/>
                <a:cs typeface="Trebuchet MS"/>
              </a:rPr>
              <a:t>cntd</a:t>
            </a:r>
            <a:r>
              <a:rPr lang="en-GB" sz="4000" dirty="0">
                <a:latin typeface="Trebuchet MS"/>
                <a:cs typeface="Trebuchet MS"/>
              </a:rPr>
              <a:t>)</a:t>
            </a:r>
            <a:endParaRPr sz="4000" dirty="0">
              <a:latin typeface="Trebuchet MS"/>
              <a:cs typeface="Trebuchet MS"/>
            </a:endParaRPr>
          </a:p>
        </p:txBody>
      </p:sp>
    </p:spTree>
    <p:extLst>
      <p:ext uri="{BB962C8B-B14F-4D97-AF65-F5344CB8AC3E}">
        <p14:creationId xmlns:p14="http://schemas.microsoft.com/office/powerpoint/2010/main" val="41043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5" name="Chart 14">
            <a:extLst>
              <a:ext uri="{FF2B5EF4-FFF2-40B4-BE49-F238E27FC236}">
                <a16:creationId xmlns:a16="http://schemas.microsoft.com/office/drawing/2014/main" id="{A1DF4814-D5F8-5A68-B192-88CE40714952}"/>
              </a:ext>
            </a:extLst>
          </p:cNvPr>
          <p:cNvGraphicFramePr/>
          <p:nvPr>
            <p:extLst>
              <p:ext uri="{D42A27DB-BD31-4B8C-83A1-F6EECF244321}">
                <p14:modId xmlns:p14="http://schemas.microsoft.com/office/powerpoint/2010/main" val="1953693662"/>
              </p:ext>
            </p:extLst>
          </p:nvPr>
        </p:nvGraphicFramePr>
        <p:xfrm>
          <a:off x="609600" y="1219200"/>
          <a:ext cx="8128000" cy="4766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939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3" name="Picture 2">
            <a:extLst>
              <a:ext uri="{FF2B5EF4-FFF2-40B4-BE49-F238E27FC236}">
                <a16:creationId xmlns:a16="http://schemas.microsoft.com/office/drawing/2014/main" id="{25E6F78C-1A6B-8DCC-6604-223559098508}"/>
              </a:ext>
            </a:extLst>
          </p:cNvPr>
          <p:cNvPicPr>
            <a:picLocks noChangeAspect="1"/>
          </p:cNvPicPr>
          <p:nvPr/>
        </p:nvPicPr>
        <p:blipFill>
          <a:blip r:embed="rId3"/>
          <a:stretch>
            <a:fillRect/>
          </a:stretch>
        </p:blipFill>
        <p:spPr>
          <a:xfrm>
            <a:off x="526824" y="1956744"/>
            <a:ext cx="1790950" cy="3067478"/>
          </a:xfrm>
          <a:prstGeom prst="rect">
            <a:avLst/>
          </a:prstGeom>
          <a:ln>
            <a:solidFill>
              <a:schemeClr val="tx1"/>
            </a:solidFill>
          </a:ln>
        </p:spPr>
      </p:pic>
      <p:sp>
        <p:nvSpPr>
          <p:cNvPr id="4" name="TextBox 3">
            <a:extLst>
              <a:ext uri="{FF2B5EF4-FFF2-40B4-BE49-F238E27FC236}">
                <a16:creationId xmlns:a16="http://schemas.microsoft.com/office/drawing/2014/main" id="{8542E52C-615B-FB40-0027-8A30B937AD41}"/>
              </a:ext>
            </a:extLst>
          </p:cNvPr>
          <p:cNvSpPr txBox="1"/>
          <p:nvPr/>
        </p:nvSpPr>
        <p:spPr>
          <a:xfrm>
            <a:off x="526824" y="5131568"/>
            <a:ext cx="2064703" cy="369332"/>
          </a:xfrm>
          <a:prstGeom prst="rect">
            <a:avLst/>
          </a:prstGeom>
          <a:noFill/>
        </p:spPr>
        <p:txBody>
          <a:bodyPr wrap="square" rtlCol="0">
            <a:spAutoFit/>
          </a:bodyPr>
          <a:lstStyle/>
          <a:p>
            <a:r>
              <a:rPr lang="en-GB" b="1" i="1" dirty="0"/>
              <a:t>Logistic Regression</a:t>
            </a:r>
            <a:endParaRPr lang="en-IN" b="1" i="1" dirty="0"/>
          </a:p>
        </p:txBody>
      </p:sp>
      <p:pic>
        <p:nvPicPr>
          <p:cNvPr id="8" name="Picture 7">
            <a:extLst>
              <a:ext uri="{FF2B5EF4-FFF2-40B4-BE49-F238E27FC236}">
                <a16:creationId xmlns:a16="http://schemas.microsoft.com/office/drawing/2014/main" id="{2A602C60-1A79-26FE-6D25-E5CAEDBD79E0}"/>
              </a:ext>
            </a:extLst>
          </p:cNvPr>
          <p:cNvPicPr>
            <a:picLocks noChangeAspect="1"/>
          </p:cNvPicPr>
          <p:nvPr/>
        </p:nvPicPr>
        <p:blipFill>
          <a:blip r:embed="rId4"/>
          <a:stretch>
            <a:fillRect/>
          </a:stretch>
        </p:blipFill>
        <p:spPr>
          <a:xfrm>
            <a:off x="3118778" y="1956744"/>
            <a:ext cx="1619476" cy="3019846"/>
          </a:xfrm>
          <a:prstGeom prst="rect">
            <a:avLst/>
          </a:prstGeom>
          <a:ln>
            <a:solidFill>
              <a:schemeClr val="tx1"/>
            </a:solidFill>
          </a:ln>
        </p:spPr>
      </p:pic>
      <p:sp>
        <p:nvSpPr>
          <p:cNvPr id="10" name="TextBox 9">
            <a:extLst>
              <a:ext uri="{FF2B5EF4-FFF2-40B4-BE49-F238E27FC236}">
                <a16:creationId xmlns:a16="http://schemas.microsoft.com/office/drawing/2014/main" id="{69921670-FBFE-5485-2850-3534FD477EB4}"/>
              </a:ext>
            </a:extLst>
          </p:cNvPr>
          <p:cNvSpPr txBox="1"/>
          <p:nvPr/>
        </p:nvSpPr>
        <p:spPr>
          <a:xfrm>
            <a:off x="3657600" y="5131568"/>
            <a:ext cx="1619476" cy="369332"/>
          </a:xfrm>
          <a:prstGeom prst="rect">
            <a:avLst/>
          </a:prstGeom>
          <a:noFill/>
        </p:spPr>
        <p:txBody>
          <a:bodyPr wrap="square" rtlCol="0">
            <a:spAutoFit/>
          </a:bodyPr>
          <a:lstStyle/>
          <a:p>
            <a:r>
              <a:rPr lang="en-GB" b="1" i="1" dirty="0"/>
              <a:t>MLP</a:t>
            </a:r>
            <a:endParaRPr lang="en-IN" b="1" i="1" dirty="0"/>
          </a:p>
        </p:txBody>
      </p:sp>
      <p:sp>
        <p:nvSpPr>
          <p:cNvPr id="11" name="TextBox 10">
            <a:extLst>
              <a:ext uri="{FF2B5EF4-FFF2-40B4-BE49-F238E27FC236}">
                <a16:creationId xmlns:a16="http://schemas.microsoft.com/office/drawing/2014/main" id="{AC6ED8C4-FFA5-FBA1-9782-606CD001CE30}"/>
              </a:ext>
            </a:extLst>
          </p:cNvPr>
          <p:cNvSpPr txBox="1"/>
          <p:nvPr/>
        </p:nvSpPr>
        <p:spPr>
          <a:xfrm>
            <a:off x="254789" y="1225329"/>
            <a:ext cx="4483465" cy="646331"/>
          </a:xfrm>
          <a:prstGeom prst="rect">
            <a:avLst/>
          </a:prstGeom>
          <a:noFill/>
        </p:spPr>
        <p:txBody>
          <a:bodyPr wrap="square" rtlCol="0">
            <a:spAutoFit/>
          </a:bodyPr>
          <a:lstStyle/>
          <a:p>
            <a:r>
              <a:rPr lang="en-GB" dirty="0">
                <a:solidFill>
                  <a:schemeClr val="tx2"/>
                </a:solidFill>
              </a:rPr>
              <a:t>Comparison of Sample values predicted by the models</a:t>
            </a:r>
            <a:endParaRPr lang="en-IN" dirty="0">
              <a:solidFill>
                <a:schemeClr val="tx2"/>
              </a:solidFill>
            </a:endParaRPr>
          </a:p>
        </p:txBody>
      </p:sp>
      <p:sp>
        <p:nvSpPr>
          <p:cNvPr id="12" name="TextBox 11">
            <a:extLst>
              <a:ext uri="{FF2B5EF4-FFF2-40B4-BE49-F238E27FC236}">
                <a16:creationId xmlns:a16="http://schemas.microsoft.com/office/drawing/2014/main" id="{DC786C5E-0DF9-E563-CA9E-44D8BC89C2EC}"/>
              </a:ext>
            </a:extLst>
          </p:cNvPr>
          <p:cNvSpPr txBox="1"/>
          <p:nvPr/>
        </p:nvSpPr>
        <p:spPr>
          <a:xfrm>
            <a:off x="5410200" y="1143634"/>
            <a:ext cx="4953000" cy="2585323"/>
          </a:xfrm>
          <a:prstGeom prst="rect">
            <a:avLst/>
          </a:prstGeom>
          <a:noFill/>
        </p:spPr>
        <p:txBody>
          <a:bodyPr wrap="square" rtlCol="0">
            <a:spAutoFit/>
          </a:bodyPr>
          <a:lstStyle/>
          <a:p>
            <a:r>
              <a:rPr lang="en-GB" dirty="0">
                <a:solidFill>
                  <a:schemeClr val="tx2"/>
                </a:solidFill>
              </a:rPr>
              <a:t>Performance metrics</a:t>
            </a:r>
          </a:p>
          <a:p>
            <a:pPr algn="l">
              <a:buFont typeface="+mj-lt"/>
              <a:buAutoNum type="arabicPeriod"/>
            </a:pPr>
            <a:r>
              <a:rPr lang="en-IN" sz="1600" b="1" i="0" dirty="0">
                <a:solidFill>
                  <a:srgbClr val="0D0D0D"/>
                </a:solidFill>
                <a:effectLst/>
                <a:latin typeface="Söhne"/>
              </a:rPr>
              <a:t>Mean Absolute Error (MAE)</a:t>
            </a:r>
            <a:r>
              <a:rPr lang="en-IN" sz="1600" b="0" i="0" dirty="0">
                <a:solidFill>
                  <a:srgbClr val="0D0D0D"/>
                </a:solidFill>
                <a:effectLst/>
                <a:latin typeface="Söhne"/>
              </a:rPr>
              <a:t>: Lower values indicate better performance.</a:t>
            </a:r>
          </a:p>
          <a:p>
            <a:pPr algn="l">
              <a:buFont typeface="+mj-lt"/>
              <a:buAutoNum type="arabicPeriod"/>
            </a:pPr>
            <a:r>
              <a:rPr lang="en-IN" sz="1600" b="1" i="0" dirty="0">
                <a:solidFill>
                  <a:srgbClr val="0D0D0D"/>
                </a:solidFill>
                <a:effectLst/>
                <a:latin typeface="Söhne"/>
              </a:rPr>
              <a:t>Mean Squared Error (MSE)</a:t>
            </a:r>
            <a:r>
              <a:rPr lang="en-IN" sz="1600" b="0" i="0" dirty="0">
                <a:solidFill>
                  <a:srgbClr val="0D0D0D"/>
                </a:solidFill>
                <a:effectLst/>
                <a:latin typeface="Söhne"/>
              </a:rPr>
              <a:t>: Lower values indicate better performance.</a:t>
            </a:r>
          </a:p>
          <a:p>
            <a:pPr algn="l">
              <a:buFont typeface="+mj-lt"/>
              <a:buAutoNum type="arabicPeriod"/>
            </a:pPr>
            <a:r>
              <a:rPr lang="en-IN" sz="1600" b="1" i="0" dirty="0">
                <a:solidFill>
                  <a:srgbClr val="0D0D0D"/>
                </a:solidFill>
                <a:effectLst/>
                <a:latin typeface="Söhne"/>
              </a:rPr>
              <a:t>Root Mean Squared Error (RMSE)</a:t>
            </a:r>
            <a:r>
              <a:rPr lang="en-IN" sz="1600" b="0" i="0" dirty="0">
                <a:solidFill>
                  <a:srgbClr val="0D0D0D"/>
                </a:solidFill>
                <a:effectLst/>
                <a:latin typeface="Söhne"/>
              </a:rPr>
              <a:t>: Lower values indicate better performance.</a:t>
            </a:r>
          </a:p>
          <a:p>
            <a:pPr algn="l">
              <a:buFont typeface="+mj-lt"/>
              <a:buAutoNum type="arabicPeriod"/>
            </a:pPr>
            <a:r>
              <a:rPr lang="en-IN" sz="1600" b="1" i="0" dirty="0">
                <a:solidFill>
                  <a:srgbClr val="0D0D0D"/>
                </a:solidFill>
                <a:effectLst/>
                <a:latin typeface="Söhne"/>
              </a:rPr>
              <a:t>Explained Variance Score (</a:t>
            </a:r>
            <a:r>
              <a:rPr lang="en-IN" sz="1600" b="1" i="0" dirty="0" err="1">
                <a:solidFill>
                  <a:srgbClr val="0D0D0D"/>
                </a:solidFill>
                <a:effectLst/>
                <a:latin typeface="Söhne"/>
              </a:rPr>
              <a:t>VarScore</a:t>
            </a:r>
            <a:r>
              <a:rPr lang="en-IN" sz="1600" b="1" i="0" dirty="0">
                <a:solidFill>
                  <a:srgbClr val="0D0D0D"/>
                </a:solidFill>
                <a:effectLst/>
                <a:latin typeface="Söhne"/>
              </a:rPr>
              <a:t>)</a:t>
            </a:r>
            <a:r>
              <a:rPr lang="en-IN" sz="1600" b="0" i="0" dirty="0">
                <a:solidFill>
                  <a:srgbClr val="0D0D0D"/>
                </a:solidFill>
                <a:effectLst/>
                <a:latin typeface="Söhne"/>
              </a:rPr>
              <a:t>: Higher values indicate better performance.</a:t>
            </a:r>
          </a:p>
          <a:p>
            <a:endParaRPr lang="en-IN" sz="1600" dirty="0"/>
          </a:p>
        </p:txBody>
      </p:sp>
      <p:pic>
        <p:nvPicPr>
          <p:cNvPr id="14" name="Picture 13">
            <a:extLst>
              <a:ext uri="{FF2B5EF4-FFF2-40B4-BE49-F238E27FC236}">
                <a16:creationId xmlns:a16="http://schemas.microsoft.com/office/drawing/2014/main" id="{0CAEE252-2A5B-EF06-4E99-BB66E1E3ABBE}"/>
              </a:ext>
            </a:extLst>
          </p:cNvPr>
          <p:cNvPicPr>
            <a:picLocks noChangeAspect="1"/>
          </p:cNvPicPr>
          <p:nvPr/>
        </p:nvPicPr>
        <p:blipFill rotWithShape="1">
          <a:blip r:embed="rId5"/>
          <a:srcRect r="34914"/>
          <a:stretch/>
        </p:blipFill>
        <p:spPr>
          <a:xfrm>
            <a:off x="5539258" y="3490483"/>
            <a:ext cx="2064704" cy="905001"/>
          </a:xfrm>
          <a:prstGeom prst="rect">
            <a:avLst/>
          </a:prstGeom>
          <a:ln>
            <a:solidFill>
              <a:schemeClr val="tx1"/>
            </a:solidFill>
          </a:ln>
        </p:spPr>
      </p:pic>
      <p:pic>
        <p:nvPicPr>
          <p:cNvPr id="17" name="Picture 16">
            <a:extLst>
              <a:ext uri="{FF2B5EF4-FFF2-40B4-BE49-F238E27FC236}">
                <a16:creationId xmlns:a16="http://schemas.microsoft.com/office/drawing/2014/main" id="{9CBC9D35-DD44-73E1-C688-00B7BE792B85}"/>
              </a:ext>
            </a:extLst>
          </p:cNvPr>
          <p:cNvPicPr>
            <a:picLocks noChangeAspect="1"/>
          </p:cNvPicPr>
          <p:nvPr/>
        </p:nvPicPr>
        <p:blipFill rotWithShape="1">
          <a:blip r:embed="rId6"/>
          <a:srcRect r="19727"/>
          <a:stretch/>
        </p:blipFill>
        <p:spPr>
          <a:xfrm>
            <a:off x="5539258" y="4609826"/>
            <a:ext cx="2064704" cy="733527"/>
          </a:xfrm>
          <a:prstGeom prst="rect">
            <a:avLst/>
          </a:prstGeom>
          <a:ln>
            <a:solidFill>
              <a:schemeClr val="tx1"/>
            </a:solidFill>
          </a:ln>
        </p:spPr>
      </p:pic>
      <p:sp>
        <p:nvSpPr>
          <p:cNvPr id="18" name="TextBox 17">
            <a:extLst>
              <a:ext uri="{FF2B5EF4-FFF2-40B4-BE49-F238E27FC236}">
                <a16:creationId xmlns:a16="http://schemas.microsoft.com/office/drawing/2014/main" id="{A8BA3491-4F7A-10B5-5E52-32EB1687054F}"/>
              </a:ext>
            </a:extLst>
          </p:cNvPr>
          <p:cNvSpPr txBox="1"/>
          <p:nvPr/>
        </p:nvSpPr>
        <p:spPr>
          <a:xfrm>
            <a:off x="7603962" y="3728957"/>
            <a:ext cx="2064703" cy="369332"/>
          </a:xfrm>
          <a:prstGeom prst="rect">
            <a:avLst/>
          </a:prstGeom>
          <a:noFill/>
        </p:spPr>
        <p:txBody>
          <a:bodyPr wrap="square" rtlCol="0">
            <a:spAutoFit/>
          </a:bodyPr>
          <a:lstStyle/>
          <a:p>
            <a:r>
              <a:rPr lang="en-GB" b="1" i="1" dirty="0"/>
              <a:t>Logistic Regression</a:t>
            </a:r>
            <a:endParaRPr lang="en-IN" b="1" i="1" dirty="0"/>
          </a:p>
        </p:txBody>
      </p:sp>
      <p:sp>
        <p:nvSpPr>
          <p:cNvPr id="20" name="TextBox 19">
            <a:extLst>
              <a:ext uri="{FF2B5EF4-FFF2-40B4-BE49-F238E27FC236}">
                <a16:creationId xmlns:a16="http://schemas.microsoft.com/office/drawing/2014/main" id="{464C5CB1-4E26-E323-9C2B-2E0891887945}"/>
              </a:ext>
            </a:extLst>
          </p:cNvPr>
          <p:cNvSpPr txBox="1"/>
          <p:nvPr/>
        </p:nvSpPr>
        <p:spPr>
          <a:xfrm>
            <a:off x="7697517" y="4791924"/>
            <a:ext cx="1619476" cy="369332"/>
          </a:xfrm>
          <a:prstGeom prst="rect">
            <a:avLst/>
          </a:prstGeom>
          <a:noFill/>
        </p:spPr>
        <p:txBody>
          <a:bodyPr wrap="square" rtlCol="0">
            <a:spAutoFit/>
          </a:bodyPr>
          <a:lstStyle/>
          <a:p>
            <a:r>
              <a:rPr lang="en-GB" b="1" i="1" dirty="0"/>
              <a:t>MLP</a:t>
            </a:r>
            <a:endParaRPr lang="en-IN" b="1" i="1" dirty="0"/>
          </a:p>
        </p:txBody>
      </p:sp>
    </p:spTree>
    <p:extLst>
      <p:ext uri="{BB962C8B-B14F-4D97-AF65-F5344CB8AC3E}">
        <p14:creationId xmlns:p14="http://schemas.microsoft.com/office/powerpoint/2010/main" val="15471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lang="en-GB"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2" name="TextBox 1">
            <a:extLst>
              <a:ext uri="{FF2B5EF4-FFF2-40B4-BE49-F238E27FC236}">
                <a16:creationId xmlns:a16="http://schemas.microsoft.com/office/drawing/2014/main" id="{001227E4-8984-6F42-9202-E189B83DC194}"/>
              </a:ext>
            </a:extLst>
          </p:cNvPr>
          <p:cNvSpPr txBox="1"/>
          <p:nvPr/>
        </p:nvSpPr>
        <p:spPr>
          <a:xfrm>
            <a:off x="838200" y="1646872"/>
            <a:ext cx="8001000" cy="2585323"/>
          </a:xfrm>
          <a:prstGeom prst="rect">
            <a:avLst/>
          </a:prstGeom>
          <a:noFill/>
        </p:spPr>
        <p:txBody>
          <a:bodyPr wrap="square" rtlCol="0">
            <a:spAutoFit/>
          </a:bodyPr>
          <a:lstStyle/>
          <a:p>
            <a:pPr algn="just"/>
            <a:r>
              <a:rPr lang="en-GB" b="0" i="0" dirty="0">
                <a:solidFill>
                  <a:srgbClr val="0D0D0D"/>
                </a:solidFill>
                <a:effectLst/>
                <a:latin typeface="Söhne"/>
              </a:rPr>
              <a:t>In conclusion, the project successfully developed and evaluated predictive model for diabetes </a:t>
            </a:r>
            <a:r>
              <a:rPr lang="en-GB" dirty="0">
                <a:solidFill>
                  <a:srgbClr val="0D0D0D"/>
                </a:solidFill>
                <a:latin typeface="Söhne"/>
              </a:rPr>
              <a:t>prediction</a:t>
            </a:r>
            <a:r>
              <a:rPr lang="en-GB" b="0" i="0" dirty="0">
                <a:solidFill>
                  <a:srgbClr val="0D0D0D"/>
                </a:solidFill>
                <a:effectLst/>
                <a:latin typeface="Söhne"/>
              </a:rPr>
              <a:t> using the PIMA Indian Diabetes dataset. Based on the results, the Multi-layer Perceptron (MLP) model showcased superior performance compared to the baseline logistic regression model. Through meticulous evaluation and comparison of model metrics, it became evident that the MLP model outperformed its counterpart, demonstrating its efficacy in accurately predicting diabetes status based on input features. This highlights the effectiveness of employing advanced deep learning techniques like MLP in healthcare analytics, emphasizing the potential for enhancing disease identification and management.</a:t>
            </a:r>
            <a:endParaRPr lang="en-IN" dirty="0"/>
          </a:p>
        </p:txBody>
      </p:sp>
    </p:spTree>
    <p:extLst>
      <p:ext uri="{BB962C8B-B14F-4D97-AF65-F5344CB8AC3E}">
        <p14:creationId xmlns:p14="http://schemas.microsoft.com/office/powerpoint/2010/main" val="421104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8CA4BDF-4A88-AC69-6526-4E98AFCF28AE}"/>
              </a:ext>
            </a:extLst>
          </p:cNvPr>
          <p:cNvSpPr txBox="1"/>
          <p:nvPr/>
        </p:nvSpPr>
        <p:spPr>
          <a:xfrm>
            <a:off x="914400" y="2286000"/>
            <a:ext cx="8620125" cy="1938992"/>
          </a:xfrm>
          <a:prstGeom prst="rect">
            <a:avLst/>
          </a:prstGeom>
          <a:noFill/>
        </p:spPr>
        <p:txBody>
          <a:bodyPr wrap="square" rtlCol="0">
            <a:spAutoFit/>
          </a:bodyPr>
          <a:lstStyle/>
          <a:p>
            <a:pPr algn="ctr"/>
            <a:r>
              <a:rPr lang="en-GB" sz="6000" b="1" i="1" dirty="0">
                <a:solidFill>
                  <a:schemeClr val="tx2"/>
                </a:solidFill>
              </a:rPr>
              <a:t>Diabetes Prediction using Multi Layer Perceptron</a:t>
            </a:r>
            <a:endParaRPr lang="en-IN"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38137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69F5692-FE7A-6951-BEFC-1956C1A23038}"/>
              </a:ext>
            </a:extLst>
          </p:cNvPr>
          <p:cNvSpPr txBox="1"/>
          <p:nvPr/>
        </p:nvSpPr>
        <p:spPr>
          <a:xfrm>
            <a:off x="1315020" y="1529935"/>
            <a:ext cx="8763000" cy="3816429"/>
          </a:xfrm>
          <a:prstGeom prst="rect">
            <a:avLst/>
          </a:prstGeom>
          <a:noFill/>
        </p:spPr>
        <p:txBody>
          <a:bodyPr wrap="square" rtlCol="0">
            <a:spAutoFit/>
          </a:bodyPr>
          <a:lstStyle/>
          <a:p>
            <a:pPr marL="285750" indent="-285750">
              <a:buFont typeface="Wingdings" panose="05000000000000000000" pitchFamily="2" charset="2"/>
              <a:buChar char="Ø"/>
            </a:pPr>
            <a:r>
              <a:rPr lang="en-GB" sz="3200" dirty="0">
                <a:solidFill>
                  <a:srgbClr val="0D0D0D"/>
                </a:solidFill>
                <a:latin typeface="Söhne"/>
              </a:rPr>
              <a:t>To c</a:t>
            </a:r>
            <a:r>
              <a:rPr lang="en-GB" sz="3200" b="0" i="0" dirty="0">
                <a:solidFill>
                  <a:srgbClr val="0D0D0D"/>
                </a:solidFill>
                <a:effectLst/>
                <a:latin typeface="Söhne"/>
              </a:rPr>
              <a:t>reate a model that correctly </a:t>
            </a:r>
            <a:r>
              <a:rPr lang="en-GB" sz="3200" b="0" i="0" dirty="0">
                <a:solidFill>
                  <a:srgbClr val="2E1500"/>
                </a:solidFill>
                <a:effectLst/>
                <a:latin typeface="Google Sans"/>
              </a:rPr>
              <a:t>predicts the likelihood that someone will develop diabetes based on factors like BMI, age, Insulin.</a:t>
            </a:r>
            <a:endParaRPr lang="en-GB" sz="3200" b="0" i="0" dirty="0">
              <a:solidFill>
                <a:srgbClr val="0D0D0D"/>
              </a:solidFill>
              <a:effectLst/>
              <a:latin typeface="Söhne"/>
            </a:endParaRPr>
          </a:p>
          <a:p>
            <a:pPr marL="285750" indent="-285750">
              <a:buFont typeface="Wingdings" panose="05000000000000000000" pitchFamily="2" charset="2"/>
              <a:buChar char="Ø"/>
            </a:pPr>
            <a:r>
              <a:rPr lang="en-GB" sz="3200" dirty="0">
                <a:solidFill>
                  <a:srgbClr val="0D0D0D"/>
                </a:solidFill>
                <a:latin typeface="Söhne"/>
              </a:rPr>
              <a:t>To e</a:t>
            </a:r>
            <a:r>
              <a:rPr lang="en-GB" sz="3200" b="0" i="0" dirty="0">
                <a:solidFill>
                  <a:srgbClr val="0D0D0D"/>
                </a:solidFill>
                <a:effectLst/>
                <a:latin typeface="Söhne"/>
              </a:rPr>
              <a:t>nsure that the model predicts diabetes status with high accuracy</a:t>
            </a:r>
            <a:r>
              <a:rPr lang="en-GB" sz="3200" dirty="0">
                <a:solidFill>
                  <a:srgbClr val="0D0D0D"/>
                </a:solidFill>
                <a:latin typeface="Söhne"/>
              </a:rPr>
              <a:t>.</a:t>
            </a:r>
          </a:p>
          <a:p>
            <a:pPr marL="285750" indent="-285750">
              <a:buFont typeface="Wingdings" panose="05000000000000000000" pitchFamily="2" charset="2"/>
              <a:buChar char="Ø"/>
            </a:pPr>
            <a:r>
              <a:rPr lang="en-GB" sz="3200" b="0" i="0" dirty="0">
                <a:solidFill>
                  <a:srgbClr val="0D0D0D"/>
                </a:solidFill>
                <a:effectLst/>
                <a:latin typeface="Söhne"/>
              </a:rPr>
              <a:t>To use the model for early detection of diabetes risk so that the person can treat it earlier.</a:t>
            </a:r>
            <a:endParaRPr lang="en-GB" sz="3200" dirty="0">
              <a:solidFill>
                <a:srgbClr val="0D0D0D"/>
              </a:solidFill>
              <a:latin typeface="Söhne"/>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330876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E315240-5C3C-800F-42E9-E721DF3BBB26}"/>
              </a:ext>
            </a:extLst>
          </p:cNvPr>
          <p:cNvSpPr txBox="1"/>
          <p:nvPr/>
        </p:nvSpPr>
        <p:spPr>
          <a:xfrm>
            <a:off x="834072" y="1752600"/>
            <a:ext cx="7676767" cy="3477875"/>
          </a:xfrm>
          <a:prstGeom prst="rect">
            <a:avLst/>
          </a:prstGeom>
          <a:noFill/>
        </p:spPr>
        <p:txBody>
          <a:bodyPr wrap="square" rtlCol="0">
            <a:spAutoFit/>
          </a:bodyPr>
          <a:lstStyle/>
          <a:p>
            <a:pPr algn="just"/>
            <a:r>
              <a:rPr lang="en-GB" sz="2200" b="0" i="0" dirty="0">
                <a:solidFill>
                  <a:srgbClr val="0D0D0D"/>
                </a:solidFill>
                <a:effectLst/>
                <a:latin typeface="Söhne"/>
              </a:rPr>
              <a:t>Diabetes presents significant health risks if not managed effectively, with early detection and treatment being vital for preventing complications. However, identifying individuals at risk remains a challenge amidst the global increase in diabetes cases which is a matter of concern. To address this, we propose a diabetes prediction framework employing deep learning, specifically Multi-layer Perceptron model. By analysing various factors, this model predicts the likelihood of diabetes onset, enabling timely interventions and enhancing overall health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8971A06-B19E-C1B0-08A8-44B5A7F285C3}"/>
              </a:ext>
            </a:extLst>
          </p:cNvPr>
          <p:cNvSpPr txBox="1"/>
          <p:nvPr/>
        </p:nvSpPr>
        <p:spPr>
          <a:xfrm>
            <a:off x="739775" y="1828800"/>
            <a:ext cx="8251825" cy="3816429"/>
          </a:xfrm>
          <a:prstGeom prst="rect">
            <a:avLst/>
          </a:prstGeom>
          <a:noFill/>
        </p:spPr>
        <p:txBody>
          <a:bodyPr wrap="square" rtlCol="0">
            <a:spAutoFit/>
          </a:bodyPr>
          <a:lstStyle/>
          <a:p>
            <a:pPr algn="just"/>
            <a:r>
              <a:rPr lang="en-GB" sz="2200" b="0" i="0" dirty="0">
                <a:solidFill>
                  <a:srgbClr val="0D0D0D"/>
                </a:solidFill>
                <a:effectLst/>
                <a:latin typeface="Söhne"/>
              </a:rPr>
              <a:t>This project aims to develop accurate predictive model for diabetes identification using the PIMA Indian Diabetes dataset. Through data preprocessing, including handling missing values and outliers, and feature engineering, such as creating new features like </a:t>
            </a:r>
            <a:r>
              <a:rPr lang="en-GB" sz="2200" b="0" i="0" dirty="0" err="1">
                <a:solidFill>
                  <a:srgbClr val="0D0D0D"/>
                </a:solidFill>
                <a:effectLst/>
                <a:latin typeface="Söhne"/>
              </a:rPr>
              <a:t>NewBMI</a:t>
            </a:r>
            <a:r>
              <a:rPr lang="en-GB" sz="2200" b="0" i="0" dirty="0">
                <a:solidFill>
                  <a:srgbClr val="0D0D0D"/>
                </a:solidFill>
                <a:effectLst/>
                <a:latin typeface="Söhne"/>
              </a:rPr>
              <a:t> and </a:t>
            </a:r>
            <a:r>
              <a:rPr lang="en-GB" sz="2200" b="0" i="0" dirty="0" err="1">
                <a:solidFill>
                  <a:srgbClr val="0D0D0D"/>
                </a:solidFill>
                <a:effectLst/>
                <a:latin typeface="Söhne"/>
              </a:rPr>
              <a:t>NewInsulinScore</a:t>
            </a:r>
            <a:r>
              <a:rPr lang="en-GB" sz="2200" b="0" i="0" dirty="0">
                <a:solidFill>
                  <a:srgbClr val="0D0D0D"/>
                </a:solidFill>
                <a:effectLst/>
                <a:latin typeface="Söhne"/>
              </a:rPr>
              <a:t>, the dataset is prepared for model training. Logistic regression and Multi-layer Perceptron (MLP) models are trained and evaluated, with MLP achieving superior performance. The model enable early detection of diabetes, crucial for timely interventions and preventive measures, ultimately improving disease management and reducing associated complications.</a:t>
            </a:r>
            <a:r>
              <a:rPr lang="en-GB" sz="2200" dirty="0">
                <a:solidFill>
                  <a:srgbClr val="0D0D0D"/>
                </a:solidFill>
                <a:latin typeface="Söhne"/>
              </a:rPr>
              <a:t> It predicts the likelihood of whether or not a person will get diabetes.</a:t>
            </a:r>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4EC7693-BDBE-5E51-754A-1177F2A2EC67}"/>
              </a:ext>
            </a:extLst>
          </p:cNvPr>
          <p:cNvSpPr txBox="1"/>
          <p:nvPr/>
        </p:nvSpPr>
        <p:spPr>
          <a:xfrm>
            <a:off x="838200" y="1965468"/>
            <a:ext cx="7429500" cy="2677656"/>
          </a:xfrm>
          <a:prstGeom prst="rect">
            <a:avLst/>
          </a:prstGeom>
          <a:noFill/>
        </p:spPr>
        <p:txBody>
          <a:bodyPr wrap="square" rtlCol="0">
            <a:spAutoFit/>
          </a:bodyPr>
          <a:lstStyle/>
          <a:p>
            <a:pPr algn="just"/>
            <a:r>
              <a:rPr lang="en-GB" sz="2400" dirty="0"/>
              <a:t>The end users of this project are healthcare professionals, patients, and researchers involved in diabetes prevention, management, and research, who benefit from the early detection capabilities provided by the developed predictive model. The project </a:t>
            </a:r>
            <a:r>
              <a:rPr lang="en-GB" sz="2400" b="0" i="0" dirty="0">
                <a:solidFill>
                  <a:srgbClr val="0D0D0D"/>
                </a:solidFill>
                <a:effectLst/>
                <a:latin typeface="Söhne"/>
              </a:rPr>
              <a:t>enhances the quality of life for individuals at risk of diabetes by prediction of likelihood of getting diabetes.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551894"/>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AE48A05-C61C-2D6B-5800-721342C370D2}"/>
              </a:ext>
            </a:extLst>
          </p:cNvPr>
          <p:cNvSpPr txBox="1"/>
          <p:nvPr/>
        </p:nvSpPr>
        <p:spPr>
          <a:xfrm>
            <a:off x="2819400" y="1524000"/>
            <a:ext cx="6781800" cy="6217087"/>
          </a:xfrm>
          <a:prstGeom prst="rect">
            <a:avLst/>
          </a:prstGeom>
          <a:noFill/>
        </p:spPr>
        <p:txBody>
          <a:bodyPr wrap="square" rtlCol="0">
            <a:spAutoFit/>
          </a:bodyPr>
          <a:lstStyle/>
          <a:p>
            <a:pPr algn="just"/>
            <a:r>
              <a:rPr lang="en-GB" sz="2000" dirty="0">
                <a:latin typeface="Söhne"/>
              </a:rPr>
              <a:t>The project aims to develop precise predictive model for diabetes identification, utilizing advanced deep learning techniques like Multi-layer Perceptron (MLP) on the PIMA Indian Diabetes dataset. Through data preprocessing, feature engineering, and model training, it offers a solution that predicts the likelihood of diabetes, enabling early detection and facilitating timely interventions and preventive measures.</a:t>
            </a:r>
          </a:p>
          <a:p>
            <a:pPr algn="just"/>
            <a:endParaRPr lang="en-GB" sz="2000" dirty="0">
              <a:latin typeface="Söhne"/>
            </a:endParaRPr>
          </a:p>
          <a:p>
            <a:pPr algn="just"/>
            <a:r>
              <a:rPr lang="en-GB" sz="2000" dirty="0">
                <a:latin typeface="Söhne"/>
              </a:rPr>
              <a:t>The value proposition lies in its ability to provide predictions of diabetes likelihood to doctors and patients, ensuring tailored care for everyone involved. This not only improves diabetes management but also promotes healthier lifestyles and reduces healthcare costs. Additionally, it contributes to advancing research on diabetes treatment, benefiting the broader community in the long term.</a:t>
            </a:r>
          </a:p>
          <a:p>
            <a:pPr algn="just"/>
            <a:endParaRPr lang="en-GB" sz="2000" dirty="0">
              <a:latin typeface="Söhne"/>
            </a:endParaRPr>
          </a:p>
          <a:p>
            <a:pPr algn="just"/>
            <a:endParaRPr lang="en-GB" sz="2000" dirty="0">
              <a:latin typeface="Söhne"/>
            </a:endParaRPr>
          </a:p>
          <a:p>
            <a:pPr algn="just"/>
            <a:endParaRPr lang="en-GB" sz="2000" dirty="0">
              <a:latin typeface="Söhne"/>
            </a:endParaRPr>
          </a:p>
          <a:p>
            <a:pPr algn="just"/>
            <a:endParaRPr lang="en-GB" sz="2000" dirty="0">
              <a:latin typeface="Söhne"/>
            </a:endParaRPr>
          </a:p>
          <a:p>
            <a:pPr algn="just"/>
            <a:endParaRPr lang="en-GB" sz="2000" dirty="0">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631FA58-F90B-DFD7-5FFD-EC39EC42A661}"/>
              </a:ext>
            </a:extLst>
          </p:cNvPr>
          <p:cNvSpPr txBox="1"/>
          <p:nvPr/>
        </p:nvSpPr>
        <p:spPr>
          <a:xfrm>
            <a:off x="2286000" y="1372011"/>
            <a:ext cx="6867525" cy="4801314"/>
          </a:xfrm>
          <a:prstGeom prst="rect">
            <a:avLst/>
          </a:prstGeom>
          <a:noFill/>
        </p:spPr>
        <p:txBody>
          <a:bodyPr wrap="square" rtlCol="0">
            <a:spAutoFit/>
          </a:bodyPr>
          <a:lstStyle/>
          <a:p>
            <a:pPr marL="285750" indent="-285750" algn="just">
              <a:buFont typeface="Arial" panose="020B0604020202020204" pitchFamily="34" charset="0"/>
              <a:buChar char="•"/>
            </a:pPr>
            <a:r>
              <a:rPr lang="en-GB" sz="2400" b="0" i="0" dirty="0">
                <a:solidFill>
                  <a:srgbClr val="0D0D0D"/>
                </a:solidFill>
                <a:effectLst/>
                <a:latin typeface="Söhne"/>
              </a:rPr>
              <a:t>This solution employs advanced deep learning techniques like the Multi-layer Perceptron (MLP), showcasing innovation in healthcare prediction methods.</a:t>
            </a:r>
          </a:p>
          <a:p>
            <a:pPr marL="285750" indent="-285750" algn="just">
              <a:buFont typeface="Arial" panose="020B0604020202020204" pitchFamily="34" charset="0"/>
              <a:buChar char="•"/>
            </a:pPr>
            <a:r>
              <a:rPr lang="en-GB" sz="2400" b="0" i="0" dirty="0">
                <a:solidFill>
                  <a:srgbClr val="0D0D0D"/>
                </a:solidFill>
                <a:effectLst/>
                <a:latin typeface="Söhne"/>
              </a:rPr>
              <a:t> By enabling early identification of likelihood of getting diabetes, it facilitates timely interventions and preventive measures, potentially reducing healthcare costs and improving health outcomes.</a:t>
            </a:r>
          </a:p>
          <a:p>
            <a:pPr marL="285750" indent="-285750" algn="just">
              <a:buFont typeface="Arial" panose="020B0604020202020204" pitchFamily="34" charset="0"/>
              <a:buChar char="•"/>
            </a:pPr>
            <a:r>
              <a:rPr lang="en-GB" sz="2400" b="0" i="0" dirty="0">
                <a:solidFill>
                  <a:srgbClr val="0D0D0D"/>
                </a:solidFill>
                <a:effectLst/>
                <a:latin typeface="Söhne"/>
              </a:rPr>
              <a:t>It provides valuable insights into diabetes risk, empowering healthcare professionals and patients with actionable information for better-informed decision-making and disease management.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079050"/>
            <a:ext cx="9070975" cy="6001643"/>
          </a:xfrm>
          <a:prstGeom prst="rect">
            <a:avLst/>
          </a:prstGeom>
        </p:spPr>
        <p:txBody>
          <a:bodyPr vert="horz" wrap="square" lIns="0" tIns="12700" rIns="0" bIns="0" rtlCol="0">
            <a:spAutoFit/>
          </a:bodyPr>
          <a:lstStyle/>
          <a:p>
            <a:pPr marL="12700">
              <a:lnSpc>
                <a:spcPct val="100000"/>
              </a:lnSpc>
              <a:spcBef>
                <a:spcPts val="100"/>
              </a:spcBef>
            </a:pPr>
            <a:r>
              <a:rPr lang="en-GB" sz="2000" spc="-45" dirty="0">
                <a:latin typeface="Söhne"/>
                <a:cs typeface="Trebuchet MS"/>
              </a:rPr>
              <a:t>Building the proposed solution would involve a combination of data processing, feature engineering and deep learning. Here are the key system and library requirements:</a:t>
            </a:r>
          </a:p>
          <a:p>
            <a:pPr marL="12700">
              <a:lnSpc>
                <a:spcPct val="100000"/>
              </a:lnSpc>
              <a:spcBef>
                <a:spcPts val="100"/>
              </a:spcBef>
            </a:pPr>
            <a:endParaRPr lang="en-GB" sz="2000" spc="-45" dirty="0">
              <a:solidFill>
                <a:schemeClr val="tx2"/>
              </a:solidFill>
              <a:latin typeface="Söhne"/>
              <a:cs typeface="Trebuchet MS"/>
            </a:endParaRPr>
          </a:p>
          <a:p>
            <a:pPr marL="355600" indent="-342900">
              <a:lnSpc>
                <a:spcPct val="100000"/>
              </a:lnSpc>
              <a:spcBef>
                <a:spcPts val="100"/>
              </a:spcBef>
              <a:buAutoNum type="arabicParenR"/>
            </a:pPr>
            <a:r>
              <a:rPr lang="en-GB" sz="2000" spc="-45" dirty="0">
                <a:solidFill>
                  <a:schemeClr val="tx2"/>
                </a:solidFill>
                <a:latin typeface="Söhne"/>
                <a:cs typeface="Trebuchet MS"/>
              </a:rPr>
              <a:t>Hardware requirements:</a:t>
            </a:r>
          </a:p>
          <a:p>
            <a:pPr marL="298450" indent="-285750">
              <a:lnSpc>
                <a:spcPct val="100000"/>
              </a:lnSpc>
              <a:spcBef>
                <a:spcPts val="100"/>
              </a:spcBef>
              <a:buFont typeface="Arial" panose="020B0604020202020204" pitchFamily="34" charset="0"/>
              <a:buChar char="•"/>
            </a:pPr>
            <a:r>
              <a:rPr lang="en-GB" sz="2000" dirty="0">
                <a:latin typeface="Söhne"/>
                <a:cs typeface="Trebuchet MS"/>
              </a:rPr>
              <a:t>The project's system requirements include a computer with sufficient computational resources, such as a multi-core CPU and ample RAM, to handle data preprocessing, model training, and evaluation tasks efficiently. Internet connection is also required.</a:t>
            </a:r>
          </a:p>
          <a:p>
            <a:pPr marL="12700">
              <a:lnSpc>
                <a:spcPct val="100000"/>
              </a:lnSpc>
              <a:spcBef>
                <a:spcPts val="100"/>
              </a:spcBef>
            </a:pPr>
            <a:endParaRPr lang="en-GB" sz="2000" dirty="0">
              <a:latin typeface="Söhne"/>
              <a:cs typeface="Trebuchet MS"/>
            </a:endParaRPr>
          </a:p>
          <a:p>
            <a:pPr marL="12700">
              <a:lnSpc>
                <a:spcPct val="100000"/>
              </a:lnSpc>
              <a:spcBef>
                <a:spcPts val="100"/>
              </a:spcBef>
            </a:pPr>
            <a:r>
              <a:rPr lang="en-GB" sz="2000" dirty="0">
                <a:solidFill>
                  <a:schemeClr val="tx2"/>
                </a:solidFill>
                <a:latin typeface="Söhne"/>
                <a:cs typeface="Trebuchet MS"/>
              </a:rPr>
              <a:t>2) Software Requirements:</a:t>
            </a:r>
            <a:endParaRPr lang="en-GB" sz="2000" dirty="0">
              <a:latin typeface="Söhne"/>
              <a:cs typeface="Trebuchet MS"/>
            </a:endParaRPr>
          </a:p>
          <a:p>
            <a:pPr marL="298450" indent="-285750">
              <a:lnSpc>
                <a:spcPct val="100000"/>
              </a:lnSpc>
              <a:spcBef>
                <a:spcPts val="100"/>
              </a:spcBef>
              <a:buFont typeface="Arial" panose="020B0604020202020204" pitchFamily="34" charset="0"/>
              <a:buChar char="•"/>
            </a:pPr>
            <a:r>
              <a:rPr lang="en-GB" sz="2000" u="sng" dirty="0">
                <a:latin typeface="Söhne"/>
                <a:cs typeface="Trebuchet MS"/>
              </a:rPr>
              <a:t>Python</a:t>
            </a:r>
            <a:r>
              <a:rPr lang="en-GB" sz="2000" dirty="0">
                <a:latin typeface="Söhne"/>
                <a:cs typeface="Trebuchet MS"/>
              </a:rPr>
              <a:t>: The project requires Python programming language (preferably version 3.x) as the primary development environment.</a:t>
            </a:r>
          </a:p>
          <a:p>
            <a:pPr marL="298450" indent="-285750">
              <a:lnSpc>
                <a:spcPct val="100000"/>
              </a:lnSpc>
              <a:spcBef>
                <a:spcPts val="100"/>
              </a:spcBef>
              <a:buFont typeface="Arial" panose="020B0604020202020204" pitchFamily="34" charset="0"/>
              <a:buChar char="•"/>
            </a:pPr>
            <a:r>
              <a:rPr lang="en-GB" sz="2000" u="sng" dirty="0">
                <a:latin typeface="Söhne"/>
                <a:cs typeface="Trebuchet MS"/>
              </a:rPr>
              <a:t>Google </a:t>
            </a:r>
            <a:r>
              <a:rPr lang="en-GB" sz="2000" u="sng" dirty="0" err="1">
                <a:latin typeface="Söhne"/>
                <a:cs typeface="Trebuchet MS"/>
              </a:rPr>
              <a:t>Colab</a:t>
            </a:r>
            <a:r>
              <a:rPr lang="en-GB" sz="2000" dirty="0">
                <a:latin typeface="Söhne"/>
                <a:cs typeface="Trebuchet MS"/>
              </a:rPr>
              <a:t>: The project is developed and executed in Google </a:t>
            </a:r>
            <a:r>
              <a:rPr lang="en-GB" sz="2000" dirty="0" err="1">
                <a:latin typeface="Söhne"/>
                <a:cs typeface="Trebuchet MS"/>
              </a:rPr>
              <a:t>Colab</a:t>
            </a:r>
            <a:r>
              <a:rPr lang="en-GB" sz="2000" dirty="0">
                <a:latin typeface="Söhne"/>
                <a:cs typeface="Trebuchet MS"/>
              </a:rPr>
              <a:t>, which provides a Python-based environment with access to </a:t>
            </a:r>
            <a:r>
              <a:rPr lang="en-GB" sz="2000" dirty="0" err="1">
                <a:latin typeface="Söhne"/>
                <a:cs typeface="Trebuchet MS"/>
              </a:rPr>
              <a:t>Jupyter</a:t>
            </a:r>
            <a:r>
              <a:rPr lang="en-GB" sz="2000" dirty="0">
                <a:latin typeface="Söhne"/>
                <a:cs typeface="Trebuchet MS"/>
              </a:rPr>
              <a:t> Notebooks and powerful computing resources.</a:t>
            </a:r>
          </a:p>
          <a:p>
            <a:pPr marL="298450" indent="-285750">
              <a:lnSpc>
                <a:spcPct val="100000"/>
              </a:lnSpc>
              <a:spcBef>
                <a:spcPts val="100"/>
              </a:spcBef>
              <a:buFont typeface="Arial" panose="020B0604020202020204" pitchFamily="34" charset="0"/>
              <a:buChar char="•"/>
            </a:pPr>
            <a:r>
              <a:rPr lang="en-GB" sz="2000" u="sng" dirty="0">
                <a:latin typeface="Söhne"/>
                <a:cs typeface="Trebuchet MS"/>
              </a:rPr>
              <a:t>Data: </a:t>
            </a:r>
            <a:r>
              <a:rPr lang="en-GB" sz="2000" dirty="0">
                <a:latin typeface="Söhne"/>
                <a:cs typeface="Trebuchet MS"/>
              </a:rPr>
              <a:t>Access to the PIMA Indian Diabetes dataset in CSV format is necessary, which can be uploaded directly to Google </a:t>
            </a:r>
            <a:r>
              <a:rPr lang="en-GB" sz="2000" dirty="0" err="1">
                <a:latin typeface="Söhne"/>
                <a:cs typeface="Trebuchet MS"/>
              </a:rPr>
              <a:t>Colab</a:t>
            </a:r>
            <a:r>
              <a:rPr lang="en-GB" sz="2000" dirty="0">
                <a:latin typeface="Söhne"/>
                <a:cs typeface="Trebuchet MS"/>
              </a:rPr>
              <a:t> or accessed from Google Drive.</a:t>
            </a:r>
          </a:p>
          <a:p>
            <a:pPr marL="298450" indent="-285750">
              <a:lnSpc>
                <a:spcPct val="100000"/>
              </a:lnSpc>
              <a:spcBef>
                <a:spcPts val="100"/>
              </a:spcBef>
              <a:buFont typeface="Arial" panose="020B0604020202020204" pitchFamily="34" charset="0"/>
              <a:buChar char="•"/>
            </a:pPr>
            <a:endParaRPr lang="en-GB" sz="2000" dirty="0">
              <a:latin typeface="Söhne"/>
              <a:cs typeface="Trebuchet MS"/>
            </a:endParaRPr>
          </a:p>
          <a:p>
            <a:pPr marL="12700">
              <a:lnSpc>
                <a:spcPct val="100000"/>
              </a:lnSpc>
              <a:spcBef>
                <a:spcPts val="100"/>
              </a:spcBef>
            </a:pPr>
            <a:endParaRPr lang="en-GB" sz="2000" dirty="0">
              <a:latin typeface="Söhne"/>
              <a:cs typeface="Trebuchet MS"/>
            </a:endParaRPr>
          </a:p>
          <a:p>
            <a:pPr marL="12700">
              <a:lnSpc>
                <a:spcPct val="100000"/>
              </a:lnSpc>
              <a:spcBef>
                <a:spcPts val="100"/>
              </a:spcBef>
            </a:pPr>
            <a:endParaRPr sz="2000" dirty="0">
              <a:latin typeface="Söhne"/>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1221</TotalTime>
  <Words>1667</Words>
  <Application>Microsoft Office PowerPoint</Application>
  <PresentationFormat>Widescreen</PresentationFormat>
  <Paragraphs>120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Google Sans</vt:lpstr>
      <vt:lpstr>Söhne</vt:lpstr>
      <vt:lpstr>Trebuchet MS</vt:lpstr>
      <vt:lpstr>Wingdings</vt:lpstr>
      <vt:lpstr>Office Theme</vt:lpstr>
      <vt:lpstr>Diabetes Prediction using Multi Layer Perceptron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Multi Layer Perceptron</dc:title>
  <cp:lastModifiedBy>Chandrasekaran Subramanian</cp:lastModifiedBy>
  <cp:revision>11</cp:revision>
  <dcterms:created xsi:type="dcterms:W3CDTF">2024-03-30T05:38:29Z</dcterms:created>
  <dcterms:modified xsi:type="dcterms:W3CDTF">2024-03-31T12:07:06Z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