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04" r:id="rId2"/>
  </p:sldMasterIdLst>
  <p:notesMasterIdLst>
    <p:notesMasterId r:id="rId13"/>
  </p:notesMasterIdLst>
  <p:handoutMasterIdLst>
    <p:handoutMasterId r:id="rId14"/>
  </p:handoutMasterIdLst>
  <p:sldIdLst>
    <p:sldId id="685" r:id="rId3"/>
    <p:sldId id="686" r:id="rId4"/>
    <p:sldId id="682" r:id="rId5"/>
    <p:sldId id="704" r:id="rId6"/>
    <p:sldId id="705" r:id="rId7"/>
    <p:sldId id="706" r:id="rId8"/>
    <p:sldId id="707" r:id="rId9"/>
    <p:sldId id="708" r:id="rId10"/>
    <p:sldId id="709" r:id="rId11"/>
    <p:sldId id="603" r:id="rId12"/>
  </p:sldIdLst>
  <p:sldSz cx="9144000" cy="6858000" type="screen4x3"/>
  <p:notesSz cx="7010400" cy="916305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section pages" id="{65558D70-602D-FE46-9C51-42725D8C4C94}">
          <p14:sldIdLst>
            <p14:sldId id="685"/>
            <p14:sldId id="686"/>
            <p14:sldId id="682"/>
            <p14:sldId id="704"/>
            <p14:sldId id="705"/>
            <p14:sldId id="706"/>
            <p14:sldId id="707"/>
            <p14:sldId id="708"/>
            <p14:sldId id="709"/>
            <p14:sldId id="6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B7B1"/>
    <a:srgbClr val="F2FF8B"/>
    <a:srgbClr val="999E6F"/>
    <a:srgbClr val="C3D7A4"/>
    <a:srgbClr val="8DC63F"/>
    <a:srgbClr val="005789"/>
    <a:srgbClr val="005CAB"/>
    <a:srgbClr val="ADCDEC"/>
    <a:srgbClr val="F37021"/>
    <a:srgbClr val="1F3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84919" autoAdjust="0"/>
  </p:normalViewPr>
  <p:slideViewPr>
    <p:cSldViewPr>
      <p:cViewPr varScale="1">
        <p:scale>
          <a:sx n="63" d="100"/>
          <a:sy n="63" d="100"/>
        </p:scale>
        <p:origin x="1740" y="72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146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3234" y="-120"/>
      </p:cViewPr>
      <p:guideLst>
        <p:guide orient="horz" pos="2886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customXml" Target="../customXml/item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64AD-05EA-48DF-8D3C-8C95E1A0EB61}" type="datetimeFigureOut">
              <a:rPr lang="en-US" smtClean="0"/>
              <a:t>12/29/2016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50D77-BE29-4F6E-9E97-D5DE771DD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71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F727-A02B-4696-AF70-5E10A4107E37}" type="datetimeFigureOut">
              <a:rPr lang="en-US" smtClean="0"/>
              <a:t>12/29/2016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687388"/>
            <a:ext cx="4581525" cy="3435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52449"/>
            <a:ext cx="5608320" cy="41233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7AFB2-63FE-4D27-8529-EF9C55DBAE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4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2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81000"/>
            <a:ext cx="2286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338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client logo placeholder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3186991"/>
            <a:ext cx="7239001" cy="730969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6000" b="0" cap="none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Deck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0" y="3930136"/>
            <a:ext cx="7239000" cy="241643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2400" i="0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066800" y="4572000"/>
            <a:ext cx="7239000" cy="1219200"/>
          </a:xfrm>
        </p:spPr>
        <p:txBody>
          <a:bodyPr lIns="91440" rIns="91440"/>
          <a:lstStyle>
            <a:lvl1pPr>
              <a:spcBef>
                <a:spcPts val="0"/>
              </a:spcBef>
              <a:spcAft>
                <a:spcPts val="0"/>
              </a:spcAft>
              <a:buNone/>
              <a:defRPr baseline="0"/>
            </a:lvl1pPr>
          </a:lstStyle>
          <a:p>
            <a:pPr>
              <a:lnSpc>
                <a:spcPct val="100000"/>
              </a:lnSpc>
            </a:pPr>
            <a:r>
              <a:rPr lang="en-US" dirty="0" smtClean="0"/>
              <a:t>Project/Presenter/Date goes here (on separate lines)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153400" y="6422767"/>
            <a:ext cx="3810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Client logo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610600" y="6392733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9029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3186991"/>
            <a:ext cx="7239001" cy="730969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6000" b="0" cap="none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Deck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0" y="3930136"/>
            <a:ext cx="7239000" cy="241643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2400" i="0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066800" y="4572000"/>
            <a:ext cx="7239000" cy="1219200"/>
          </a:xfrm>
        </p:spPr>
        <p:txBody>
          <a:bodyPr lIns="91440" rIns="91440"/>
          <a:lstStyle>
            <a:lvl1pPr>
              <a:spcBef>
                <a:spcPts val="0"/>
              </a:spcBef>
              <a:spcAft>
                <a:spcPts val="0"/>
              </a:spcAft>
              <a:buNone/>
              <a:defRPr baseline="0"/>
            </a:lvl1pPr>
          </a:lstStyle>
          <a:p>
            <a:pPr>
              <a:lnSpc>
                <a:spcPct val="100000"/>
              </a:lnSpc>
            </a:pPr>
            <a:r>
              <a:rPr lang="en-US" dirty="0" smtClean="0"/>
              <a:t>Project/Presenter/Date goes here (on separate lines)</a:t>
            </a:r>
          </a:p>
        </p:txBody>
      </p:sp>
    </p:spTree>
    <p:extLst>
      <p:ext uri="{BB962C8B-B14F-4D97-AF65-F5344CB8AC3E}">
        <p14:creationId xmlns:p14="http://schemas.microsoft.com/office/powerpoint/2010/main" val="24822426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457200"/>
            <a:ext cx="7541420" cy="5249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Agenda title goes 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0" y="12192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44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2285468" y="12192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46" name="Text Placeholder 8"/>
          <p:cNvSpPr>
            <a:spLocks noGrp="1"/>
          </p:cNvSpPr>
          <p:nvPr>
            <p:ph type="body" sz="quarter" idx="27" hasCustomPrompt="1"/>
          </p:nvPr>
        </p:nvSpPr>
        <p:spPr>
          <a:xfrm>
            <a:off x="4342868" y="12192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1143000" y="13716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54" name="Text Placeholder 18"/>
          <p:cNvSpPr>
            <a:spLocks noGrp="1"/>
          </p:cNvSpPr>
          <p:nvPr>
            <p:ph type="body" sz="quarter" idx="30" hasCustomPrompt="1"/>
          </p:nvPr>
        </p:nvSpPr>
        <p:spPr>
          <a:xfrm>
            <a:off x="3276600" y="13716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55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5334000" y="13716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56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152400" y="24384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60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2285468" y="24384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61" name="Text Placeholder 8"/>
          <p:cNvSpPr>
            <a:spLocks noGrp="1"/>
          </p:cNvSpPr>
          <p:nvPr>
            <p:ph type="body" sz="quarter" idx="34" hasCustomPrompt="1"/>
          </p:nvPr>
        </p:nvSpPr>
        <p:spPr>
          <a:xfrm>
            <a:off x="4342868" y="24384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62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1143000" y="25908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63" name="Text Placeholder 18"/>
          <p:cNvSpPr>
            <a:spLocks noGrp="1"/>
          </p:cNvSpPr>
          <p:nvPr>
            <p:ph type="body" sz="quarter" idx="36" hasCustomPrompt="1"/>
          </p:nvPr>
        </p:nvSpPr>
        <p:spPr>
          <a:xfrm>
            <a:off x="3276600" y="25908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64" name="Text Placeholder 18"/>
          <p:cNvSpPr>
            <a:spLocks noGrp="1"/>
          </p:cNvSpPr>
          <p:nvPr>
            <p:ph type="body" sz="quarter" idx="37" hasCustomPrompt="1"/>
          </p:nvPr>
        </p:nvSpPr>
        <p:spPr>
          <a:xfrm>
            <a:off x="5334000" y="25908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65" name="Text Placeholder 8"/>
          <p:cNvSpPr>
            <a:spLocks noGrp="1"/>
          </p:cNvSpPr>
          <p:nvPr>
            <p:ph type="body" sz="quarter" idx="38" hasCustomPrompt="1"/>
          </p:nvPr>
        </p:nvSpPr>
        <p:spPr>
          <a:xfrm>
            <a:off x="152400" y="36576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6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2285468" y="36576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70" name="Text Placeholder 8"/>
          <p:cNvSpPr>
            <a:spLocks noGrp="1"/>
          </p:cNvSpPr>
          <p:nvPr>
            <p:ph type="body" sz="quarter" idx="40" hasCustomPrompt="1"/>
          </p:nvPr>
        </p:nvSpPr>
        <p:spPr>
          <a:xfrm>
            <a:off x="4342868" y="36576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71" name="Text Placeholder 18"/>
          <p:cNvSpPr>
            <a:spLocks noGrp="1"/>
          </p:cNvSpPr>
          <p:nvPr>
            <p:ph type="body" sz="quarter" idx="41" hasCustomPrompt="1"/>
          </p:nvPr>
        </p:nvSpPr>
        <p:spPr>
          <a:xfrm>
            <a:off x="1143000" y="38100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72" name="Text Placeholder 18"/>
          <p:cNvSpPr>
            <a:spLocks noGrp="1"/>
          </p:cNvSpPr>
          <p:nvPr>
            <p:ph type="body" sz="quarter" idx="42" hasCustomPrompt="1"/>
          </p:nvPr>
        </p:nvSpPr>
        <p:spPr>
          <a:xfrm>
            <a:off x="3276600" y="38100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73" name="Text Placeholder 18"/>
          <p:cNvSpPr>
            <a:spLocks noGrp="1"/>
          </p:cNvSpPr>
          <p:nvPr>
            <p:ph type="body" sz="quarter" idx="43" hasCustomPrompt="1"/>
          </p:nvPr>
        </p:nvSpPr>
        <p:spPr>
          <a:xfrm>
            <a:off x="5334000" y="38100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44" hasCustomPrompt="1"/>
          </p:nvPr>
        </p:nvSpPr>
        <p:spPr>
          <a:xfrm>
            <a:off x="152400" y="49530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45" hasCustomPrompt="1"/>
          </p:nvPr>
        </p:nvSpPr>
        <p:spPr>
          <a:xfrm>
            <a:off x="2285468" y="49530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46" hasCustomPrompt="1"/>
          </p:nvPr>
        </p:nvSpPr>
        <p:spPr>
          <a:xfrm>
            <a:off x="4342868" y="49530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7" hasCustomPrompt="1"/>
          </p:nvPr>
        </p:nvSpPr>
        <p:spPr>
          <a:xfrm>
            <a:off x="1143000" y="51054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48" hasCustomPrompt="1"/>
          </p:nvPr>
        </p:nvSpPr>
        <p:spPr>
          <a:xfrm>
            <a:off x="3276600" y="51054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49" hasCustomPrompt="1"/>
          </p:nvPr>
        </p:nvSpPr>
        <p:spPr>
          <a:xfrm>
            <a:off x="5334000" y="51054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</p:spTree>
    <p:extLst>
      <p:ext uri="{BB962C8B-B14F-4D97-AF65-F5344CB8AC3E}">
        <p14:creationId xmlns:p14="http://schemas.microsoft.com/office/powerpoint/2010/main" val="39189127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3108323"/>
            <a:ext cx="3810000" cy="854080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3600" b="0" cap="none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0" y="4038600"/>
            <a:ext cx="3810000" cy="194925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1600" b="0" i="0">
                <a:solidFill>
                  <a:srgbClr val="2D2D2A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5334000" y="457200"/>
            <a:ext cx="3505200" cy="3810000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1200"/>
              </a:spcBef>
              <a:defRPr sz="1800" i="0" baseline="0">
                <a:solidFill>
                  <a:srgbClr val="2D2D2A"/>
                </a:solidFill>
                <a:latin typeface="Calibri"/>
                <a:cs typeface="Calibri"/>
              </a:defRPr>
            </a:lvl1pPr>
            <a:lvl2pPr marL="0" indent="4763">
              <a:lnSpc>
                <a:spcPct val="100000"/>
              </a:lnSpc>
              <a:spcBef>
                <a:spcPts val="600"/>
              </a:spcBef>
              <a:tabLst/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2pPr>
            <a:lvl3pPr marL="0" indent="1588">
              <a:lnSpc>
                <a:spcPct val="100000"/>
              </a:lnSpc>
              <a:spcBef>
                <a:spcPts val="600"/>
              </a:spcBef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3pPr>
            <a:lvl4pPr marL="0" indent="4763">
              <a:lnSpc>
                <a:spcPct val="100000"/>
              </a:lnSpc>
              <a:spcBef>
                <a:spcPts val="600"/>
              </a:spcBef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1588">
              <a:lnSpc>
                <a:spcPct val="100000"/>
              </a:lnSpc>
              <a:spcBef>
                <a:spcPts val="600"/>
              </a:spcBef>
              <a:tabLst/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Add a description or a list of all sections in the deck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181600" y="0"/>
            <a:ext cx="0" cy="4267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9579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/o sidebar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3108323"/>
            <a:ext cx="3810000" cy="854080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3600" b="0" cap="none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0" y="4038600"/>
            <a:ext cx="3810000" cy="194925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1600" b="0" i="0">
                <a:solidFill>
                  <a:srgbClr val="2D2D2A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943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-952500" y="2959100"/>
            <a:ext cx="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5328651" y="914400"/>
            <a:ext cx="2449497" cy="2746756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700" baseline="0" dirty="0" smtClean="0">
                <a:solidFill>
                  <a:schemeClr val="tx1"/>
                </a:solidFill>
                <a:latin typeface="Calibri"/>
                <a:cs typeface="Calibri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Add contact info, etc.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2548581"/>
            <a:ext cx="3962400" cy="1238843"/>
          </a:xfrm>
        </p:spPr>
        <p:txBody>
          <a:bodyPr anchor="b" anchorCtr="0"/>
          <a:lstStyle>
            <a:lvl1pPr marL="0" algn="l" defTabSz="914400" rtl="0" eaLnBrk="1" latinLnBrk="0" hangingPunct="1">
              <a:lnSpc>
                <a:spcPct val="70000"/>
              </a:lnSpc>
              <a:buNone/>
              <a:defRPr lang="en-US" sz="6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 smtClean="0"/>
              <a:t>Thank-you text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198532" y="0"/>
            <a:ext cx="0" cy="3733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5181600" y="6119336"/>
            <a:ext cx="3886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endParaRPr lang="en-US" sz="700" b="0" i="0" dirty="0" smtClean="0">
              <a:solidFill>
                <a:srgbClr val="7F7F7F"/>
              </a:solidFill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spc="0" baseline="0" dirty="0" smtClean="0">
                <a:solidFill>
                  <a:srgbClr val="7F7F7F"/>
                </a:solidFill>
                <a:latin typeface="Calibri"/>
                <a:ea typeface="+mn-ea"/>
                <a:cs typeface="Calibri"/>
              </a:rPr>
              <a:t>© 2014 Virtusa Corporation. </a:t>
            </a:r>
            <a:r>
              <a:rPr lang="en-US" sz="700" b="0" i="0" dirty="0" smtClean="0">
                <a:solidFill>
                  <a:srgbClr val="7F7F7F"/>
                </a:solidFill>
                <a:latin typeface="Calibri"/>
                <a:cs typeface="Calibri"/>
              </a:rPr>
              <a:t>All rights reserved. Virtusa and all other related logos are either registered trademarks or trademarks of Virtusa Corporation in the United States, the European Union, and/or India. All other company and service names are the property of their respective holders and may be registered trademarks or trademarks in the United States and/or other countries.</a:t>
            </a:r>
          </a:p>
          <a:p>
            <a:pPr algn="l">
              <a:defRPr/>
            </a:pPr>
            <a:endParaRPr lang="en-US" sz="700" b="0" i="0" dirty="0">
              <a:solidFill>
                <a:srgbClr val="7F7F7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34044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w/o sidebar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-952500" y="2959100"/>
            <a:ext cx="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2548581"/>
            <a:ext cx="3962400" cy="1238843"/>
          </a:xfrm>
        </p:spPr>
        <p:txBody>
          <a:bodyPr anchor="b" anchorCtr="0"/>
          <a:lstStyle>
            <a:lvl1pPr marL="0" algn="l" defTabSz="914400" rtl="0" eaLnBrk="1" latinLnBrk="0" hangingPunct="1">
              <a:lnSpc>
                <a:spcPct val="70000"/>
              </a:lnSpc>
              <a:buNone/>
              <a:defRPr lang="en-US" sz="6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 smtClean="0"/>
              <a:t>Thank-you text goes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181600" y="6119336"/>
            <a:ext cx="3886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endParaRPr lang="en-US" sz="700" b="0" i="0" dirty="0" smtClean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spc="0" baseline="0" dirty="0" smtClean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© 2014 Virtusa Corporation. </a:t>
            </a:r>
            <a:r>
              <a:rPr lang="en-US" sz="700" b="0" i="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All rights reserved. Virtusa and all other related logos are either registered trademarks or trademarks of Virtusa Corporation in the United States, the European Union, and/or India. All other company and service names are the property of their respective holders and may be registered trademarks or trademarks in the United States and/or other countries.</a:t>
            </a:r>
          </a:p>
          <a:p>
            <a:pPr algn="l">
              <a:defRPr/>
            </a:pPr>
            <a:endParaRPr lang="en-US" sz="700" b="0" i="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18492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81000"/>
            <a:ext cx="2286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71600"/>
            <a:ext cx="5257269" cy="707886"/>
          </a:xfrm>
          <a:solidFill>
            <a:srgbClr val="F37021"/>
          </a:solidFill>
          <a:ln>
            <a:noFill/>
          </a:ln>
        </p:spPr>
        <p:txBody>
          <a:bodyPr lIns="182880" tIns="182880" rIns="182880" bIns="182880">
            <a:spAutoFit/>
          </a:bodyPr>
          <a:lstStyle>
            <a:lvl1pPr>
              <a:defRPr sz="2400" b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52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079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sp>
        <p:nvSpPr>
          <p:cNvPr id="15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227220" cy="48752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 (great for sub-heads)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 (great for body text)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91113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grpSp>
        <p:nvGrpSpPr>
          <p:cNvPr id="303" name="Group 302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304" name="Group 303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413" name="Straight Connector 41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" name="Group 41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6" name="Straight Connector 4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6" name="Group 41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4" name="Straight Connector 4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41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2" name="Straight Connector 4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8" name="Group 41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0" name="Straight Connector 4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9" name="Group 41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8" name="Straight Connector 4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" name="Group 41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6" name="Straight Connector 4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" name="Group 42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4" name="Straight Connector 4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Group 42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2" name="Straight Connector 4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oup 42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0" name="Straight Connector 4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Group 42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8" name="Straight Connector 4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oup 42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6" name="Straight Connector 4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5" name="Group 304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78" name="Straight Connector 37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11" name="Straight Connector 4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9" name="Straight Connector 4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7" name="Straight Connector 4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5" name="Straight Connector 4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3" name="Straight Connector 4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1" name="Straight Connector 4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9" name="Straight Connector 3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7" name="Straight Connector 3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5" name="Straight Connector 3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Group 38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3" name="Straight Connector 3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oup 38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1" name="Straight Connector 3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43" name="Straight Connector 34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6" name="Straight Connector 3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5" name="Group 34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4" name="Straight Connector 3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6" name="Group 34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2" name="Straight Connector 3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0" name="Straight Connector 3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8" name="Straight Connector 3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6" name="Straight Connector 3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4" name="Straight Connector 3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2" name="Straight Connector 3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0" name="Straight Connector 3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8" name="Straight Connector 3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6" name="Straight Connector 3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5" name="Straight Connector 35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308" name="Straight Connector 30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" name="Group 30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1" name="Straight Connector 3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9" name="Straight Connector 3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7" name="Straight Connector 3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5" name="Straight Connector 3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3" name="Straight Connector 3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1" name="Straight Connector 3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9" name="Straight Connector 3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7" name="Straight Connector 3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5" name="Straight Connector 3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31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3" name="Straight Connector 3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1" name="Straight Connector 3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>
                <a:solidFill>
                  <a:srgbClr val="64645D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48200" y="1676400"/>
            <a:ext cx="403622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5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57200" y="1676400"/>
            <a:ext cx="40386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41167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28600"/>
            <a:ext cx="2286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800"/>
            <a:ext cx="2667000" cy="533400"/>
          </a:xfrm>
        </p:spPr>
        <p:txBody>
          <a:bodyPr lIns="0" rIns="0" anchor="t" anchorCtr="0"/>
          <a:lstStyle>
            <a:lvl1pPr algn="l">
              <a:defRPr sz="2400" baseline="0"/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76600" y="457200"/>
            <a:ext cx="5410200" cy="0"/>
          </a:xfrm>
          <a:prstGeom prst="line">
            <a:avLst/>
          </a:prstGeom>
          <a:ln w="12700" cmpd="sng">
            <a:solidFill>
              <a:srgbClr val="F37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57200" y="457200"/>
            <a:ext cx="2667000" cy="0"/>
          </a:xfrm>
          <a:prstGeom prst="line">
            <a:avLst/>
          </a:prstGeom>
          <a:ln w="28575" cmpd="sng">
            <a:solidFill>
              <a:srgbClr val="F37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76600" y="685800"/>
            <a:ext cx="5407820" cy="57134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 (great for sub-heads)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 (great for body text)</a:t>
            </a:r>
            <a:endParaRPr lang="en-US" sz="1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81000" y="1752601"/>
            <a:ext cx="2743200" cy="464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>
            <a:noAutofit/>
          </a:bodyPr>
          <a:lstStyle>
            <a:lvl1pPr>
              <a:lnSpc>
                <a:spcPct val="100000"/>
              </a:lnSpc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>
              <a:lnSpc>
                <a:spcPct val="100000"/>
              </a:lnSpc>
              <a:defRPr sz="1600" b="1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600" b="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33894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>
                <a:solidFill>
                  <a:srgbClr val="64645D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0" y="1676400"/>
            <a:ext cx="525542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 (great for sub-heads)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 (great for body text)</a:t>
            </a:r>
            <a:endParaRPr lang="en-US" sz="1600" dirty="0"/>
          </a:p>
        </p:txBody>
      </p:sp>
      <p:sp>
        <p:nvSpPr>
          <p:cNvPr id="15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81000" y="1676400"/>
            <a:ext cx="2743200" cy="47244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>
            <a:noAutofit/>
          </a:bodyPr>
          <a:lstStyle>
            <a:lvl1pPr>
              <a:lnSpc>
                <a:spcPct val="100000"/>
              </a:lnSpc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>
              <a:lnSpc>
                <a:spcPct val="100000"/>
              </a:lnSpc>
              <a:defRPr sz="1600" b="1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600" b="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06123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7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>
                <a:solidFill>
                  <a:srgbClr val="64645D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15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57200" y="1676400"/>
            <a:ext cx="52578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 (great for sub-heads)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 (great for body text)</a:t>
            </a:r>
            <a:endParaRPr lang="en-US" sz="1600" dirty="0"/>
          </a:p>
        </p:txBody>
      </p:sp>
      <p:sp>
        <p:nvSpPr>
          <p:cNvPr id="15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5943600" y="1676400"/>
            <a:ext cx="2743200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>
            <a:noAutofit/>
          </a:bodyPr>
          <a:lstStyle>
            <a:lvl1pPr>
              <a:lnSpc>
                <a:spcPct val="100000"/>
              </a:lnSpc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>
              <a:lnSpc>
                <a:spcPct val="100000"/>
              </a:lnSpc>
              <a:defRPr sz="1600" b="1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600" b="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26766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 baseline="0">
                <a:solidFill>
                  <a:srgbClr val="64645D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14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0" y="1676400"/>
            <a:ext cx="25908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4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57200" y="1676400"/>
            <a:ext cx="26670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5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52800" y="1676400"/>
            <a:ext cx="25146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453886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grpSp>
        <p:nvGrpSpPr>
          <p:cNvPr id="303" name="Group 302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304" name="Group 303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413" name="Straight Connector 41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" name="Group 41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6" name="Straight Connector 4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6" name="Group 41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4" name="Straight Connector 4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41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2" name="Straight Connector 4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8" name="Group 41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0" name="Straight Connector 4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9" name="Group 41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8" name="Straight Connector 4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" name="Group 41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6" name="Straight Connector 4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" name="Group 42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4" name="Straight Connector 4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Group 42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2" name="Straight Connector 4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oup 42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0" name="Straight Connector 4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Group 42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8" name="Straight Connector 4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oup 42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6" name="Straight Connector 4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5" name="Group 304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78" name="Straight Connector 37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11" name="Straight Connector 4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9" name="Straight Connector 4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7" name="Straight Connector 4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5" name="Straight Connector 4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3" name="Straight Connector 4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1" name="Straight Connector 4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9" name="Straight Connector 3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7" name="Straight Connector 3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5" name="Straight Connector 3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Group 38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3" name="Straight Connector 3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oup 38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1" name="Straight Connector 3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43" name="Straight Connector 34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6" name="Straight Connector 3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5" name="Group 34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4" name="Straight Connector 3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6" name="Group 34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2" name="Straight Connector 3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0" name="Straight Connector 3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8" name="Straight Connector 3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6" name="Straight Connector 3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4" name="Straight Connector 3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2" name="Straight Connector 3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0" name="Straight Connector 3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8" name="Straight Connector 3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6" name="Straight Connector 3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5" name="Straight Connector 35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308" name="Straight Connector 30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" name="Group 30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1" name="Straight Connector 3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9" name="Straight Connector 3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7" name="Straight Connector 3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5" name="Straight Connector 3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3" name="Straight Connector 3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1" name="Straight Connector 3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9" name="Straight Connector 3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7" name="Straight Connector 3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5" name="Straight Connector 3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31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3" name="Straight Connector 3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1" name="Straight Connector 3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>
                <a:solidFill>
                  <a:srgbClr val="64645D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48200" y="1676401"/>
            <a:ext cx="4036220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5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57200" y="1676401"/>
            <a:ext cx="4038600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5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48200" y="3810000"/>
            <a:ext cx="4036220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5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57200" y="3810000"/>
            <a:ext cx="4038600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84588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3" name="Straight Connector 15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1" name="Straight Connector 15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9" name="Straight Connector 14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7" name="Straight Connector 14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5" name="Straight Connector 14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3" name="Straight Connector 14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1" name="Straight Connector 1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Group 128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9" name="Straight Connector 1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Group 129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7" name="Straight Connector 1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5" name="Straight Connector 1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3" name="Straight Connector 1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11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85" name="Straight Connector 84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8" name="Straight Connector 11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6" name="Straight Connector 11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4" name="Straight Connector 11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2" name="Straight Connector 1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0" name="Straight Connector 10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8" name="Straight Connector 10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6" name="Straight Connector 10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4" name="Straight Connector 1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2" name="Straight Connector 1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0" name="Straight Connector 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8" name="Straight Connector 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" name="Straight Connector 96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50" name="Straight Connector 49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3" name="Straight Connector 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1" name="Straight Connector 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9" name="Straight Connector 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7" name="Straight Connector 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5" name="Straight Connector 7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3" name="Straight Connector 7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1" name="Straight Connector 7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9" name="Straight Connector 6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7" name="Straight Connector 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5" name="Straight Connector 6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3" name="Straight Connector 6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Connector 61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" name="Straight Connector 14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8" name="Straight Connector 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6" name="Straight Connector 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" name="Straight Connector 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" name="Straight Connector 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731" y="466597"/>
            <a:ext cx="8229069" cy="52499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8744894" y="6708162"/>
            <a:ext cx="393462" cy="1385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fld id="{567A4CEE-210B-4A43-8E57-98E37E0AC15F}" type="slidenum">
              <a:rPr lang="en-US" sz="800" spc="0" baseline="0" smtClean="0">
                <a:solidFill>
                  <a:srgbClr val="2D2D2A"/>
                </a:solidFill>
                <a:latin typeface="+mj-lt"/>
              </a:rPr>
              <a:pPr algn="l"/>
              <a:t>‹#›</a:t>
            </a:fld>
            <a:endParaRPr lang="en-US" sz="800" spc="0" baseline="0" dirty="0">
              <a:solidFill>
                <a:srgbClr val="2D2D2A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75506" y="6708161"/>
            <a:ext cx="4328558" cy="1385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endParaRPr lang="en-US" sz="8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" name="Picture 3" descr="virtusa logo without tag line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41680"/>
            <a:ext cx="381000" cy="950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24296"/>
            <a:ext cx="152400" cy="6096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 (great for sub-heads)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 (great for body text)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662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52" r:id="rId2"/>
    <p:sldLayoutId id="2147483650" r:id="rId3"/>
    <p:sldLayoutId id="2147483663" r:id="rId4"/>
    <p:sldLayoutId id="2147483753" r:id="rId5"/>
    <p:sldLayoutId id="2147483668" r:id="rId6"/>
    <p:sldLayoutId id="2147483669" r:id="rId7"/>
    <p:sldLayoutId id="2147483660" r:id="rId8"/>
    <p:sldLayoutId id="2147483754" r:id="rId9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 cap="none" spc="-100" baseline="0">
          <a:solidFill>
            <a:schemeClr val="tx1">
              <a:lumMod val="75000"/>
              <a:lumOff val="25000"/>
            </a:schemeClr>
          </a:solidFill>
          <a:latin typeface="Calibri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600" b="0" i="1" kern="1200">
          <a:solidFill>
            <a:srgbClr val="F37021"/>
          </a:solidFill>
          <a:latin typeface="Georgia"/>
          <a:ea typeface="+mn-ea"/>
          <a:cs typeface="Georgia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600" b="1" i="0" kern="1200">
          <a:solidFill>
            <a:srgbClr val="2D2D2A"/>
          </a:solidFill>
          <a:latin typeface="Calibri"/>
          <a:ea typeface="+mn-ea"/>
          <a:cs typeface="Calibri"/>
        </a:defRPr>
      </a:lvl2pPr>
      <a:lvl3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200" b="0" i="0" kern="1200">
          <a:solidFill>
            <a:schemeClr val="tx1"/>
          </a:solidFill>
          <a:latin typeface="Calibri"/>
          <a:ea typeface="+mn-ea"/>
          <a:cs typeface="Calibri"/>
        </a:defRPr>
      </a:lvl3pPr>
      <a:lvl4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400" b="1" i="0" kern="1200" cap="all">
          <a:solidFill>
            <a:schemeClr val="tx1"/>
          </a:solidFill>
          <a:latin typeface="Calibri"/>
          <a:ea typeface="+mn-ea"/>
          <a:cs typeface="Calibri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400" b="1" i="0" kern="1200">
          <a:solidFill>
            <a:srgbClr val="7F7F7F"/>
          </a:solidFill>
          <a:latin typeface="Calibri"/>
          <a:ea typeface="+mn-ea"/>
          <a:cs typeface="Calibri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400" b="0" i="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9000">
              <a:schemeClr val="accent4">
                <a:lumMod val="90000"/>
              </a:schemeClr>
            </a:gs>
            <a:gs pos="100000">
              <a:schemeClr val="bg1"/>
            </a:gs>
            <a:gs pos="59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oup 12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4" name="Straight Connector 1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2" name="Straight Connector 1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0" name="Straight Connector 1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8" name="Straight Connector 1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6" name="Straight Connector 1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4" name="Straight Connector 1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Group 12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2" name="Straight Connector 1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Group 12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0" name="Straight Connector 1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8" name="Straight Connector 1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6" name="Straight Connector 1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4" name="Straight Connector 1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Group 12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86" name="Straight Connector 8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Group 8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9" name="Straight Connector 1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7" name="Straight Connector 1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5" name="Straight Connector 1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3" name="Straight Connector 1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1" name="Straight Connector 1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9" name="Straight Connector 1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7" name="Straight Connector 1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5" name="Straight Connector 1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3" name="Straight Connector 1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1" name="Straight Connector 1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9" name="Straight Connector 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51" name="Straight Connector 5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Group 5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4" name="Straight Connector 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2" name="Straight Connector 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0" name="Straight Connector 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8" name="Straight Connector 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6" name="Straight Connector 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4" name="Straight Connector 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2" name="Straight Connector 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0" name="Straight Connector 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8" name="Straight Connector 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6" name="Straight Connector 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4" name="Straight Connector 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Straight Connector 6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" name="Straight Connector 1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9" name="Straight Connector 4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7" name="Straight Connector 4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5" name="Straight Connector 4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" name="Straight Connector 4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1" name="Straight Connector 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541420" cy="524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16100"/>
            <a:ext cx="7541420" cy="45831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8140938" y="67194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2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2379" y="6719449"/>
            <a:ext cx="4328558" cy="1385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bg2"/>
                </a:solidFill>
                <a:latin typeface="+mj-lt"/>
              </a:rPr>
              <a:t>© 2014 Virtusa Corporation. All rights reserved</a:t>
            </a:r>
            <a:endParaRPr lang="en-US" sz="800" spc="0" baseline="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4" name="Picture 3" descr="virtusa logo without tag line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27071"/>
            <a:ext cx="381000" cy="950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1138632" y="6846998"/>
            <a:ext cx="1295400" cy="0"/>
          </a:xfrm>
          <a:prstGeom prst="line">
            <a:avLst/>
          </a:prstGeom>
          <a:ln w="57150" cmpd="sng">
            <a:solidFill>
              <a:srgbClr val="F37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4" name="Picture 223" descr="Virtusa logo with tagline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88" y="6335246"/>
            <a:ext cx="1260689" cy="43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1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32" r:id="rId2"/>
    <p:sldLayoutId id="2147483737" r:id="rId3"/>
    <p:sldLayoutId id="2147483733" r:id="rId4"/>
    <p:sldLayoutId id="2147483750" r:id="rId5"/>
    <p:sldLayoutId id="2147483734" r:id="rId6"/>
    <p:sldLayoutId id="2147483751" r:id="rId7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none" baseline="0">
          <a:solidFill>
            <a:schemeClr val="tx1">
              <a:lumMod val="75000"/>
              <a:lumOff val="25000"/>
            </a:schemeClr>
          </a:solidFill>
          <a:latin typeface="Calibri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Calibri" panose="020F0502020204030204" pitchFamily="34" charset="0"/>
        <a:buChar char="​"/>
        <a:defRPr sz="1500" i="0" kern="1200">
          <a:solidFill>
            <a:srgbClr val="2D2D2A"/>
          </a:solidFill>
          <a:latin typeface="Calibri"/>
          <a:ea typeface="+mn-ea"/>
          <a:cs typeface="Calibri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​"/>
        <a:defRPr sz="1500" i="0" kern="1200">
          <a:solidFill>
            <a:schemeClr val="tx2"/>
          </a:solidFill>
          <a:latin typeface="Calibri"/>
          <a:ea typeface="+mn-ea"/>
          <a:cs typeface="Calibri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​"/>
        <a:defRPr sz="1100" i="0" kern="1200">
          <a:solidFill>
            <a:schemeClr val="tx2"/>
          </a:solidFill>
          <a:latin typeface="Calibri"/>
          <a:ea typeface="+mn-ea"/>
          <a:cs typeface="Calibri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buFont typeface="Calibri" panose="020F0502020204030204" pitchFamily="34" charset="0"/>
        <a:buChar char="​"/>
        <a:defRPr sz="1100" i="0" kern="1200">
          <a:solidFill>
            <a:schemeClr val="accent5"/>
          </a:solidFill>
          <a:latin typeface="Calibri"/>
          <a:ea typeface="+mn-ea"/>
          <a:cs typeface="Calibri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 typeface="Calibri" panose="020F0502020204030204" pitchFamily="34" charset="0"/>
        <a:buChar char="​"/>
        <a:defRPr sz="700" i="0" kern="1200">
          <a:solidFill>
            <a:schemeClr val="tx2"/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527899"/>
            <a:ext cx="7239001" cy="1390061"/>
          </a:xfrm>
        </p:spPr>
        <p:txBody>
          <a:bodyPr/>
          <a:lstStyle/>
          <a:p>
            <a:r>
              <a:rPr lang="en-US" dirty="0" smtClean="0"/>
              <a:t>Software Testing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910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561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ctrTitle"/>
          </p:nvPr>
        </p:nvSpPr>
        <p:spPr>
          <a:xfrm>
            <a:off x="1066800" y="3128329"/>
            <a:ext cx="3810000" cy="834074"/>
          </a:xfrm>
        </p:spPr>
        <p:txBody>
          <a:bodyPr/>
          <a:lstStyle/>
          <a:p>
            <a:r>
              <a:rPr lang="en-US" dirty="0" smtClean="0"/>
              <a:t>Importance of Testing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By the end of this module, you will be able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Articulate the importance of testing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Explain how </a:t>
            </a:r>
            <a:r>
              <a:rPr lang="en-US" dirty="0" smtClean="0"/>
              <a:t>defects </a:t>
            </a:r>
            <a:r>
              <a:rPr lang="en-US" dirty="0"/>
              <a:t>in software harm people, environment and </a:t>
            </a:r>
            <a:r>
              <a:rPr lang="en-US" dirty="0" smtClean="0"/>
              <a:t>companies.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Estimate the cost of software faults.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96912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Software Testing?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Think about where software exists today: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Typical </a:t>
            </a:r>
            <a:r>
              <a:rPr lang="en-US" dirty="0"/>
              <a:t>mobile phones: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Currently have 20 million lines of code (Approx.).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Cars</a:t>
            </a:r>
            <a:r>
              <a:rPr lang="en-US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General Motors Corp. estimates that its cars will each have 100 million lines of code.</a:t>
            </a:r>
          </a:p>
        </p:txBody>
      </p:sp>
    </p:spTree>
    <p:extLst>
      <p:ext uri="{BB962C8B-B14F-4D97-AF65-F5344CB8AC3E}">
        <p14:creationId xmlns:p14="http://schemas.microsoft.com/office/powerpoint/2010/main" val="39684661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Software Testing?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All software contains defects/bugs – there is no such thing as an error-free software.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 </a:t>
            </a:r>
            <a:r>
              <a:rPr lang="en-US" dirty="0"/>
              <a:t>the absence of Software Testing, the following can be affected: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Companies: </a:t>
            </a:r>
          </a:p>
          <a:p>
            <a:pPr marL="285750" lvl="2" indent="-285750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en-US" b="0" i="1" dirty="0" smtClean="0">
                <a:solidFill>
                  <a:srgbClr val="F37021"/>
                </a:solidFill>
                <a:latin typeface="Georgia"/>
                <a:cs typeface="Georgia"/>
              </a:rPr>
              <a:t>Loss of money, time, reputation.</a:t>
            </a:r>
          </a:p>
          <a:p>
            <a:pPr marL="285750" lvl="2" indent="-285750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en-US" b="0" i="1" dirty="0" smtClean="0">
                <a:solidFill>
                  <a:srgbClr val="F37021"/>
                </a:solidFill>
                <a:latin typeface="Georgia"/>
                <a:cs typeface="Georgia"/>
              </a:rPr>
              <a:t>Inability to meet contractual (SLAs) or legal requirements.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Environment</a:t>
            </a:r>
            <a:r>
              <a:rPr lang="en-US" dirty="0"/>
              <a:t>: water tank overflow, radiation leak.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People: medical devices and safety critical systems.</a:t>
            </a:r>
          </a:p>
        </p:txBody>
      </p:sp>
    </p:spTree>
    <p:extLst>
      <p:ext uri="{BB962C8B-B14F-4D97-AF65-F5344CB8AC3E}">
        <p14:creationId xmlns:p14="http://schemas.microsoft.com/office/powerpoint/2010/main" val="36860189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Testing &amp; Quality Assurance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dirty="0"/>
              <a:t>Quality Assurance (QA)</a:t>
            </a:r>
          </a:p>
          <a:p>
            <a:pPr marL="560070" lvl="1" indent="-285750">
              <a:lnSpc>
                <a:spcPct val="150000"/>
              </a:lnSpc>
              <a:buFont typeface="Calibri" panose="020F0502020204030204" pitchFamily="34" charset="0"/>
              <a:buChar char="‒"/>
              <a:defRPr/>
            </a:pPr>
            <a:r>
              <a:rPr lang="en-US" altLang="en-US" b="0" i="1" dirty="0">
                <a:solidFill>
                  <a:srgbClr val="F37021"/>
                </a:solidFill>
                <a:latin typeface="Georgia"/>
                <a:cs typeface="Georgia"/>
              </a:rPr>
              <a:t>Quality Assurance covers all areas of the software development lifecycle and ensures that quality processes and good practices are being followed</a:t>
            </a:r>
            <a:r>
              <a:rPr lang="en-US" altLang="en-US" b="0" i="1" dirty="0" smtClean="0">
                <a:solidFill>
                  <a:srgbClr val="F37021"/>
                </a:solidFill>
                <a:latin typeface="Georgia"/>
                <a:cs typeface="Georgia"/>
              </a:rPr>
              <a:t>.</a:t>
            </a:r>
            <a:endParaRPr lang="en-US" altLang="en-US" b="0" i="1" dirty="0">
              <a:solidFill>
                <a:srgbClr val="F37021"/>
              </a:solidFill>
              <a:latin typeface="Georgia"/>
              <a:cs typeface="Georgi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dirty="0"/>
              <a:t>Quality Assurance Activities: </a:t>
            </a:r>
          </a:p>
          <a:p>
            <a:pPr marL="560070" lvl="1" indent="-285750">
              <a:lnSpc>
                <a:spcPct val="150000"/>
              </a:lnSpc>
              <a:buFont typeface="Calibri" panose="020F0502020204030204" pitchFamily="34" charset="0"/>
              <a:buChar char="‒"/>
              <a:defRPr/>
            </a:pPr>
            <a:r>
              <a:rPr lang="en-US" altLang="en-US" b="0" i="1" dirty="0">
                <a:solidFill>
                  <a:srgbClr val="F37021"/>
                </a:solidFill>
                <a:latin typeface="Georgia"/>
                <a:cs typeface="Georgia"/>
              </a:rPr>
              <a:t>Peer reviews.</a:t>
            </a:r>
          </a:p>
          <a:p>
            <a:pPr marL="560070" lvl="1" indent="-285750">
              <a:lnSpc>
                <a:spcPct val="150000"/>
              </a:lnSpc>
              <a:buFont typeface="Calibri" panose="020F0502020204030204" pitchFamily="34" charset="0"/>
              <a:buChar char="‒"/>
              <a:defRPr/>
            </a:pPr>
            <a:r>
              <a:rPr lang="en-US" altLang="en-US" b="0" i="1" dirty="0">
                <a:solidFill>
                  <a:srgbClr val="F37021"/>
                </a:solidFill>
                <a:latin typeface="Georgia"/>
                <a:cs typeface="Georgia"/>
              </a:rPr>
              <a:t>Change control procedures.</a:t>
            </a:r>
          </a:p>
          <a:p>
            <a:pPr marL="560070" lvl="1" indent="-285750">
              <a:lnSpc>
                <a:spcPct val="150000"/>
              </a:lnSpc>
              <a:buFont typeface="Calibri" panose="020F0502020204030204" pitchFamily="34" charset="0"/>
              <a:buChar char="‒"/>
              <a:defRPr/>
            </a:pPr>
            <a:r>
              <a:rPr lang="en-US" altLang="en-US" b="0" i="1" dirty="0">
                <a:solidFill>
                  <a:srgbClr val="F37021"/>
                </a:solidFill>
                <a:latin typeface="Georgia"/>
                <a:cs typeface="Georgia"/>
              </a:rPr>
              <a:t>Configuration Management.</a:t>
            </a:r>
          </a:p>
          <a:p>
            <a:pPr marL="560070" lvl="1" indent="-285750">
              <a:lnSpc>
                <a:spcPct val="150000"/>
              </a:lnSpc>
              <a:buFont typeface="Calibri" panose="020F0502020204030204" pitchFamily="34" charset="0"/>
              <a:buChar char="‒"/>
              <a:defRPr/>
            </a:pPr>
            <a:r>
              <a:rPr lang="en-US" altLang="en-US" b="0" i="1" dirty="0">
                <a:solidFill>
                  <a:srgbClr val="F37021"/>
                </a:solidFill>
                <a:latin typeface="Georgia"/>
                <a:cs typeface="Georgia"/>
              </a:rPr>
              <a:t>Requirements traceability.</a:t>
            </a:r>
          </a:p>
          <a:p>
            <a:pPr marL="560070" lvl="1" indent="-285750">
              <a:lnSpc>
                <a:spcPct val="150000"/>
              </a:lnSpc>
              <a:buFont typeface="Calibri" panose="020F0502020204030204" pitchFamily="34" charset="0"/>
              <a:buChar char="‒"/>
              <a:defRPr/>
            </a:pPr>
            <a:r>
              <a:rPr lang="en-US" altLang="en-US" b="0" i="1" dirty="0">
                <a:solidFill>
                  <a:srgbClr val="F37021"/>
                </a:solidFill>
                <a:latin typeface="Georgia"/>
                <a:cs typeface="Georgia"/>
              </a:rPr>
              <a:t>Release management</a:t>
            </a:r>
            <a:r>
              <a:rPr lang="en-US" altLang="en-US" b="0" i="1" dirty="0" smtClean="0">
                <a:solidFill>
                  <a:srgbClr val="F37021"/>
                </a:solidFill>
                <a:latin typeface="Georgia"/>
                <a:cs typeface="Georgia"/>
              </a:rPr>
              <a:t>.</a:t>
            </a:r>
            <a:endParaRPr lang="en-US" altLang="en-US" dirty="0"/>
          </a:p>
          <a:p>
            <a:pPr>
              <a:lnSpc>
                <a:spcPct val="150000"/>
              </a:lnSpc>
              <a:defRPr/>
            </a:pPr>
            <a:r>
              <a:rPr lang="en-US" altLang="en-US" dirty="0"/>
              <a:t>Software testing is a Quality Control activity but it is not the only activity.</a:t>
            </a:r>
          </a:p>
        </p:txBody>
      </p:sp>
    </p:spTree>
    <p:extLst>
      <p:ext uri="{BB962C8B-B14F-4D97-AF65-F5344CB8AC3E}">
        <p14:creationId xmlns:p14="http://schemas.microsoft.com/office/powerpoint/2010/main" val="3649175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Cost of </a:t>
            </a:r>
            <a:r>
              <a:rPr lang="en-US" dirty="0" smtClean="0"/>
              <a:t>Software Bugs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/>
              <a:t>“Bugs found later cost more to fix.”</a:t>
            </a:r>
            <a:endParaRPr lang="en-US" altLang="en-US" dirty="0" smtClean="0"/>
          </a:p>
          <a:p>
            <a:pPr>
              <a:lnSpc>
                <a:spcPct val="150000"/>
              </a:lnSpc>
              <a:defRPr/>
            </a:pPr>
            <a:r>
              <a:rPr lang="en-US" altLang="en-US" dirty="0" smtClean="0"/>
              <a:t>Industry </a:t>
            </a:r>
            <a:r>
              <a:rPr lang="en-US" altLang="en-US" dirty="0"/>
              <a:t>figures suggest that the costs of fixing a fatal bug are in the ratio of 1:10:100 depending on whether the bug is found during development, internal testing or beta/client testing. </a:t>
            </a:r>
            <a:r>
              <a:rPr lang="en-US" altLang="en-US" sz="800" dirty="0"/>
              <a:t>(source: QUALITY AND BUSINESS PRACTICES, Prof. John R PARKER, Australia, FIG Working Week 2001, Seoul, Korea 6–11 May 2001)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60613" y="3086100"/>
            <a:ext cx="4497387" cy="3009900"/>
            <a:chOff x="2360613" y="3086100"/>
            <a:chExt cx="4497387" cy="3009900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2786063" y="3200400"/>
              <a:ext cx="1587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786063" y="5486400"/>
              <a:ext cx="40386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360613" y="3624263"/>
              <a:ext cx="479425" cy="261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en-US"/>
                <a:t>100</a:t>
              </a:r>
              <a:endParaRPr lang="en-US" alt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417763" y="4175125"/>
              <a:ext cx="381000" cy="261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en-US"/>
                <a:t>10</a:t>
              </a:r>
              <a:endParaRPr lang="en-US" alt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503488" y="4724400"/>
              <a:ext cx="282575" cy="261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en-US"/>
                <a:t>1</a:t>
              </a:r>
              <a:endParaRPr lang="en-US" altLang="en-US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503488" y="5300663"/>
              <a:ext cx="282575" cy="261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en-US"/>
                <a:t>0</a:t>
              </a:r>
              <a:endParaRPr lang="en-US" altLang="en-US"/>
            </a:p>
          </p:txBody>
        </p:sp>
        <p:cxnSp>
          <p:nvCxnSpPr>
            <p:cNvPr id="12" name="AutoShape 17"/>
            <p:cNvCxnSpPr>
              <a:cxnSpLocks noChangeShapeType="1"/>
              <a:stCxn id="11" idx="3"/>
            </p:cNvCxnSpPr>
            <p:nvPr/>
          </p:nvCxnSpPr>
          <p:spPr bwMode="auto">
            <a:xfrm flipV="1">
              <a:off x="2786063" y="3086100"/>
              <a:ext cx="3886200" cy="2346325"/>
            </a:xfrm>
            <a:prstGeom prst="curvedConnector3">
              <a:avLst>
                <a:gd name="adj1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4005263" y="51054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6596063" y="3733800"/>
              <a:ext cx="0" cy="175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5681663" y="4267200"/>
              <a:ext cx="0" cy="1219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3319463" y="533400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Freeform 25"/>
            <p:cNvSpPr>
              <a:spLocks/>
            </p:cNvSpPr>
            <p:nvPr/>
          </p:nvSpPr>
          <p:spPr bwMode="auto">
            <a:xfrm>
              <a:off x="2786063" y="3733800"/>
              <a:ext cx="3810000" cy="1752600"/>
            </a:xfrm>
            <a:custGeom>
              <a:avLst/>
              <a:gdLst>
                <a:gd name="T0" fmla="*/ 0 w 2400"/>
                <a:gd name="T1" fmla="*/ 1752600 h 1104"/>
                <a:gd name="T2" fmla="*/ 914400 w 2400"/>
                <a:gd name="T3" fmla="*/ 1447800 h 1104"/>
                <a:gd name="T4" fmla="*/ 1828800 w 2400"/>
                <a:gd name="T5" fmla="*/ 1066800 h 1104"/>
                <a:gd name="T6" fmla="*/ 2819400 w 2400"/>
                <a:gd name="T7" fmla="*/ 533400 h 1104"/>
                <a:gd name="T8" fmla="*/ 3810000 w 2400"/>
                <a:gd name="T9" fmla="*/ 0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00" h="1104">
                  <a:moveTo>
                    <a:pt x="0" y="1104"/>
                  </a:moveTo>
                  <a:cubicBezTo>
                    <a:pt x="192" y="1044"/>
                    <a:pt x="384" y="984"/>
                    <a:pt x="576" y="912"/>
                  </a:cubicBezTo>
                  <a:cubicBezTo>
                    <a:pt x="768" y="840"/>
                    <a:pt x="952" y="768"/>
                    <a:pt x="1152" y="672"/>
                  </a:cubicBezTo>
                  <a:cubicBezTo>
                    <a:pt x="1352" y="576"/>
                    <a:pt x="1568" y="448"/>
                    <a:pt x="1776" y="336"/>
                  </a:cubicBezTo>
                  <a:cubicBezTo>
                    <a:pt x="1984" y="224"/>
                    <a:pt x="2296" y="56"/>
                    <a:pt x="240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4843463" y="4724400"/>
              <a:ext cx="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2786063" y="5562600"/>
              <a:ext cx="1100137" cy="227013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en-US" sz="1000"/>
                <a:t>Requirements</a:t>
              </a:r>
              <a:endParaRPr lang="en-US" altLang="en-US" sz="1000"/>
            </a:p>
          </p:txBody>
        </p:sp>
        <p:sp>
          <p:nvSpPr>
            <p:cNvPr id="20" name="Text Box 28"/>
            <p:cNvSpPr txBox="1">
              <a:spLocks noChangeArrowheads="1"/>
            </p:cNvSpPr>
            <p:nvPr/>
          </p:nvSpPr>
          <p:spPr bwMode="auto">
            <a:xfrm>
              <a:off x="3694113" y="5868988"/>
              <a:ext cx="619125" cy="22701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en-US" sz="1000"/>
                <a:t>Design</a:t>
              </a:r>
              <a:endParaRPr lang="en-US" altLang="en-US" sz="1000"/>
            </a:p>
          </p:txBody>
        </p:sp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4230688" y="5562600"/>
              <a:ext cx="992187" cy="227013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en-US" sz="1000"/>
                <a:t>Development</a:t>
              </a:r>
              <a:endParaRPr lang="en-US" altLang="en-US" sz="1000"/>
            </a:p>
          </p:txBody>
        </p:sp>
        <p:sp>
          <p:nvSpPr>
            <p:cNvPr id="22" name="Text Box 30"/>
            <p:cNvSpPr txBox="1">
              <a:spLocks noChangeArrowheads="1"/>
            </p:cNvSpPr>
            <p:nvPr/>
          </p:nvSpPr>
          <p:spPr bwMode="auto">
            <a:xfrm>
              <a:off x="5164138" y="5868988"/>
              <a:ext cx="1139825" cy="22701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en-US" sz="1000"/>
                <a:t>Internal Testing</a:t>
              </a:r>
              <a:endParaRPr lang="en-US" altLang="en-US" sz="1000"/>
            </a:p>
          </p:txBody>
        </p: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6386513" y="5565775"/>
              <a:ext cx="471487" cy="227013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lnSpc>
                  <a:spcPct val="80000"/>
                </a:lnSpc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en-US" sz="1000"/>
                <a:t>Beta</a:t>
              </a:r>
              <a:endParaRPr lang="en-US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6956804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Free Software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dirty="0"/>
              <a:t>Software is in the news for the wrong reason.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dirty="0"/>
              <a:t>Security breach, Mars Lander lost, hackers getting credit card information, etc.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 smtClean="0"/>
              <a:t>Why </a:t>
            </a:r>
            <a:r>
              <a:rPr lang="en-US" altLang="en-US" dirty="0"/>
              <a:t>can’t software engineers develop software that just works?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dirty="0"/>
              <a:t>As software gets more features and supports more platforms it becomes increasingly difficult to create it bug-free.</a:t>
            </a:r>
          </a:p>
        </p:txBody>
      </p:sp>
    </p:spTree>
    <p:extLst>
      <p:ext uri="{BB962C8B-B14F-4D97-AF65-F5344CB8AC3E}">
        <p14:creationId xmlns:p14="http://schemas.microsoft.com/office/powerpoint/2010/main" val="605587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dirty="0"/>
              <a:t>Testing profession is here to stay.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dirty="0"/>
              <a:t>Software is integrated into every area of our lives, it’s critical to the way we live.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dirty="0"/>
              <a:t>In industry – we no longer have to justify why we need Software testers. Companies are already convinced.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dirty="0"/>
              <a:t>Testing is attracting higher standards of talent. </a:t>
            </a:r>
          </a:p>
          <a:p>
            <a:pPr marL="285750" lvl="2" indent="-285750">
              <a:lnSpc>
                <a:spcPct val="150000"/>
              </a:lnSpc>
              <a:buFont typeface="Calibri" panose="020F0502020204030204" pitchFamily="34" charset="0"/>
              <a:buChar char="‒"/>
              <a:defRPr/>
            </a:pPr>
            <a:r>
              <a:rPr lang="en-US" altLang="en-US" dirty="0"/>
              <a:t>Five years ago, testing was not recognized at the same level as development. </a:t>
            </a:r>
          </a:p>
          <a:p>
            <a:pPr marL="285750" lvl="2" indent="-285750">
              <a:lnSpc>
                <a:spcPct val="150000"/>
              </a:lnSpc>
              <a:buFont typeface="Calibri" panose="020F0502020204030204" pitchFamily="34" charset="0"/>
              <a:buChar char="‒"/>
              <a:defRPr/>
            </a:pPr>
            <a:r>
              <a:rPr lang="en-US" altLang="en-US" dirty="0"/>
              <a:t>Today, both billing rates and salary levels of testing professionals are comparable, if not better, than programming professional.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dirty="0"/>
              <a:t>Customers are more exposed to technology.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dirty="0"/>
              <a:t>Next generation users are more technically advanced. There is low tolerance for poor usability and poor performance.</a:t>
            </a:r>
          </a:p>
        </p:txBody>
      </p:sp>
    </p:spTree>
    <p:extLst>
      <p:ext uri="{BB962C8B-B14F-4D97-AF65-F5344CB8AC3E}">
        <p14:creationId xmlns:p14="http://schemas.microsoft.com/office/powerpoint/2010/main" val="7297669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 Software Tester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dirty="0"/>
              <a:t>… to find any defects.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/>
              <a:t>… as early in the software development processes as possible.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/>
              <a:t>… and make sure they get fixed.</a:t>
            </a:r>
          </a:p>
          <a:p>
            <a:pPr>
              <a:lnSpc>
                <a:spcPct val="150000"/>
              </a:lnSpc>
              <a:defRPr/>
            </a:pPr>
            <a:endParaRPr lang="en-US" altLang="en-US" dirty="0"/>
          </a:p>
          <a:p>
            <a:pPr>
              <a:lnSpc>
                <a:spcPct val="150000"/>
              </a:lnSpc>
              <a:defRPr/>
            </a:pPr>
            <a:r>
              <a:rPr lang="en-US" altLang="en-US" dirty="0"/>
              <a:t>Advice: Be careful not to get caught in the dangerous spiral of unattainable perfection.</a:t>
            </a:r>
          </a:p>
        </p:txBody>
      </p:sp>
    </p:spTree>
    <p:extLst>
      <p:ext uri="{BB962C8B-B14F-4D97-AF65-F5344CB8AC3E}">
        <p14:creationId xmlns:p14="http://schemas.microsoft.com/office/powerpoint/2010/main" val="22134375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GQUALITY" val="95"/>
  <p:tag name="BASENAME" val=""/>
  <p:tag name="SAVETOFOLDER" val="C:\Users\Dan\Desktop\poop\"/>
  <p:tag name="IMAGEWIDTH" val="960"/>
  <p:tag name="IMAGEHEIGHT" val="720"/>
  <p:tag name="EXPORTRANGE" val="EntirePresentation"/>
  <p:tag name="SIZEBY" val="DPI"/>
  <p:tag name="OUTPUTDPI" val="96"/>
  <p:tag name="EXPORTAS" val="JPG"/>
  <p:tag name="NUMBERFORMAT" val="0000"/>
</p:tagLst>
</file>

<file path=ppt/theme/theme1.xml><?xml version="1.0" encoding="utf-8"?>
<a:theme xmlns:a="http://schemas.openxmlformats.org/drawingml/2006/main" name="virtusa">
  <a:themeElements>
    <a:clrScheme name="Virtusa 1">
      <a:dk1>
        <a:srgbClr val="2D2D2A"/>
      </a:dk1>
      <a:lt1>
        <a:sysClr val="window" lastClr="FFFFFF"/>
      </a:lt1>
      <a:dk2>
        <a:srgbClr val="696969"/>
      </a:dk2>
      <a:lt2>
        <a:srgbClr val="D1D1D1"/>
      </a:lt2>
      <a:accent1>
        <a:srgbClr val="E7B800"/>
      </a:accent1>
      <a:accent2>
        <a:srgbClr val="C3D7A4"/>
      </a:accent2>
      <a:accent3>
        <a:srgbClr val="1F3C92"/>
      </a:accent3>
      <a:accent4>
        <a:srgbClr val="ADCDEC"/>
      </a:accent4>
      <a:accent5>
        <a:srgbClr val="FF0000"/>
      </a:accent5>
      <a:accent6>
        <a:srgbClr val="F37021"/>
      </a:accent6>
      <a:hlink>
        <a:srgbClr val="64645D"/>
      </a:hlink>
      <a:folHlink>
        <a:srgbClr val="6464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virtusa title master">
  <a:themeElements>
    <a:clrScheme name="Custom 1">
      <a:dk1>
        <a:srgbClr val="2D2D2A"/>
      </a:dk1>
      <a:lt1>
        <a:sysClr val="window" lastClr="FFFFFF"/>
      </a:lt1>
      <a:dk2>
        <a:srgbClr val="696969"/>
      </a:dk2>
      <a:lt2>
        <a:srgbClr val="D1D1D1"/>
      </a:lt2>
      <a:accent1>
        <a:srgbClr val="8DC63F"/>
      </a:accent1>
      <a:accent2>
        <a:srgbClr val="C3D7A4"/>
      </a:accent2>
      <a:accent3>
        <a:srgbClr val="1F3C92"/>
      </a:accent3>
      <a:accent4>
        <a:srgbClr val="ADCDEC"/>
      </a:accent4>
      <a:accent5>
        <a:srgbClr val="F15A22"/>
      </a:accent5>
      <a:accent6>
        <a:srgbClr val="F37021"/>
      </a:accent6>
      <a:hlink>
        <a:srgbClr val="64645D"/>
      </a:hlink>
      <a:folHlink>
        <a:srgbClr val="64645D"/>
      </a:folHlink>
    </a:clrScheme>
    <a:fontScheme name="Duarte_SlideDoc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3A2A78A1338449B9288BE6A0F47129" ma:contentTypeVersion="2" ma:contentTypeDescription="Create a new document." ma:contentTypeScope="" ma:versionID="fd19a89147dd215028779124c596ad88">
  <xsd:schema xmlns:xsd="http://www.w3.org/2001/XMLSchema" xmlns:xs="http://www.w3.org/2001/XMLSchema" xmlns:p="http://schemas.microsoft.com/office/2006/metadata/properties" xmlns:ns2="e87911e3-014a-43ce-8fb3-926ba3dc3f16" targetNamespace="http://schemas.microsoft.com/office/2006/metadata/properties" ma:root="true" ma:fieldsID="9f22f5e9055728f349da83c1fc4b45f6" ns2:_="">
    <xsd:import namespace="e87911e3-014a-43ce-8fb3-926ba3dc3f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7911e3-014a-43ce-8fb3-926ba3dc3f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Ite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DFD738-2C32-4082-8755-95269B59167F}"/>
</file>

<file path=customXml/itemProps2.xml><?xml version="1.0" encoding="utf-8"?>
<ds:datastoreItem xmlns:ds="http://schemas.openxmlformats.org/officeDocument/2006/customXml" ds:itemID="{5EE7FB8D-DAF7-4252-9F45-ED34206BD60A}"/>
</file>

<file path=customXml/itemProps3.xml><?xml version="1.0" encoding="utf-8"?>
<ds:datastoreItem xmlns:ds="http://schemas.openxmlformats.org/officeDocument/2006/customXml" ds:itemID="{F0FA2123-442F-425A-8465-FACD7CBC0195}"/>
</file>

<file path=docProps/app.xml><?xml version="1.0" encoding="utf-8"?>
<Properties xmlns="http://schemas.openxmlformats.org/officeDocument/2006/extended-properties" xmlns:vt="http://schemas.openxmlformats.org/officeDocument/2006/docPropsVTypes">
  <Template>virtusa</Template>
  <TotalTime>14963</TotalTime>
  <Words>540</Words>
  <Application>Microsoft Office PowerPoint</Application>
  <PresentationFormat>On-screen Show (4:3)</PresentationFormat>
  <Paragraphs>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Georgia</vt:lpstr>
      <vt:lpstr>virtusa</vt:lpstr>
      <vt:lpstr>virtusa title master</vt:lpstr>
      <vt:lpstr>Software Testing Overview</vt:lpstr>
      <vt:lpstr>Importance of Testing</vt:lpstr>
      <vt:lpstr>Why do we need Software Testing?</vt:lpstr>
      <vt:lpstr>Why do we need Software Testing?</vt:lpstr>
      <vt:lpstr>Software Testing &amp; Quality Assurance</vt:lpstr>
      <vt:lpstr>Relative Cost of Software Bugs</vt:lpstr>
      <vt:lpstr>Bug Free Software</vt:lpstr>
      <vt:lpstr>The Future?</vt:lpstr>
      <vt:lpstr>Goal of a Software Tester</vt:lpstr>
      <vt:lpstr>PowerPoint Presentation</vt:lpstr>
    </vt:vector>
  </TitlesOfParts>
  <Company>Virtusa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Virtusa template</dc:title>
  <dc:creator>Murali Padmanabhan</dc:creator>
  <cp:lastModifiedBy>Jyothi Lakshmi Pulicherla</cp:lastModifiedBy>
  <cp:revision>105</cp:revision>
  <cp:lastPrinted>2014-05-15T09:00:30Z</cp:lastPrinted>
  <dcterms:created xsi:type="dcterms:W3CDTF">2014-11-20T06:31:43Z</dcterms:created>
  <dcterms:modified xsi:type="dcterms:W3CDTF">2017-01-03T10:05:09Z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0x010100AE3A2A78A1338449B9288BE6A0F47129</vt:lpwstr>
  </property>
</Properties>
</file>