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</p:sldMasterIdLst>
  <p:notesMasterIdLst>
    <p:notesMasterId r:id="rId16"/>
  </p:notesMasterIdLst>
  <p:handoutMasterIdLst>
    <p:handoutMasterId r:id="rId17"/>
  </p:handoutMasterIdLst>
  <p:sldIdLst>
    <p:sldId id="685" r:id="rId3"/>
    <p:sldId id="686" r:id="rId4"/>
    <p:sldId id="688" r:id="rId5"/>
    <p:sldId id="689" r:id="rId6"/>
    <p:sldId id="690" r:id="rId7"/>
    <p:sldId id="691" r:id="rId8"/>
    <p:sldId id="692" r:id="rId9"/>
    <p:sldId id="694" r:id="rId10"/>
    <p:sldId id="695" r:id="rId11"/>
    <p:sldId id="696" r:id="rId12"/>
    <p:sldId id="697" r:id="rId13"/>
    <p:sldId id="698" r:id="rId14"/>
    <p:sldId id="603" r:id="rId15"/>
  </p:sldIdLst>
  <p:sldSz cx="9144000" cy="6858000" type="screen4x3"/>
  <p:notesSz cx="7010400" cy="916305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section pages" id="{65558D70-602D-FE46-9C51-42725D8C4C94}">
          <p14:sldIdLst>
            <p14:sldId id="685"/>
            <p14:sldId id="686"/>
            <p14:sldId id="688"/>
            <p14:sldId id="689"/>
            <p14:sldId id="690"/>
            <p14:sldId id="691"/>
            <p14:sldId id="692"/>
            <p14:sldId id="694"/>
            <p14:sldId id="695"/>
            <p14:sldId id="696"/>
            <p14:sldId id="697"/>
            <p14:sldId id="698"/>
            <p14:sldId id="6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C"/>
    <a:srgbClr val="005CAB"/>
    <a:srgbClr val="C3B7B1"/>
    <a:srgbClr val="F2FF8B"/>
    <a:srgbClr val="999E6F"/>
    <a:srgbClr val="C3D7A4"/>
    <a:srgbClr val="8DC63F"/>
    <a:srgbClr val="005789"/>
    <a:srgbClr val="ADCDEC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2136" autoAdjust="0"/>
  </p:normalViewPr>
  <p:slideViewPr>
    <p:cSldViewPr>
      <p:cViewPr varScale="1">
        <p:scale>
          <a:sx n="59" d="100"/>
          <a:sy n="59" d="100"/>
        </p:scale>
        <p:origin x="1860" y="7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42" d="100"/>
          <a:sy n="42" d="100"/>
        </p:scale>
        <p:origin x="2309" y="48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9550" indent="-209550">
              <a:lnSpc>
                <a:spcPct val="80000"/>
              </a:lnSpc>
              <a:spcBef>
                <a:spcPct val="0"/>
              </a:spcBef>
              <a:buSzTx/>
            </a:pPr>
            <a:r>
              <a:rPr lang="en-US" altLang="en-US" dirty="0">
                <a:solidFill>
                  <a:schemeClr val="tx2"/>
                </a:solidFill>
              </a:rPr>
              <a:t>Testing is an essential part of the software development life cycle. It is a structured way of validating that requirements and specifications have been properly implemented in a solution, and proves whether a solution will meet a customer’s functional, technical, operational, and maintenance expectations. </a:t>
            </a:r>
          </a:p>
          <a:p>
            <a:pPr marL="209550" indent="-209550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3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7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9550" indent="-209550"/>
            <a:r>
              <a:rPr lang="en-US" altLang="en-US" b="1" dirty="0"/>
              <a:t>Purpose :</a:t>
            </a:r>
          </a:p>
          <a:p>
            <a:pPr marL="211138" lvl="1" indent="-209550"/>
            <a:r>
              <a:rPr lang="en-US" altLang="en-US" dirty="0"/>
              <a:t>Detect and resolve errors as early as possible.</a:t>
            </a:r>
          </a:p>
          <a:p>
            <a:pPr marL="211138" lvl="1" indent="-209550"/>
            <a:r>
              <a:rPr lang="en-US" altLang="en-US" dirty="0"/>
              <a:t>Verify the application meets requirements.</a:t>
            </a:r>
          </a:p>
          <a:p>
            <a:pPr marL="211138" lvl="1" indent="-209550"/>
            <a:r>
              <a:rPr lang="en-US" altLang="en-US" dirty="0"/>
              <a:t>Train and pass ownership to users.</a:t>
            </a:r>
          </a:p>
          <a:p>
            <a:pPr marL="393700" lvl="2" indent="-209550">
              <a:buFontTx/>
              <a:buNone/>
            </a:pPr>
            <a:r>
              <a:rPr lang="en-US" altLang="en-US" i="1" dirty="0"/>
              <a:t>- In what sense does testing ‘train and pass ownership to users?’</a:t>
            </a:r>
          </a:p>
          <a:p>
            <a:pPr marL="685800" lvl="3" indent="-177800">
              <a:buFontTx/>
              <a:buAutoNum type="arabicPeriod"/>
            </a:pPr>
            <a:r>
              <a:rPr lang="en-US" altLang="en-US" sz="1100" dirty="0">
                <a:latin typeface="Book Antiqua" panose="02040602050305030304" pitchFamily="18" charset="0"/>
              </a:rPr>
              <a:t>Walkthrough using script (learn the system as you go through it)</a:t>
            </a:r>
          </a:p>
          <a:p>
            <a:pPr marL="685800" lvl="3" indent="-177800">
              <a:buFontTx/>
              <a:buAutoNum type="arabicPeriod"/>
            </a:pPr>
            <a:r>
              <a:rPr lang="en-US" altLang="en-US" sz="1100" dirty="0">
                <a:latin typeface="Book Antiqua" panose="02040602050305030304" pitchFamily="18" charset="0"/>
              </a:rPr>
              <a:t>Users have a stake in it since they define / identify the “should be state of the product”</a:t>
            </a:r>
          </a:p>
          <a:p>
            <a:pPr marL="685800" lvl="3" indent="-177800">
              <a:buFontTx/>
              <a:buAutoNum type="arabicPeriod"/>
            </a:pPr>
            <a:r>
              <a:rPr lang="en-US" altLang="en-US" sz="1100" dirty="0">
                <a:latin typeface="Book Antiqua" panose="02040602050305030304" pitchFamily="18" charset="0"/>
              </a:rPr>
              <a:t>Users have to sign-off on the product to determine if it meets requirements.  SYSTEM will pass hands from us to them (this will give them source of ownership)</a:t>
            </a:r>
          </a:p>
          <a:p>
            <a:pPr marL="209550" indent="-209550"/>
            <a:endParaRPr lang="en-US" altLang="en-US" dirty="0"/>
          </a:p>
          <a:p>
            <a:pPr marL="211138" lvl="1" indent="-209550"/>
            <a:r>
              <a:rPr lang="en-US" altLang="en-US" dirty="0"/>
              <a:t>Ensure client operations are functioning upon deployment of application.</a:t>
            </a:r>
          </a:p>
          <a:p>
            <a:pPr marL="393700" lvl="2" indent="-209550">
              <a:buFontTx/>
              <a:buNone/>
            </a:pPr>
            <a:r>
              <a:rPr lang="en-US" altLang="en-US" i="1" dirty="0"/>
              <a:t>- Testing is much more than ‘finding and fixing bugs.’ Explain.</a:t>
            </a:r>
          </a:p>
          <a:p>
            <a:pPr marL="209550" indent="-209550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7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7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8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8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Deck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>
                <a:solidFill>
                  <a:schemeClr val="tx2"/>
                </a:solidFill>
                <a:latin typeface="+mj-lt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Deck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Add a description or a list of all sections in the deck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contact info, etc.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/>
              <a:t>Click to edit slide headline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49140"/>
            <a:ext cx="1237595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0" i="1" kern="1200">
          <a:solidFill>
            <a:srgbClr val="F37021"/>
          </a:solidFill>
          <a:latin typeface="Georgia"/>
          <a:ea typeface="+mn-ea"/>
          <a:cs typeface="Georgia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" y="6506692"/>
            <a:ext cx="1958561" cy="3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27899"/>
            <a:ext cx="7239001" cy="1390061"/>
          </a:xfrm>
        </p:spPr>
        <p:txBody>
          <a:bodyPr/>
          <a:lstStyle/>
          <a:p>
            <a:r>
              <a:rPr lang="en-US" dirty="0"/>
              <a:t>Software Testing Overview</a:t>
            </a:r>
          </a:p>
        </p:txBody>
      </p:sp>
    </p:spTree>
    <p:extLst>
      <p:ext uri="{BB962C8B-B14F-4D97-AF65-F5344CB8AC3E}">
        <p14:creationId xmlns:p14="http://schemas.microsoft.com/office/powerpoint/2010/main" val="426879106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activity – Construction Phase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Activities during Unit Testing Phase – Developer performs the Unit Test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Execute the unit test records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Record the Issues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Fix and re-test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Multiple Iterations – normally twice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After completion, the developer has to release the developer release note to testing team.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Metrics collected are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A first pass yield metric is calculated to measure the developers quality of deliverable 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Re-Work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Unit testing should cover Functional testing, Field Level validation of the units developed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Test logs and defects are captured and maintained in the Bug Tracker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Customer may provide third party bug tracking tool to log the defects else we use our </a:t>
            </a:r>
            <a:r>
              <a:rPr lang="en-US" sz="1200" dirty="0" err="1"/>
              <a:t>Orgs’s</a:t>
            </a:r>
            <a:r>
              <a:rPr lang="en-US" sz="1200" dirty="0"/>
              <a:t> Bug Tracking tool to log the defects</a:t>
            </a:r>
          </a:p>
        </p:txBody>
      </p:sp>
    </p:spTree>
    <p:extLst>
      <p:ext uri="{BB962C8B-B14F-4D97-AF65-F5344CB8AC3E}">
        <p14:creationId xmlns:p14="http://schemas.microsoft.com/office/powerpoint/2010/main" val="393406037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activity – Construction Phase Contd..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System testing is done for validating the product with respect to client requirements (Functional &amp; Non Functional)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Execution of the system test records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Recording the issues in a Bug Tracking tool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Collecting metrics like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First Pass Yield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Classification of Bugs – Priority, Types </a:t>
            </a:r>
            <a:r>
              <a:rPr lang="en-US" sz="1200" dirty="0" err="1"/>
              <a:t>etc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1200" dirty="0"/>
              <a:t>Testing Effort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Test Coverage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Bug Statistics against each build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Testing can be executed in multiple iterations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Test logs and defects are captured and maintained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Decision to release the test candidate based on metric analysis</a:t>
            </a:r>
          </a:p>
        </p:txBody>
      </p:sp>
    </p:spTree>
    <p:extLst>
      <p:ext uri="{BB962C8B-B14F-4D97-AF65-F5344CB8AC3E}">
        <p14:creationId xmlns:p14="http://schemas.microsoft.com/office/powerpoint/2010/main" val="366719601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activity – Release/Acceptance Phase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Testing activities during Release phase / Acceptance Phase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Acceptance testing is conducted at the customer location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Log all acceptance defects to </a:t>
            </a:r>
            <a:r>
              <a:rPr lang="en-US" sz="1400" dirty="0" err="1"/>
              <a:t>Orgs’s</a:t>
            </a:r>
            <a:r>
              <a:rPr lang="en-US" sz="1400" dirty="0"/>
              <a:t> Bug Tracker. Test lead or Senior tester will analyze issues reported by Customer to differentiate whether bug or CR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Development lead will be assigned those defects to concern developer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Resolves all defects reported by the customer during Acceptance Testing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Conduct Root Cause Analysis (RCA) for those defects reported by customer during acceptance testing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Metrics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Defect Reduction Efficiency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Defect Classification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Rework</a:t>
            </a:r>
          </a:p>
        </p:txBody>
      </p:sp>
    </p:spTree>
    <p:extLst>
      <p:ext uri="{BB962C8B-B14F-4D97-AF65-F5344CB8AC3E}">
        <p14:creationId xmlns:p14="http://schemas.microsoft.com/office/powerpoint/2010/main" val="151394767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4495615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1066800" y="3128329"/>
            <a:ext cx="3810000" cy="834074"/>
          </a:xfrm>
        </p:spPr>
        <p:txBody>
          <a:bodyPr/>
          <a:lstStyle/>
          <a:p>
            <a:r>
              <a:rPr lang="en-US" dirty="0"/>
              <a:t>Software Testing Life Cycle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By the end of this module, you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key concepts of testing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standard industry practice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testing deliverables at each phase of SDLC.</a:t>
            </a:r>
          </a:p>
        </p:txBody>
      </p:sp>
    </p:spTree>
    <p:extLst>
      <p:ext uri="{BB962C8B-B14F-4D97-AF65-F5344CB8AC3E}">
        <p14:creationId xmlns:p14="http://schemas.microsoft.com/office/powerpoint/2010/main" val="287969122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Software Testing?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Testing is a way of validating requirements and ensuring that the solutions meets expectations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Technical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Operational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Maintenance Expectations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951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Detect and resolve errors as early as possible.</a:t>
            </a:r>
          </a:p>
          <a:p>
            <a:pPr>
              <a:lnSpc>
                <a:spcPct val="150000"/>
              </a:lnSpc>
            </a:pPr>
            <a:r>
              <a:rPr lang="en-US" dirty="0"/>
              <a:t>Verify the application meets requirements.</a:t>
            </a:r>
          </a:p>
          <a:p>
            <a:pPr>
              <a:lnSpc>
                <a:spcPct val="150000"/>
              </a:lnSpc>
            </a:pPr>
            <a:r>
              <a:rPr lang="en-US" dirty="0"/>
              <a:t>Train and pass ownership to users.</a:t>
            </a:r>
          </a:p>
          <a:p>
            <a:pPr>
              <a:lnSpc>
                <a:spcPct val="150000"/>
              </a:lnSpc>
            </a:pPr>
            <a:r>
              <a:rPr lang="en-US" dirty="0"/>
              <a:t>Ensure client operations are functioning upon deployment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 Cycle - Industry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 Planning/Strategizing 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Analysis </a:t>
            </a:r>
          </a:p>
          <a:p>
            <a:pPr>
              <a:lnSpc>
                <a:spcPct val="150000"/>
              </a:lnSpc>
            </a:pPr>
            <a:r>
              <a:rPr lang="en-US" dirty="0"/>
              <a:t>Test Design </a:t>
            </a:r>
          </a:p>
          <a:p>
            <a:pPr>
              <a:lnSpc>
                <a:spcPct val="150000"/>
              </a:lnSpc>
            </a:pPr>
            <a:r>
              <a:rPr lang="en-US" dirty="0"/>
              <a:t>Construction and verification </a:t>
            </a:r>
          </a:p>
          <a:p>
            <a:pPr>
              <a:lnSpc>
                <a:spcPct val="150000"/>
              </a:lnSpc>
            </a:pPr>
            <a:r>
              <a:rPr lang="en-US" dirty="0"/>
              <a:t>Testing Cycles </a:t>
            </a:r>
          </a:p>
          <a:p>
            <a:pPr>
              <a:lnSpc>
                <a:spcPct val="150000"/>
              </a:lnSpc>
            </a:pPr>
            <a:r>
              <a:rPr lang="en-US" dirty="0"/>
              <a:t>Final Testing and Implementation and </a:t>
            </a:r>
          </a:p>
          <a:p>
            <a:pPr>
              <a:lnSpc>
                <a:spcPct val="150000"/>
              </a:lnSpc>
            </a:pPr>
            <a:r>
              <a:rPr lang="en-US" dirty="0"/>
              <a:t>Post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321597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Testing Life Cycle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60167185"/>
              </p:ext>
            </p:extLst>
          </p:nvPr>
        </p:nvGraphicFramePr>
        <p:xfrm>
          <a:off x="152665" y="1143000"/>
          <a:ext cx="8839200" cy="5435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72">
                <a:tc>
                  <a:txBody>
                    <a:bodyPr/>
                    <a:lstStyle/>
                    <a:p>
                      <a:r>
                        <a:rPr lang="en-US" sz="1600" dirty="0"/>
                        <a:t>SDLC Phases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Phase 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Activities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Outcome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Requirement gathering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Planning &amp; strategizing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High level test plan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Test plan, Refined Specification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Requirement analysis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Analysis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 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Detailed test plan, Traceability Matrix, Test cases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Revised Test Plan, Traceability Matrix, Test cases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Design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Design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 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cases are revised; Select which test cases to automate 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Revised test cases, test data sets, Risk Assessment sheet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8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Coding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Construction &amp; Verification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 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Scripting of test cases to automate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procedures/Scripts, Drivers, Test results, Bug Reports.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Testing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Testing cycles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Complete Testing cycles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 results, Bug Reports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UAT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Final testing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Execute remaining stress and performance tests, complete documentation 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Test results and different metrics on test efforts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10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Maintenance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Post implementation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Evaluate testing processes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Plan for improvement of testing process</a:t>
                      </a:r>
                    </a:p>
                  </a:txBody>
                  <a:tcPr marT="45712" marB="4571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274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activity – Requirement Phase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Creation of over-all Test Plan and Test Strategy document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Base Line Documents: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SRS / Scope document / SOW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Proposal document (If SRS / Scope document is not available)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Contents of Test Plan: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Total number of features to be tested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Testing approaches to be followed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testing methodologies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Number of man-hours required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Resources required for the whole testing process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testing tools that are to be used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Creation and finalization of test document templates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Capturing Acceptance criteria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200711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activity – Design Phase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Develop Test cases to ensure that product is on par with Software Requirement Specification Document (SRS)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Positive scenarios, Negative scenarios, Boundary conditions and Real World scenarios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Unit Test Cases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Prepared By : Dev / Testing Team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Base Line Docs : SRS, Screen specification, Prototype / Storyboard.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System Test Cases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Prepared By : Testing Team / Business Analyst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Base Line Docs : SRS, Screen specification, Prototype / Storyboard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Review Test Cases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Done By : peer reviews/BA Review/Test Lead Review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Preparing the Traceability Matrix from system requirements.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155575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Test Activity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Test Bed installation and 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Network connectivity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 Software/ tools Installation and 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 data and Test scripts preparation</a:t>
            </a:r>
          </a:p>
          <a:p>
            <a:pPr>
              <a:lnSpc>
                <a:spcPct val="150000"/>
              </a:lnSpc>
            </a:pPr>
            <a:r>
              <a:rPr lang="en-US" dirty="0"/>
              <a:t>Test case reviews and Approval</a:t>
            </a:r>
          </a:p>
          <a:p>
            <a:pPr>
              <a:lnSpc>
                <a:spcPct val="150000"/>
              </a:lnSpc>
            </a:pPr>
            <a:r>
              <a:rPr lang="en-US" dirty="0"/>
              <a:t>Base lining under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793720026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A2A78A1338449B9288BE6A0F47129" ma:contentTypeVersion="2" ma:contentTypeDescription="Create a new document." ma:contentTypeScope="" ma:versionID="fd19a89147dd215028779124c596ad88">
  <xsd:schema xmlns:xsd="http://www.w3.org/2001/XMLSchema" xmlns:xs="http://www.w3.org/2001/XMLSchema" xmlns:p="http://schemas.microsoft.com/office/2006/metadata/properties" xmlns:ns2="e87911e3-014a-43ce-8fb3-926ba3dc3f16" targetNamespace="http://schemas.microsoft.com/office/2006/metadata/properties" ma:root="true" ma:fieldsID="9f22f5e9055728f349da83c1fc4b45f6" ns2:_="">
    <xsd:import namespace="e87911e3-014a-43ce-8fb3-926ba3dc3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911e3-014a-43ce-8fb3-926ba3dc3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CF964D-7E7A-4E98-96E1-5777A96406FA}"/>
</file>

<file path=customXml/itemProps2.xml><?xml version="1.0" encoding="utf-8"?>
<ds:datastoreItem xmlns:ds="http://schemas.openxmlformats.org/officeDocument/2006/customXml" ds:itemID="{5CBF5390-F20B-4DC8-A0A4-2B0889EB7DA9}"/>
</file>

<file path=customXml/itemProps3.xml><?xml version="1.0" encoding="utf-8"?>
<ds:datastoreItem xmlns:ds="http://schemas.openxmlformats.org/officeDocument/2006/customXml" ds:itemID="{B4A57857-2900-4D19-8ED4-BC8629D51603}"/>
</file>

<file path=docProps/app.xml><?xml version="1.0" encoding="utf-8"?>
<Properties xmlns="http://schemas.openxmlformats.org/officeDocument/2006/extended-properties" xmlns:vt="http://schemas.openxmlformats.org/officeDocument/2006/docPropsVTypes">
  <Template>virtusa</Template>
  <TotalTime>1645</TotalTime>
  <Words>973</Words>
  <Application>Microsoft Office PowerPoint</Application>
  <PresentationFormat>On-screen Show (4:3)</PresentationFormat>
  <Paragraphs>153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Georgia</vt:lpstr>
      <vt:lpstr>virtusa</vt:lpstr>
      <vt:lpstr>virtusa title master</vt:lpstr>
      <vt:lpstr>Software Testing Overview</vt:lpstr>
      <vt:lpstr>Software Testing Life Cycle</vt:lpstr>
      <vt:lpstr>Define Software Testing?</vt:lpstr>
      <vt:lpstr>Purpose of Testing</vt:lpstr>
      <vt:lpstr>Testing Life Cycle - Industry Practice</vt:lpstr>
      <vt:lpstr>Phases of Testing Life Cycle</vt:lpstr>
      <vt:lpstr>Testing activity – Requirement Phase</vt:lpstr>
      <vt:lpstr>Testing activity – Design Phase</vt:lpstr>
      <vt:lpstr>Pre Test Activity</vt:lpstr>
      <vt:lpstr>Testing activity – Construction Phase</vt:lpstr>
      <vt:lpstr>Testing activity – Construction Phase Contd..</vt:lpstr>
      <vt:lpstr>Testing activity – Release/Acceptance Phase</vt:lpstr>
      <vt:lpstr>PowerPoint Presentation</vt:lpstr>
    </vt:vector>
  </TitlesOfParts>
  <Company>Virtusa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template</dc:title>
  <dc:creator>Murali Padmanabhan</dc:creator>
  <cp:lastModifiedBy>Jyothi Lakshmi Pulicherla</cp:lastModifiedBy>
  <cp:revision>184</cp:revision>
  <cp:lastPrinted>2014-05-15T09:00:30Z</cp:lastPrinted>
  <dcterms:created xsi:type="dcterms:W3CDTF">2014-11-20T06:31:43Z</dcterms:created>
  <dcterms:modified xsi:type="dcterms:W3CDTF">2019-03-20T12:25:47Z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0x010100AE3A2A78A1338449B9288BE6A0F47129</vt:lpwstr>
  </property>
</Properties>
</file>