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67" r:id="rId16"/>
    <p:sldId id="268" r:id="rId17"/>
    <p:sldId id="269" r:id="rId18"/>
    <p:sldId id="271" r:id="rId19"/>
    <p:sldId id="272" r:id="rId20"/>
    <p:sldId id="270" r:id="rId21"/>
  </p:sldIdLst>
  <p:sldSz cx="9144000" cy="5143500" type="screen16x9"/>
  <p:notesSz cx="6858000" cy="9144000"/>
  <p:embeddedFontLst>
    <p:embeddedFont>
      <p:font typeface="Cambria" panose="020405030504060302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557d4742db94c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557d4742db94c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557d4742db94c8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557d4742db94c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896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eddab708a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eddab708a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eddab708a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eddab708a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e92ee3e0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e92ee3e0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b98fffc8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1b98fffc8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b98fffc8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1b98fffc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b98fffc8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b98fffc8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b98fffc8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b98fffc8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b98fffc8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b98fffc8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viewer.monocle.sanger.ac.uk/project/gp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nightjimr/SeroCall.git" TargetMode="External"/><Relationship Id="rId2" Type="http://schemas.openxmlformats.org/officeDocument/2006/relationships/hyperlink" Target="https://github.com/knightjimr/serocall?tab=readme-ov-file#installation" TargetMode="External"/><Relationship Id="rId1" Type="http://schemas.openxmlformats.org/officeDocument/2006/relationships/slideLayout" Target="../slideLayouts/slideLayout3.xml"/><Relationship Id="rId5" Type="http://schemas.openxmlformats.org/officeDocument/2006/relationships/hyperlink" Target="https://github.com/knightjimr/serocall?tab=readme-ov-file#updating:~:text=To%20add%20a%20new%20genome,align%20to%20the%20serotype%20sequences" TargetMode="External"/><Relationship Id="rId4" Type="http://schemas.openxmlformats.org/officeDocument/2006/relationships/hyperlink" Target="https://github.com/knightjimr/serocall?tab=readme-ov-file#updating:~:text=To%20add%20a,text%20is%20allowe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pmc.ncbi.nlm.nih.gov/articles/PMC4042799/"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ukhsa-collaboration/emm-typing-tool" TargetMode="External"/><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ftp.cdc.gov/pub/infectious_diseases/biotech/tsemm/" TargetMode="External"/><Relationship Id="rId2" Type="http://schemas.openxmlformats.org/officeDocument/2006/relationships/hyperlink" Target="https://github.com/ukhsa-collaboration/emm-typing-too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khsa-collaboration/emm-typing-tool.gi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nger-pathogens/serob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github.com/SegataLab/metamlst" TargetMode="External"/><Relationship Id="rId4" Type="http://schemas.openxmlformats.org/officeDocument/2006/relationships/hyperlink" Target="https://github.com/jordanlab/stringMLS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datasets/genome/GCF_900618125.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egataLab/metamlst.gi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nger-pathogens/serob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GlobalPneumoSeq/seroba" TargetMode="External"/><Relationship Id="rId4" Type="http://schemas.openxmlformats.org/officeDocument/2006/relationships/hyperlink" Target="https://github.com/GlobalPneumoSeq/seroba.gi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Waste water experiment for pathogen and AMR surveillance</a:t>
            </a:r>
            <a:endParaRPr dirty="0"/>
          </a:p>
        </p:txBody>
      </p:sp>
      <p:sp>
        <p:nvSpPr>
          <p:cNvPr id="55" name="Google Shape;55;p13"/>
          <p:cNvSpPr txBox="1">
            <a:spLocks noGrp="1"/>
          </p:cNvSpPr>
          <p:nvPr>
            <p:ph type="subTitle" idx="1"/>
          </p:nvPr>
        </p:nvSpPr>
        <p:spPr>
          <a:xfrm>
            <a:off x="311700" y="3080875"/>
            <a:ext cx="8520600" cy="16962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Clr>
                <a:schemeClr val="dk1"/>
              </a:buClr>
              <a:buSzPts val="852"/>
              <a:buFont typeface="Arial"/>
              <a:buNone/>
            </a:pPr>
            <a:r>
              <a:rPr lang="en" sz="2652" dirty="0">
                <a:solidFill>
                  <a:schemeClr val="dk1"/>
                </a:solidFill>
              </a:rPr>
              <a:t>The goal is to study pathogens of interest in real wastewater samples by spiking them with synthetic reads. </a:t>
            </a:r>
            <a:endParaRPr sz="2652" dirty="0">
              <a:solidFill>
                <a:schemeClr val="dk1"/>
              </a:solidFill>
            </a:endParaRPr>
          </a:p>
          <a:p>
            <a:pPr marL="0" lvl="0" indent="0" algn="ctr" rtl="0">
              <a:lnSpc>
                <a:spcPct val="80000"/>
              </a:lnSpc>
              <a:spcBef>
                <a:spcPts val="0"/>
              </a:spcBef>
              <a:spcAft>
                <a:spcPts val="0"/>
              </a:spcAft>
              <a:buSzPts val="852"/>
              <a:buNone/>
            </a:pPr>
            <a:endParaRPr sz="26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604050" y="-88325"/>
            <a:ext cx="8228400" cy="481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b="1" u="sng" dirty="0">
                <a:solidFill>
                  <a:srgbClr val="C00000"/>
                </a:solidFill>
              </a:rPr>
              <a:t>Experiment 4: seroBA on  Global Pneumococcal Sequencing (GPS) dataset</a:t>
            </a:r>
            <a:endParaRPr sz="1200" b="1" u="sng" dirty="0">
              <a:solidFill>
                <a:srgbClr val="C00000"/>
              </a:solidFill>
            </a:endParaRPr>
          </a:p>
          <a:p>
            <a:pPr marL="0" lvl="0" indent="0" algn="l" rtl="0">
              <a:spcBef>
                <a:spcPts val="1200"/>
              </a:spcBef>
              <a:spcAft>
                <a:spcPts val="0"/>
              </a:spcAft>
              <a:buClr>
                <a:schemeClr val="dk1"/>
              </a:buClr>
              <a:buSzPts val="1100"/>
              <a:buFont typeface="Arial"/>
              <a:buNone/>
            </a:pPr>
            <a:endParaRPr sz="1200" dirty="0">
              <a:solidFill>
                <a:srgbClr val="C00000"/>
              </a:solidFill>
            </a:endParaRPr>
          </a:p>
          <a:p>
            <a:pPr marL="0" lvl="0" indent="0" algn="l" rtl="0">
              <a:spcBef>
                <a:spcPts val="0"/>
              </a:spcBef>
              <a:spcAft>
                <a:spcPts val="0"/>
              </a:spcAft>
              <a:buClr>
                <a:schemeClr val="dk1"/>
              </a:buClr>
              <a:buSzPts val="1100"/>
              <a:buFont typeface="Arial"/>
              <a:buNone/>
            </a:pPr>
            <a:endParaRPr sz="1200" dirty="0">
              <a:solidFill>
                <a:srgbClr val="C00000"/>
              </a:solidFill>
            </a:endParaRPr>
          </a:p>
          <a:p>
            <a:pPr marL="0" lvl="0" indent="0" algn="l" rtl="0">
              <a:spcBef>
                <a:spcPts val="0"/>
              </a:spcBef>
              <a:spcAft>
                <a:spcPts val="0"/>
              </a:spcAft>
              <a:buNone/>
            </a:pPr>
            <a:endParaRPr sz="1200" dirty="0">
              <a:solidFill>
                <a:srgbClr val="C00000"/>
              </a:solidFill>
            </a:endParaRPr>
          </a:p>
        </p:txBody>
      </p:sp>
      <p:sp>
        <p:nvSpPr>
          <p:cNvPr id="109" name="Google Shape;109;p22"/>
          <p:cNvSpPr txBox="1">
            <a:spLocks noGrp="1"/>
          </p:cNvSpPr>
          <p:nvPr>
            <p:ph type="body" idx="1"/>
          </p:nvPr>
        </p:nvSpPr>
        <p:spPr>
          <a:xfrm>
            <a:off x="42000" y="150600"/>
            <a:ext cx="9060000" cy="499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92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There was an issue with how reads were downsampled earlier which caused problems for SeroBA. </a:t>
            </a:r>
            <a:endParaRPr sz="92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300"/>
              </a:spcBef>
              <a:spcAft>
                <a:spcPts val="0"/>
              </a:spcAft>
              <a:buSzPts val="440"/>
              <a:buNone/>
            </a:pPr>
            <a:br>
              <a:rPr lang="en" sz="92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br>
            <a:r>
              <a:rPr lang="en" sz="920" dirty="0">
                <a:solidFill>
                  <a:schemeClr val="accent5"/>
                </a:solidFill>
                <a:highlight>
                  <a:srgbClr val="FFFFFF"/>
                </a:highlight>
                <a:latin typeface="Calibri" panose="020F0502020204030204" pitchFamily="34" charset="0"/>
                <a:ea typeface="Calibri" panose="020F0502020204030204" pitchFamily="34" charset="0"/>
                <a:cs typeface="Calibri" panose="020F0502020204030204" pitchFamily="34" charset="0"/>
              </a:rPr>
              <a:t>The right approach:</a:t>
            </a:r>
            <a:endParaRPr sz="920" dirty="0">
              <a:solidFill>
                <a:schemeClr val="accent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287020" algn="l" rtl="0">
              <a:lnSpc>
                <a:spcPct val="100000"/>
              </a:lnSpc>
              <a:spcBef>
                <a:spcPts val="300"/>
              </a:spcBef>
              <a:spcAft>
                <a:spcPts val="0"/>
              </a:spcAft>
              <a:buClr>
                <a:srgbClr val="1F2328"/>
              </a:buClr>
              <a:buSzPts val="920"/>
              <a:buChar char="●"/>
            </a:pPr>
            <a:r>
              <a:rPr lang="en" sz="92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No need to simulate an artificial number of reads from a </a:t>
            </a:r>
            <a:r>
              <a:rPr lang="en" sz="920" i="1"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S.pnuemoniae </a:t>
            </a:r>
            <a:r>
              <a:rPr lang="en" sz="92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genome assembly. Instead use real read data for benchmarking a tool such as Global Pneumococcal Sequencing (GPS) dataset</a:t>
            </a:r>
            <a:r>
              <a:rPr lang="en" sz="92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 sz="920" u="sng" dirty="0">
                <a:solidFill>
                  <a:schemeClr val="hlink"/>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https://data-viewer.monocle.sanger.ac.uk/project/gps</a:t>
            </a:r>
            <a:r>
              <a:rPr lang="en" sz="920"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 and downsample them to 10k-1M reads and run the tool on those reads to check if its predicting the right serotype.</a:t>
            </a:r>
            <a:endParaRPr sz="920" b="1"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00000"/>
              </a:lnSpc>
              <a:spcBef>
                <a:spcPts val="300"/>
              </a:spcBef>
              <a:spcAft>
                <a:spcPts val="0"/>
              </a:spcAft>
              <a:buNone/>
            </a:pP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300"/>
              </a:spcBef>
              <a:spcAft>
                <a:spcPts val="0"/>
              </a:spcAft>
              <a:buSzPts val="440"/>
              <a:buNone/>
            </a:pPr>
            <a:r>
              <a:rPr lang="en" sz="939" dirty="0">
                <a:solidFill>
                  <a:schemeClr val="accent5"/>
                </a:solidFill>
                <a:latin typeface="Calibri" panose="020F0502020204030204" pitchFamily="34" charset="0"/>
                <a:ea typeface="Calibri" panose="020F0502020204030204" pitchFamily="34" charset="0"/>
                <a:cs typeface="Calibri" panose="020F0502020204030204" pitchFamily="34" charset="0"/>
              </a:rPr>
              <a:t>Download Reads for Benchmarking:</a:t>
            </a:r>
            <a:endParaRPr sz="939"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Identify the </a:t>
            </a:r>
            <a:r>
              <a:rPr lang="en" sz="939" i="1" dirty="0">
                <a:solidFill>
                  <a:schemeClr val="dk1"/>
                </a:solidFill>
                <a:latin typeface="Calibri" panose="020F0502020204030204" pitchFamily="34" charset="0"/>
                <a:ea typeface="Calibri" panose="020F0502020204030204" pitchFamily="34" charset="0"/>
                <a:cs typeface="Calibri" panose="020F0502020204030204" pitchFamily="34" charset="0"/>
              </a:rPr>
              <a:t>S. pneumoniae</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sample using its ERS ID from the Monocle Data Viewer.</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Note that the Monocle viewer downloads .fa files for ERS IDs, which are unsuitable for SeroBA. To obtain the appropriate .fastq files:</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Use the SRA ID associated with the ERS ID (e.g., </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Mono"/>
              </a:rPr>
              <a:t>ERS322334</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Then, locate and download the .fastq files from the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SRA NCBI database</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Once the fastq files are downloaded, create subsets by downsampling the reads to generate datasets with the following read counts:</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10,000</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50,000</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100,000</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250,000</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500,000</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750,000</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and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1 million</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reads.</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These subsets should range from 1% to 100% of the total reads in the sample (e.g., 1% of 1 million reads = 10,000 reads).</a:t>
            </a:r>
            <a:b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b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300"/>
              </a:spcBef>
              <a:spcAft>
                <a:spcPts val="0"/>
              </a:spcAft>
              <a:buSzPts val="440"/>
              <a:buNone/>
            </a:pPr>
            <a:r>
              <a:rPr lang="en" sz="939" dirty="0">
                <a:solidFill>
                  <a:schemeClr val="accent5"/>
                </a:solidFill>
                <a:latin typeface="Calibri" panose="020F0502020204030204" pitchFamily="34" charset="0"/>
                <a:ea typeface="Calibri" panose="020F0502020204030204" pitchFamily="34" charset="0"/>
                <a:cs typeface="Calibri" panose="020F0502020204030204" pitchFamily="34" charset="0"/>
              </a:rPr>
              <a:t>Run SeroBA on Downsampled Files:</a:t>
            </a:r>
            <a:endParaRPr sz="939"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Test SeroBA on each downsampled dataset to verify whether it predicts the correct serotype.</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If SeroBA successfully predicts the correct serotype for all downsampled files:</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Combine each downsampled </a:t>
            </a:r>
            <a:r>
              <a:rPr lang="en" sz="939" i="1" dirty="0">
                <a:solidFill>
                  <a:schemeClr val="dk1"/>
                </a:solidFill>
                <a:latin typeface="Calibri" panose="020F0502020204030204" pitchFamily="34" charset="0"/>
                <a:ea typeface="Calibri" panose="020F0502020204030204" pitchFamily="34" charset="0"/>
                <a:cs typeface="Calibri" panose="020F0502020204030204" pitchFamily="34" charset="0"/>
              </a:rPr>
              <a:t>S. pneumoniae</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file with the downsampled reads from the LA_1 wastewater sample.</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Ensure the total number of reads in each combined file is </a:t>
            </a:r>
            <a:r>
              <a:rPr lang="en" sz="939" b="1" dirty="0">
                <a:solidFill>
                  <a:schemeClr val="dk1"/>
                </a:solidFill>
                <a:latin typeface="Calibri" panose="020F0502020204030204" pitchFamily="34" charset="0"/>
                <a:ea typeface="Calibri" panose="020F0502020204030204" pitchFamily="34" charset="0"/>
                <a:cs typeface="Calibri" panose="020F0502020204030204" pitchFamily="34" charset="0"/>
              </a:rPr>
              <a:t>10 million</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For example:</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371600" lvl="2" indent="-288289"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Combine the 10,000-read </a:t>
            </a:r>
            <a:r>
              <a:rPr lang="en" sz="939" i="1" dirty="0">
                <a:solidFill>
                  <a:schemeClr val="dk1"/>
                </a:solidFill>
                <a:latin typeface="Calibri" panose="020F0502020204030204" pitchFamily="34" charset="0"/>
                <a:ea typeface="Calibri" panose="020F0502020204030204" pitchFamily="34" charset="0"/>
                <a:cs typeface="Calibri" panose="020F0502020204030204" pitchFamily="34" charset="0"/>
              </a:rPr>
              <a:t>S. pneumoniae</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subset with 9,990,000 reads from LA_1.</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1371600" lvl="2" indent="-288289"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Repeat this process for all downsampled </a:t>
            </a:r>
            <a:r>
              <a:rPr lang="en" sz="939" i="1" dirty="0">
                <a:solidFill>
                  <a:schemeClr val="dk1"/>
                </a:solidFill>
                <a:latin typeface="Calibri" panose="020F0502020204030204" pitchFamily="34" charset="0"/>
                <a:ea typeface="Calibri" panose="020F0502020204030204" pitchFamily="34" charset="0"/>
                <a:cs typeface="Calibri" panose="020F0502020204030204" pitchFamily="34" charset="0"/>
              </a:rPr>
              <a:t>S. pneumoniae</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subsets.</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300"/>
              </a:spcBef>
              <a:spcAft>
                <a:spcPts val="0"/>
              </a:spcAft>
              <a:buSzPts val="440"/>
              <a:buNone/>
            </a:pPr>
            <a:r>
              <a:rPr lang="en" sz="939" dirty="0">
                <a:solidFill>
                  <a:schemeClr val="accent5"/>
                </a:solidFill>
                <a:latin typeface="Calibri" panose="020F0502020204030204" pitchFamily="34" charset="0"/>
                <a:ea typeface="Calibri" panose="020F0502020204030204" pitchFamily="34" charset="0"/>
                <a:cs typeface="Calibri" panose="020F0502020204030204" pitchFamily="34" charset="0"/>
              </a:rPr>
              <a:t>Run SeroBA on Combined Files:</a:t>
            </a:r>
            <a:endParaRPr sz="939"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Test SeroBA on the combined samples (14 in total) to check its performance.</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If the tests are successful:</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Repeat the process using a second wastewater sample (LA_2) and a different </a:t>
            </a:r>
            <a:r>
              <a:rPr lang="en" sz="939" i="1" dirty="0">
                <a:solidFill>
                  <a:schemeClr val="dk1"/>
                </a:solidFill>
                <a:latin typeface="Calibri" panose="020F0502020204030204" pitchFamily="34" charset="0"/>
                <a:ea typeface="Calibri" panose="020F0502020204030204" pitchFamily="34" charset="0"/>
                <a:cs typeface="Calibri" panose="020F0502020204030204" pitchFamily="34" charset="0"/>
              </a:rPr>
              <a:t>S. pneumoniae</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 sample (e.g., </a:t>
            </a:r>
            <a:r>
              <a:rPr lang="en" sz="939" i="1" dirty="0">
                <a:solidFill>
                  <a:schemeClr val="dk1"/>
                </a:solidFill>
                <a:latin typeface="Calibri" panose="020F0502020204030204" pitchFamily="34" charset="0"/>
                <a:ea typeface="Calibri" panose="020F0502020204030204" pitchFamily="34" charset="0"/>
                <a:cs typeface="Calibri" panose="020F0502020204030204" pitchFamily="34" charset="0"/>
              </a:rPr>
              <a:t>S. pneumoniae_2</a:t>
            </a: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88290" algn="l" rtl="0">
              <a:lnSpc>
                <a:spcPct val="100000"/>
              </a:lnSpc>
              <a:spcBef>
                <a:spcPts val="300"/>
              </a:spcBef>
              <a:spcAft>
                <a:spcPts val="0"/>
              </a:spcAft>
              <a:buClr>
                <a:schemeClr val="dk1"/>
              </a:buClr>
              <a:buSzPts val="940"/>
              <a:buChar char="○"/>
            </a:pPr>
            <a:r>
              <a:rPr lang="en" sz="939" dirty="0">
                <a:solidFill>
                  <a:schemeClr val="dk1"/>
                </a:solidFill>
                <a:latin typeface="Calibri" panose="020F0502020204030204" pitchFamily="34" charset="0"/>
                <a:ea typeface="Calibri" panose="020F0502020204030204" pitchFamily="34" charset="0"/>
                <a:cs typeface="Calibri" panose="020F0502020204030204" pitchFamily="34" charset="0"/>
              </a:rPr>
              <a:t>Follow the same steps to create and test combinations.</a:t>
            </a:r>
            <a:endParaRPr sz="939"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300"/>
              </a:spcBef>
              <a:spcAft>
                <a:spcPts val="300"/>
              </a:spcAft>
              <a:buSzPts val="440"/>
              <a:buNone/>
            </a:pPr>
            <a:endParaRPr sz="920" b="1"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0" y="0"/>
            <a:ext cx="9097200" cy="5143500"/>
          </a:xfrm>
          <a:prstGeom prst="rect">
            <a:avLst/>
          </a:prstGeom>
          <a:ln w="9525" cap="flat" cmpd="sng">
            <a:solidFill>
              <a:srgbClr val="1F232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There are 2 tables below:</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lnSpc>
                <a:spcPct val="100000"/>
              </a:lnSpc>
              <a:spcBef>
                <a:spcPts val="10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Table 1 contains the information of </a:t>
            </a:r>
            <a:r>
              <a:rPr lang="en" sz="1000" i="1" dirty="0">
                <a:solidFill>
                  <a:schemeClr val="dk1"/>
                </a:solidFill>
                <a:latin typeface="Calibri" panose="020F0502020204030204" pitchFamily="34" charset="0"/>
                <a:ea typeface="Calibri" panose="020F0502020204030204" pitchFamily="34" charset="0"/>
                <a:cs typeface="Calibri" panose="020F0502020204030204" pitchFamily="34" charset="0"/>
              </a:rPr>
              <a:t>S.pneumoniae</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isolate, ERS ID(ERR316601) downsampled to 10k-1M reads and the seroBA tool rightly predicted the serotypes as mentioned in the seroba_outputs column. The tool couldn't predict serotype at 10k and 50k reads.It works on 100K-1M reads.</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lnSpc>
                <a:spcPct val="100000"/>
              </a:lnSpc>
              <a:spcBef>
                <a:spcPts val="10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Table 2 contains the information on LA waste water sample spiked in with the </a:t>
            </a:r>
            <a:r>
              <a:rPr lang="en" sz="1000" i="1" dirty="0">
                <a:solidFill>
                  <a:schemeClr val="dk1"/>
                </a:solidFill>
                <a:latin typeface="Calibri" panose="020F0502020204030204" pitchFamily="34" charset="0"/>
                <a:ea typeface="Calibri" panose="020F0502020204030204" pitchFamily="34" charset="0"/>
                <a:cs typeface="Calibri" panose="020F0502020204030204" pitchFamily="34" charset="0"/>
              </a:rPr>
              <a:t>S.pnuemoniae</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isolate, ERS ID(ERR316601) in a way that the total reads should make up to 10M reads. The tool gave the same outputs as it gave for the isolates.</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
              </a:spcBef>
              <a:spcAft>
                <a:spcPts val="0"/>
              </a:spcAft>
              <a:buNone/>
            </a:pP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00000"/>
              </a:lnSpc>
              <a:spcBef>
                <a:spcPts val="100"/>
              </a:spcBef>
              <a:spcAft>
                <a:spcPts val="100"/>
              </a:spcAft>
              <a:buNone/>
            </a:pPr>
            <a:b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t>
            </a:r>
            <a:b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I repeated the above steps for 4 more </a:t>
            </a:r>
            <a:r>
              <a:rPr lang="en" sz="1000" i="1" dirty="0">
                <a:solidFill>
                  <a:schemeClr val="dk1"/>
                </a:solidFill>
                <a:latin typeface="Calibri" panose="020F0502020204030204" pitchFamily="34" charset="0"/>
                <a:ea typeface="Calibri" panose="020F0502020204030204" pitchFamily="34" charset="0"/>
                <a:cs typeface="Calibri" panose="020F0502020204030204" pitchFamily="34" charset="0"/>
              </a:rPr>
              <a:t>S.pnuemoniae</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isolates spiked into different waste water samples and got the right results for 100K reads and above. </a:t>
            </a:r>
            <a:r>
              <a:rPr lang="en" sz="1000" i="1" dirty="0">
                <a:solidFill>
                  <a:srgbClr val="FF0000"/>
                </a:solidFill>
                <a:latin typeface="Calibri" panose="020F0502020204030204" pitchFamily="34" charset="0"/>
                <a:ea typeface="Calibri" panose="020F0502020204030204" pitchFamily="34" charset="0"/>
                <a:cs typeface="Calibri" panose="020F0502020204030204" pitchFamily="34" charset="0"/>
              </a:rPr>
              <a:t>Therefore, the tool works effectively on the metagenomic samples with reads 100k and above and rightly predicts the serotype</a:t>
            </a:r>
            <a:r>
              <a:rPr lang="en" sz="1000" i="1" dirty="0">
                <a:solidFill>
                  <a:schemeClr val="dk1"/>
                </a:solidFill>
                <a:latin typeface="Calibri" panose="020F0502020204030204" pitchFamily="34" charset="0"/>
                <a:ea typeface="Calibri" panose="020F0502020204030204" pitchFamily="34" charset="0"/>
                <a:cs typeface="Calibri" panose="020F0502020204030204" pitchFamily="34" charset="0"/>
              </a:rPr>
              <a:t>. </a:t>
            </a:r>
            <a:endParaRPr sz="1000" i="1"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pic>
        <p:nvPicPr>
          <p:cNvPr id="115" name="Google Shape;115;p23"/>
          <p:cNvPicPr preferRelativeResize="0"/>
          <p:nvPr/>
        </p:nvPicPr>
        <p:blipFill rotWithShape="1">
          <a:blip r:embed="rId3">
            <a:alphaModFix/>
          </a:blip>
          <a:srcRect r="26024"/>
          <a:stretch/>
        </p:blipFill>
        <p:spPr>
          <a:xfrm>
            <a:off x="1327099" y="761450"/>
            <a:ext cx="6316150" cy="1572225"/>
          </a:xfrm>
          <a:prstGeom prst="rect">
            <a:avLst/>
          </a:prstGeom>
          <a:noFill/>
          <a:ln>
            <a:noFill/>
          </a:ln>
        </p:spPr>
      </p:pic>
      <p:pic>
        <p:nvPicPr>
          <p:cNvPr id="116" name="Google Shape;116;p23"/>
          <p:cNvPicPr preferRelativeResize="0"/>
          <p:nvPr/>
        </p:nvPicPr>
        <p:blipFill>
          <a:blip r:embed="rId4">
            <a:alphaModFix/>
          </a:blip>
          <a:stretch>
            <a:fillRect/>
          </a:stretch>
        </p:blipFill>
        <p:spPr>
          <a:xfrm>
            <a:off x="419025" y="3040350"/>
            <a:ext cx="8317526" cy="146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BF4E-F411-C5F9-43FC-A71F0FE35F0E}"/>
              </a:ext>
            </a:extLst>
          </p:cNvPr>
          <p:cNvSpPr>
            <a:spLocks noGrp="1"/>
          </p:cNvSpPr>
          <p:nvPr>
            <p:ph type="title"/>
          </p:nvPr>
        </p:nvSpPr>
        <p:spPr>
          <a:xfrm>
            <a:off x="560718" y="0"/>
            <a:ext cx="8238226" cy="224287"/>
          </a:xfrm>
        </p:spPr>
        <p:txBody>
          <a:bodyPr>
            <a:noAutofit/>
          </a:bodyPr>
          <a:lstStyle/>
          <a:p>
            <a:pPr algn="ctr"/>
            <a:r>
              <a:rPr lang="en-US" sz="1300" dirty="0" err="1"/>
              <a:t>SeroCall</a:t>
            </a:r>
            <a:r>
              <a:rPr lang="en-US" sz="1300" dirty="0"/>
              <a:t> (</a:t>
            </a:r>
            <a:r>
              <a:rPr lang="en-US" sz="1300" dirty="0">
                <a:hlinkClick r:id="rId2"/>
              </a:rPr>
              <a:t>GitHub - </a:t>
            </a:r>
            <a:r>
              <a:rPr lang="en-US" sz="1300" dirty="0" err="1">
                <a:hlinkClick r:id="rId2"/>
              </a:rPr>
              <a:t>knightjimr</a:t>
            </a:r>
            <a:r>
              <a:rPr lang="en-US" sz="1300" dirty="0">
                <a:hlinkClick r:id="rId2"/>
              </a:rPr>
              <a:t>/</a:t>
            </a:r>
            <a:r>
              <a:rPr lang="en-US" sz="1300" dirty="0" err="1">
                <a:hlinkClick r:id="rId2"/>
              </a:rPr>
              <a:t>SeroCall</a:t>
            </a:r>
            <a:r>
              <a:rPr lang="en-US" sz="1300" dirty="0">
                <a:hlinkClick r:id="rId2"/>
              </a:rPr>
              <a:t>: Pneumococcal serotype quantification using NGS reads</a:t>
            </a:r>
            <a:r>
              <a:rPr lang="en-US" sz="1300" dirty="0"/>
              <a:t>)</a:t>
            </a:r>
          </a:p>
        </p:txBody>
      </p:sp>
      <p:sp>
        <p:nvSpPr>
          <p:cNvPr id="3" name="Text Placeholder 2">
            <a:extLst>
              <a:ext uri="{FF2B5EF4-FFF2-40B4-BE49-F238E27FC236}">
                <a16:creationId xmlns:a16="http://schemas.microsoft.com/office/drawing/2014/main" id="{CED8C878-1DA2-A2C5-7EB6-3048B606259D}"/>
              </a:ext>
            </a:extLst>
          </p:cNvPr>
          <p:cNvSpPr>
            <a:spLocks noGrp="1"/>
          </p:cNvSpPr>
          <p:nvPr>
            <p:ph type="body" idx="1"/>
          </p:nvPr>
        </p:nvSpPr>
        <p:spPr>
          <a:xfrm>
            <a:off x="0" y="224287"/>
            <a:ext cx="9144000" cy="4738058"/>
          </a:xfrm>
        </p:spPr>
        <p:txBody>
          <a:bodyPr>
            <a:noAutofit/>
          </a:bodyPr>
          <a:lstStyle/>
          <a:p>
            <a:pPr algn="just">
              <a:lnSpc>
                <a:spcPct val="150000"/>
              </a:lnSpc>
              <a:buFont typeface="Arial" panose="020B0604020202020204" pitchFamily="34" charset="0"/>
              <a:buChar char="•"/>
            </a:pPr>
            <a:r>
              <a:rPr lang="en-US" sz="100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can identify and quantitate the capsular serotypes in Illumina whole-genome sequencing samples of </a:t>
            </a:r>
            <a:r>
              <a:rPr lang="en-US" sz="1000" i="1"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 pneumoniae</a:t>
            </a:r>
            <a:r>
              <a:rPr lang="en-US" sz="100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calculating abundances of each serotype in mixed cultures. </a:t>
            </a:r>
          </a:p>
          <a:p>
            <a:pPr algn="just">
              <a:lnSpc>
                <a:spcPct val="150000"/>
              </a:lnSpc>
              <a:buFont typeface="Arial" panose="020B0604020202020204" pitchFamily="34" charset="0"/>
              <a:buChar char="•"/>
            </a:pP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has the following dependencies:</a:t>
            </a:r>
          </a:p>
          <a:p>
            <a:pPr lvl="1" algn="just">
              <a:lnSpc>
                <a:spcPct val="150000"/>
              </a:lnSpc>
              <a:buFont typeface="Arial" panose="020B0604020202020204" pitchFamily="34" charset="0"/>
              <a:buChar char="•"/>
            </a:pP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Python 2.7+ or 3+ (tested using 2.7.11 and 3.5.1), BWA version &gt;= 0.7.15,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Samtools</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version &gt;= 1.3 (only used if you change/update the reference database files)</a:t>
            </a:r>
          </a:p>
          <a:p>
            <a:pPr algn="just">
              <a:lnSpc>
                <a:spcPct val="150000"/>
              </a:lnSpc>
              <a:buFont typeface="Arial" panose="020B0604020202020204" pitchFamily="34" charset="0"/>
              <a:buChar char="•"/>
            </a:pPr>
            <a:r>
              <a:rPr lang="en-US" sz="1000" dirty="0">
                <a:solidFill>
                  <a:srgbClr val="1F2328"/>
                </a:solidFill>
                <a:latin typeface="Calibri" panose="020F0502020204030204" pitchFamily="34" charset="0"/>
                <a:ea typeface="Calibri" panose="020F0502020204030204" pitchFamily="34" charset="0"/>
                <a:cs typeface="Calibri" panose="020F0502020204030204" pitchFamily="34" charset="0"/>
              </a:rPr>
              <a:t>T</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o install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download or clone this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github</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repository, then add the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directory to your PATH environment variable – git clone </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hlinkClick r:id="rId3"/>
              </a:rPr>
              <a:t>https://github.com/knightjimr/SeroCall.git</a:t>
            </a:r>
            <a:endPar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Arial" panose="020B0604020202020204" pitchFamily="34" charset="0"/>
              <a:buChar char="•"/>
            </a:pPr>
            <a:r>
              <a:rPr lang="en-US" sz="1000" dirty="0">
                <a:solidFill>
                  <a:srgbClr val="1F2328"/>
                </a:solidFill>
                <a:latin typeface="Calibri" panose="020F0502020204030204" pitchFamily="34" charset="0"/>
                <a:ea typeface="Calibri" panose="020F0502020204030204" pitchFamily="34" charset="0"/>
                <a:cs typeface="Calibri" panose="020F0502020204030204" pitchFamily="34" charset="0"/>
              </a:rPr>
              <a:t>Command used to run: </a:t>
            </a:r>
            <a:r>
              <a:rPr lang="en-US" sz="1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python3 </a:t>
            </a:r>
            <a:r>
              <a:rPr lang="en-US" sz="10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1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inputfile1 inputfile2 –t threads –o path/to/</a:t>
            </a:r>
            <a:r>
              <a:rPr lang="en-US" sz="10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outputfolder</a:t>
            </a:r>
            <a:r>
              <a:rPr lang="en-US" sz="1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(use python2 or python3 depending on the version installed) and it can take both compressed and uncompressed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fastq</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files as input.</a:t>
            </a:r>
          </a:p>
          <a:p>
            <a:pPr algn="just">
              <a:lnSpc>
                <a:spcPct val="150000"/>
              </a:lnSpc>
              <a:buFont typeface="Arial" panose="020B0604020202020204" pitchFamily="34" charset="0"/>
              <a:buChar char="•"/>
            </a:pP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will generate two output files, a *_counts.txt containing the intermediate "bin" counts, counting how many reads aligned across the regions of the serotype references, and a *_calls.txt containing the final calls.</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The ‘calls.txt’ file will call the predicted serotypes. The ‘counts.txt’, </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an intermediate file, but can be useful for post-analysis QC of the calls</a:t>
            </a:r>
          </a:p>
          <a:p>
            <a:pPr marL="114300" indent="0" algn="just">
              <a:lnSpc>
                <a:spcPct val="150000"/>
              </a:lnSpc>
              <a:buNone/>
            </a:pPr>
            <a:r>
              <a:rPr lang="en-US" sz="1000" dirty="0">
                <a:solidFill>
                  <a:srgbClr val="FF0000"/>
                </a:solidFill>
                <a:latin typeface="Calibri" panose="020F0502020204030204" pitchFamily="34" charset="0"/>
                <a:ea typeface="Calibri" panose="020F0502020204030204" pitchFamily="34" charset="0"/>
                <a:cs typeface="Calibri" panose="020F0502020204030204" pitchFamily="34" charset="0"/>
              </a:rPr>
              <a:t>*NOTES*</a:t>
            </a:r>
          </a:p>
          <a:p>
            <a:pPr algn="just">
              <a:lnSpc>
                <a:spcPct val="150000"/>
              </a:lnSpc>
              <a:buFont typeface="Arial" panose="020B0604020202020204" pitchFamily="34" charset="0"/>
              <a:buChar char="•"/>
            </a:pP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The current software has pre-built databases containing the same serotype sequences as the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PneumoCaT</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v1.2 database, and building the database is not required in order to use the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command. The package does provide the ability to change and update the references used by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but this has not been extensively tested.</a:t>
            </a:r>
          </a:p>
          <a:p>
            <a:pPr algn="just">
              <a:lnSpc>
                <a:spcPct val="150000"/>
              </a:lnSpc>
              <a:buFont typeface="Arial" panose="020B0604020202020204" pitchFamily="34" charset="0"/>
              <a:buChar char="•"/>
            </a:pP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The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builddata</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sub-directory contains the data files and scripts necessary to rebuild the </a:t>
            </a:r>
            <a:r>
              <a:rPr lang="en-US" sz="1000" b="0" i="0" dirty="0" err="1">
                <a:solidFill>
                  <a:srgbClr val="1F2328"/>
                </a:solidFill>
                <a:effectLst/>
                <a:latin typeface="Calibri" panose="020F0502020204030204" pitchFamily="34" charset="0"/>
                <a:ea typeface="Calibri" panose="020F0502020204030204" pitchFamily="34" charset="0"/>
                <a:cs typeface="Calibri" panose="020F0502020204030204" pitchFamily="34" charset="0"/>
              </a:rPr>
              <a:t>SeroCall</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database files (found in the "data" sub-directory of the repository). In that sub-directory, the serotype capsular sequences are found in the "serotypes" sub-directory, the S. pneumoniae references are found in the "genomes" sub-directory and the difference locations are found in the "pcat_diffs.txt" file.</a:t>
            </a:r>
          </a:p>
          <a:p>
            <a:pPr algn="just">
              <a:lnSpc>
                <a:spcPct val="150000"/>
              </a:lnSpc>
              <a:buFont typeface="Arial" panose="020B0604020202020204" pitchFamily="34" charset="0"/>
              <a:buChar char="•"/>
            </a:pP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To add a new serotype capsular sequence to the database</a:t>
            </a:r>
            <a:r>
              <a:rPr lang="en-US" sz="1000" dirty="0">
                <a:solidFill>
                  <a:srgbClr val="1F2328"/>
                </a:solidFill>
                <a:latin typeface="Calibri" panose="020F0502020204030204" pitchFamily="34" charset="0"/>
                <a:ea typeface="Calibri" panose="020F0502020204030204" pitchFamily="34" charset="0"/>
                <a:cs typeface="Calibri" panose="020F0502020204030204" pitchFamily="34" charset="0"/>
              </a:rPr>
              <a:t>, follow </a:t>
            </a:r>
            <a:r>
              <a:rPr lang="en-US" sz="1000" dirty="0">
                <a:solidFill>
                  <a:srgbClr val="1F2328"/>
                </a:solidFill>
                <a:latin typeface="Calibri" panose="020F0502020204030204" pitchFamily="34" charset="0"/>
                <a:ea typeface="Calibri" panose="020F0502020204030204" pitchFamily="34" charset="0"/>
                <a:cs typeface="Calibri" panose="020F0502020204030204" pitchFamily="34" charset="0"/>
                <a:hlinkClick r:id="rId4"/>
              </a:rPr>
              <a:t>add new serotype to database</a:t>
            </a:r>
            <a:r>
              <a:rPr lang="en-US" sz="1000" dirty="0">
                <a:solidFill>
                  <a:srgbClr val="1F2328"/>
                </a:solidFill>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buFont typeface="Arial" panose="020B0604020202020204" pitchFamily="34" charset="0"/>
              <a:buChar char="•"/>
            </a:pP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To add a new genome reference to the database, follow </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hlinkClick r:id="rId5"/>
              </a:rPr>
              <a:t>add new genome reference to database</a:t>
            </a:r>
            <a:r>
              <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t>
            </a:r>
          </a:p>
          <a:p>
            <a:pPr lvl="1" algn="just">
              <a:lnSpc>
                <a:spcPct val="150000"/>
              </a:lnSpc>
              <a:buSzPct val="100000"/>
              <a:buFont typeface="Wingdings" panose="05000000000000000000" pitchFamily="2" charset="2"/>
              <a:buChar char="q"/>
            </a:pPr>
            <a:endParaRPr lang="en-US" sz="10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50000"/>
              </a:lnSpc>
              <a:buSzPct val="161000"/>
              <a:buFont typeface="Wingdings" panose="05000000000000000000" pitchFamily="2" charset="2"/>
              <a:buChar char="q"/>
            </a:pP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99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058FDC-338E-8B8E-3F1F-9AEE280985B8}"/>
              </a:ext>
            </a:extLst>
          </p:cNvPr>
          <p:cNvSpPr>
            <a:spLocks noGrp="1"/>
          </p:cNvSpPr>
          <p:nvPr>
            <p:ph type="title"/>
          </p:nvPr>
        </p:nvSpPr>
        <p:spPr>
          <a:xfrm>
            <a:off x="1447800" y="0"/>
            <a:ext cx="1435882" cy="336873"/>
          </a:xfrm>
        </p:spPr>
        <p:txBody>
          <a:bodyPr>
            <a:normAutofit fontScale="90000"/>
          </a:bodyPr>
          <a:lstStyle/>
          <a:p>
            <a:r>
              <a:rPr lang="en-US" sz="1600" dirty="0"/>
              <a:t>Experiment</a:t>
            </a:r>
          </a:p>
        </p:txBody>
      </p:sp>
      <p:sp>
        <p:nvSpPr>
          <p:cNvPr id="5" name="Subtitle 4">
            <a:extLst>
              <a:ext uri="{FF2B5EF4-FFF2-40B4-BE49-F238E27FC236}">
                <a16:creationId xmlns:a16="http://schemas.microsoft.com/office/drawing/2014/main" id="{25CF1CED-9772-FBB9-A0B9-4D0BDEFF19A0}"/>
              </a:ext>
            </a:extLst>
          </p:cNvPr>
          <p:cNvSpPr>
            <a:spLocks noGrp="1"/>
          </p:cNvSpPr>
          <p:nvPr>
            <p:ph type="subTitle" idx="1"/>
          </p:nvPr>
        </p:nvSpPr>
        <p:spPr>
          <a:xfrm>
            <a:off x="0" y="107048"/>
            <a:ext cx="4571999" cy="3484735"/>
          </a:xfrm>
        </p:spPr>
        <p:txBody>
          <a:bodyPr>
            <a:noAutofit/>
          </a:bodyPr>
          <a:lstStyle/>
          <a:p>
            <a:pPr algn="just">
              <a:lnSpc>
                <a:spcPct val="150000"/>
              </a:lnSpc>
            </a:pPr>
            <a:r>
              <a:rPr lang="en-US" sz="850" dirty="0">
                <a:solidFill>
                  <a:schemeClr val="accent5"/>
                </a:solidFill>
                <a:latin typeface="Calibri" panose="020F0502020204030204" pitchFamily="34" charset="0"/>
                <a:ea typeface="Calibri" panose="020F0502020204030204" pitchFamily="34" charset="0"/>
                <a:cs typeface="Calibri" panose="020F0502020204030204" pitchFamily="34" charset="0"/>
              </a:rPr>
              <a:t>Protocol for Evaluating Tools:</a:t>
            </a:r>
          </a:p>
          <a:p>
            <a:pPr algn="just">
              <a:lnSpc>
                <a:spcPct val="150000"/>
              </a:lnSpc>
            </a:pPr>
            <a:r>
              <a:rPr lang="en-US" sz="8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1. </a:t>
            </a:r>
            <a:r>
              <a:rPr lang="en-US" sz="85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Downsampling</a:t>
            </a:r>
            <a:r>
              <a:rPr lang="en-US" sz="8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of Known Subtypes (Single Isolate):</a:t>
            </a:r>
          </a:p>
          <a:p>
            <a:pPr marL="285750" indent="-171450" algn="just">
              <a:lnSpc>
                <a:spcPct val="150000"/>
              </a:lnSpc>
              <a:buSzPct val="100000"/>
              <a:buFont typeface="Arial" panose="020B0604020202020204" pitchFamily="34" charset="0"/>
              <a:buChar char="•"/>
            </a:pPr>
            <a:r>
              <a:rPr lang="en-US" sz="8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Subsets of 100k to 2M reads were generated based on coverage levels ranging from 5X to 100X. The tool was tested using these subsets, and as shown in Table 1, it accurately predicted the correct serotype even at 5X coverage.</a:t>
            </a:r>
          </a:p>
          <a:p>
            <a:pPr marL="114300" indent="0" algn="just">
              <a:lnSpc>
                <a:spcPct val="150000"/>
              </a:lnSpc>
              <a:buSzPct val="100000"/>
            </a:pPr>
            <a:r>
              <a:rPr lang="en-US" sz="850" dirty="0">
                <a:solidFill>
                  <a:srgbClr val="C00000"/>
                </a:solidFill>
                <a:latin typeface="Calibri" panose="020F0502020204030204" pitchFamily="34" charset="0"/>
                <a:ea typeface="Calibri" panose="020F0502020204030204" pitchFamily="34" charset="0"/>
                <a:cs typeface="Calibri" panose="020F0502020204030204" pitchFamily="34" charset="0"/>
              </a:rPr>
              <a:t>2</a:t>
            </a:r>
            <a:r>
              <a:rPr lang="en-US" sz="850" dirty="0">
                <a:solidFill>
                  <a:schemeClr val="accent5"/>
                </a:solidFill>
                <a:latin typeface="Calibri" panose="020F0502020204030204" pitchFamily="34" charset="0"/>
                <a:ea typeface="Calibri" panose="020F0502020204030204" pitchFamily="34" charset="0"/>
                <a:cs typeface="Calibri" panose="020F0502020204030204" pitchFamily="34" charset="0"/>
              </a:rPr>
              <a:t>. </a:t>
            </a:r>
            <a:r>
              <a:rPr lang="en-US" sz="850" dirty="0">
                <a:solidFill>
                  <a:srgbClr val="C00000"/>
                </a:solidFill>
                <a:latin typeface="Calibri" panose="020F0502020204030204" pitchFamily="34" charset="0"/>
                <a:ea typeface="Calibri" panose="020F0502020204030204" pitchFamily="34" charset="0"/>
                <a:cs typeface="Calibri" panose="020F0502020204030204" pitchFamily="34" charset="0"/>
              </a:rPr>
              <a:t>Mixing Different Ratios of Multiple Subtypes:</a:t>
            </a:r>
          </a:p>
          <a:p>
            <a:pPr marL="285750" indent="-171450" algn="just">
              <a:lnSpc>
                <a:spcPct val="150000"/>
              </a:lnSpc>
              <a:buSzPct val="100000"/>
              <a:buFont typeface="Arial" panose="020B0604020202020204" pitchFamily="34" charset="0"/>
              <a:buChar char="•"/>
            </a:pPr>
            <a:r>
              <a:rPr lang="en-US" sz="850" dirty="0">
                <a:solidFill>
                  <a:srgbClr val="C00000"/>
                </a:solidFill>
                <a:latin typeface="Calibri" panose="020F0502020204030204" pitchFamily="34" charset="0"/>
                <a:ea typeface="Calibri" panose="020F0502020204030204" pitchFamily="34" charset="0"/>
                <a:cs typeface="Calibri" panose="020F0502020204030204" pitchFamily="34" charset="0"/>
              </a:rPr>
              <a:t>Two, three and five different samples were mixed in varying proportions. Coverage ratios were adjusted, such as 4.76% of 5X coverage combined with 95.24% of 100X coverage. The tool was able to correctly predict the serotype in all cases, as presented in Table 2.</a:t>
            </a:r>
          </a:p>
          <a:p>
            <a:pPr marL="114300" indent="0" algn="just">
              <a:lnSpc>
                <a:spcPct val="150000"/>
              </a:lnSpc>
              <a:buSzPct val="100000"/>
            </a:pPr>
            <a:r>
              <a:rPr lang="en-US" sz="8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3</a:t>
            </a:r>
            <a:r>
              <a:rPr lang="en-US" sz="850" dirty="0">
                <a:solidFill>
                  <a:schemeClr val="accent5"/>
                </a:solidFill>
                <a:latin typeface="Calibri" panose="020F0502020204030204" pitchFamily="34" charset="0"/>
                <a:ea typeface="Calibri" panose="020F0502020204030204" pitchFamily="34" charset="0"/>
                <a:cs typeface="Calibri" panose="020F0502020204030204" pitchFamily="34" charset="0"/>
              </a:rPr>
              <a:t>. </a:t>
            </a:r>
            <a:r>
              <a:rPr lang="en-US" sz="850" dirty="0" err="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Downsampled</a:t>
            </a:r>
            <a:r>
              <a:rPr lang="en-US" sz="8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reads Mixed with Wastewater (Single Isolate):</a:t>
            </a:r>
          </a:p>
          <a:p>
            <a:pPr marL="285750" indent="-171450" algn="just">
              <a:lnSpc>
                <a:spcPct val="150000"/>
              </a:lnSpc>
              <a:buSzPct val="100000"/>
              <a:buFont typeface="Arial" panose="020B0604020202020204" pitchFamily="34" charset="0"/>
              <a:buChar char="•"/>
            </a:pPr>
            <a:r>
              <a:rPr lang="en-US" sz="8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Subsets ranging from 1k to 1M </a:t>
            </a:r>
            <a:r>
              <a:rPr lang="en-US" sz="850" i="1" dirty="0" err="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S.pnuemoniae</a:t>
            </a:r>
            <a:r>
              <a:rPr lang="en-US" sz="850" i="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a:t>
            </a:r>
            <a:r>
              <a:rPr lang="en-US" sz="8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reads were generated, with coverage levels from 0.05X to 50X.</a:t>
            </a:r>
          </a:p>
          <a:p>
            <a:pPr marL="285750" indent="-171450" algn="just">
              <a:lnSpc>
                <a:spcPct val="150000"/>
              </a:lnSpc>
              <a:buSzPct val="100000"/>
              <a:buFont typeface="Arial" panose="020B0604020202020204" pitchFamily="34" charset="0"/>
              <a:buChar char="•"/>
            </a:pPr>
            <a:r>
              <a:rPr lang="en-US" sz="8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These subsets were mixed with wastewater reads to create a total dataset of 10 million reads. The tool’s performance varied across different samples, as shown in Table 3.</a:t>
            </a:r>
          </a:p>
          <a:p>
            <a:pPr marL="285750" indent="-171450" algn="just">
              <a:lnSpc>
                <a:spcPct val="150000"/>
              </a:lnSpc>
              <a:buSzPct val="100000"/>
              <a:buFont typeface="Arial" panose="020B0604020202020204" pitchFamily="34" charset="0"/>
              <a:buChar char="•"/>
            </a:pPr>
            <a:r>
              <a:rPr lang="en-US" sz="85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For ERR316601 + Wastewater, the tool failed to predict the serotype when ERR316601 reads were below 5000 (0.05% of the total sample). For ERR662389 + Wastewater, the threshold was higher, with failure occurring below 9000 reads (0.09% of the total sample).</a:t>
            </a:r>
          </a:p>
        </p:txBody>
      </p:sp>
      <p:pic>
        <p:nvPicPr>
          <p:cNvPr id="8" name="Picture 7">
            <a:extLst>
              <a:ext uri="{FF2B5EF4-FFF2-40B4-BE49-F238E27FC236}">
                <a16:creationId xmlns:a16="http://schemas.microsoft.com/office/drawing/2014/main" id="{32E3A157-A058-D46B-6DBE-8E4022413166}"/>
              </a:ext>
            </a:extLst>
          </p:cNvPr>
          <p:cNvPicPr>
            <a:picLocks noChangeAspect="1"/>
          </p:cNvPicPr>
          <p:nvPr/>
        </p:nvPicPr>
        <p:blipFill>
          <a:blip r:embed="rId2"/>
          <a:stretch>
            <a:fillRect/>
          </a:stretch>
        </p:blipFill>
        <p:spPr>
          <a:xfrm>
            <a:off x="4572000" y="224105"/>
            <a:ext cx="4572000" cy="1166813"/>
          </a:xfrm>
          <a:prstGeom prst="rect">
            <a:avLst/>
          </a:prstGeom>
        </p:spPr>
      </p:pic>
      <p:pic>
        <p:nvPicPr>
          <p:cNvPr id="14" name="Picture 13">
            <a:extLst>
              <a:ext uri="{FF2B5EF4-FFF2-40B4-BE49-F238E27FC236}">
                <a16:creationId xmlns:a16="http://schemas.microsoft.com/office/drawing/2014/main" id="{3BD7A851-8D1B-F1E5-F441-352ECB7DAC12}"/>
              </a:ext>
            </a:extLst>
          </p:cNvPr>
          <p:cNvPicPr>
            <a:picLocks noChangeAspect="1"/>
          </p:cNvPicPr>
          <p:nvPr/>
        </p:nvPicPr>
        <p:blipFill>
          <a:blip r:embed="rId3"/>
          <a:stretch>
            <a:fillRect/>
          </a:stretch>
        </p:blipFill>
        <p:spPr>
          <a:xfrm>
            <a:off x="4572000" y="2062125"/>
            <a:ext cx="4572000" cy="941277"/>
          </a:xfrm>
          <a:prstGeom prst="rect">
            <a:avLst/>
          </a:prstGeom>
        </p:spPr>
      </p:pic>
      <p:pic>
        <p:nvPicPr>
          <p:cNvPr id="16" name="Picture 15">
            <a:extLst>
              <a:ext uri="{FF2B5EF4-FFF2-40B4-BE49-F238E27FC236}">
                <a16:creationId xmlns:a16="http://schemas.microsoft.com/office/drawing/2014/main" id="{7C9BECF8-4C9A-1117-7B37-3F69F9BB9540}"/>
              </a:ext>
            </a:extLst>
          </p:cNvPr>
          <p:cNvPicPr>
            <a:picLocks noChangeAspect="1"/>
          </p:cNvPicPr>
          <p:nvPr/>
        </p:nvPicPr>
        <p:blipFill>
          <a:blip r:embed="rId4"/>
          <a:srcRect b="17520"/>
          <a:stretch/>
        </p:blipFill>
        <p:spPr>
          <a:xfrm>
            <a:off x="0" y="3561842"/>
            <a:ext cx="9144002" cy="1581658"/>
          </a:xfrm>
          <a:prstGeom prst="rect">
            <a:avLst/>
          </a:prstGeom>
        </p:spPr>
      </p:pic>
      <p:sp>
        <p:nvSpPr>
          <p:cNvPr id="18" name="TextBox 17">
            <a:extLst>
              <a:ext uri="{FF2B5EF4-FFF2-40B4-BE49-F238E27FC236}">
                <a16:creationId xmlns:a16="http://schemas.microsoft.com/office/drawing/2014/main" id="{F718A116-26AA-3000-A521-509CA015911F}"/>
              </a:ext>
            </a:extLst>
          </p:cNvPr>
          <p:cNvSpPr txBox="1"/>
          <p:nvPr/>
        </p:nvSpPr>
        <p:spPr>
          <a:xfrm>
            <a:off x="4571999" y="-8368"/>
            <a:ext cx="4571999" cy="230832"/>
          </a:xfrm>
          <a:prstGeom prst="rect">
            <a:avLst/>
          </a:prstGeom>
          <a:noFill/>
        </p:spPr>
        <p:txBody>
          <a:bodyPr wrap="square" rtlCol="0">
            <a:spAutoFit/>
          </a:bodyPr>
          <a:lstStyle/>
          <a:p>
            <a:pPr algn="ct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Table 1: </a:t>
            </a:r>
            <a:r>
              <a:rPr lang="en-US" sz="9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tested on </a:t>
            </a:r>
            <a:r>
              <a:rPr lang="en-US" sz="9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s.pnuemoniae</a:t>
            </a: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reads based on 5X-100X coverage </a:t>
            </a:r>
          </a:p>
        </p:txBody>
      </p:sp>
      <p:sp>
        <p:nvSpPr>
          <p:cNvPr id="19" name="TextBox 18">
            <a:extLst>
              <a:ext uri="{FF2B5EF4-FFF2-40B4-BE49-F238E27FC236}">
                <a16:creationId xmlns:a16="http://schemas.microsoft.com/office/drawing/2014/main" id="{47DDDE67-AD0B-A838-31AE-179DE95247FE}"/>
              </a:ext>
            </a:extLst>
          </p:cNvPr>
          <p:cNvSpPr txBox="1"/>
          <p:nvPr/>
        </p:nvSpPr>
        <p:spPr>
          <a:xfrm>
            <a:off x="4572001" y="1651071"/>
            <a:ext cx="4571999" cy="369332"/>
          </a:xfrm>
          <a:prstGeom prst="rect">
            <a:avLst/>
          </a:prstGeom>
          <a:noFill/>
        </p:spPr>
        <p:txBody>
          <a:bodyPr wrap="square" rtlCol="0">
            <a:spAutoFit/>
          </a:bodyPr>
          <a:lstStyle/>
          <a:p>
            <a:pPr algn="ct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Table 2: </a:t>
            </a:r>
            <a:r>
              <a:rPr lang="en-US" sz="9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tested on different ratio mixes of multiple subtypes based on 5X-100X coverage </a:t>
            </a:r>
          </a:p>
        </p:txBody>
      </p:sp>
      <p:sp>
        <p:nvSpPr>
          <p:cNvPr id="20" name="TextBox 19">
            <a:extLst>
              <a:ext uri="{FF2B5EF4-FFF2-40B4-BE49-F238E27FC236}">
                <a16:creationId xmlns:a16="http://schemas.microsoft.com/office/drawing/2014/main" id="{7773A577-CBFD-9E62-BB18-DF3F8411DC2C}"/>
              </a:ext>
            </a:extLst>
          </p:cNvPr>
          <p:cNvSpPr txBox="1"/>
          <p:nvPr/>
        </p:nvSpPr>
        <p:spPr>
          <a:xfrm>
            <a:off x="4572001" y="3227931"/>
            <a:ext cx="4571999" cy="230832"/>
          </a:xfrm>
          <a:prstGeom prst="rect">
            <a:avLst/>
          </a:prstGeom>
          <a:noFill/>
        </p:spPr>
        <p:txBody>
          <a:bodyPr wrap="square" rtlCol="0">
            <a:spAutoFit/>
          </a:bodyPr>
          <a:lstStyle/>
          <a:p>
            <a:pPr algn="ct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Table 3: </a:t>
            </a:r>
            <a:r>
              <a:rPr lang="en-US" sz="9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tested on different ratio mixes of single isolates with wastewater reads </a:t>
            </a:r>
          </a:p>
        </p:txBody>
      </p:sp>
    </p:spTree>
    <p:extLst>
      <p:ext uri="{BB962C8B-B14F-4D97-AF65-F5344CB8AC3E}">
        <p14:creationId xmlns:p14="http://schemas.microsoft.com/office/powerpoint/2010/main" val="3736591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B6D04C-02E2-5D9C-97D5-343EC615CB64}"/>
              </a:ext>
            </a:extLst>
          </p:cNvPr>
          <p:cNvSpPr>
            <a:spLocks noGrp="1"/>
          </p:cNvSpPr>
          <p:nvPr>
            <p:ph type="title"/>
          </p:nvPr>
        </p:nvSpPr>
        <p:spPr/>
        <p:txBody>
          <a:bodyPr>
            <a:normAutofit fontScale="90000"/>
          </a:bodyPr>
          <a:lstStyle/>
          <a:p>
            <a:endParaRPr lang="en-US"/>
          </a:p>
        </p:txBody>
      </p:sp>
      <p:pic>
        <p:nvPicPr>
          <p:cNvPr id="9" name="Picture 8">
            <a:extLst>
              <a:ext uri="{FF2B5EF4-FFF2-40B4-BE49-F238E27FC236}">
                <a16:creationId xmlns:a16="http://schemas.microsoft.com/office/drawing/2014/main" id="{E269C3AE-C03C-0DCE-2A1F-677C12A60841}"/>
              </a:ext>
            </a:extLst>
          </p:cNvPr>
          <p:cNvPicPr>
            <a:picLocks noChangeAspect="1"/>
          </p:cNvPicPr>
          <p:nvPr/>
        </p:nvPicPr>
        <p:blipFill>
          <a:blip r:embed="rId2"/>
          <a:stretch>
            <a:fillRect/>
          </a:stretch>
        </p:blipFill>
        <p:spPr>
          <a:xfrm>
            <a:off x="284015" y="203393"/>
            <a:ext cx="8749145" cy="828441"/>
          </a:xfrm>
          <a:prstGeom prst="rect">
            <a:avLst/>
          </a:prstGeom>
        </p:spPr>
      </p:pic>
      <p:sp>
        <p:nvSpPr>
          <p:cNvPr id="10" name="TextBox 9">
            <a:extLst>
              <a:ext uri="{FF2B5EF4-FFF2-40B4-BE49-F238E27FC236}">
                <a16:creationId xmlns:a16="http://schemas.microsoft.com/office/drawing/2014/main" id="{4B48CFDC-7033-38FF-32DB-5248AAB10D7D}"/>
              </a:ext>
            </a:extLst>
          </p:cNvPr>
          <p:cNvSpPr txBox="1"/>
          <p:nvPr/>
        </p:nvSpPr>
        <p:spPr>
          <a:xfrm>
            <a:off x="446809" y="-22860"/>
            <a:ext cx="8250382" cy="246221"/>
          </a:xfrm>
          <a:prstGeom prst="rect">
            <a:avLst/>
          </a:prstGeom>
          <a:noFill/>
        </p:spPr>
        <p:txBody>
          <a:bodyPr wrap="square" rtlCol="0">
            <a:spAutoFit/>
          </a:bodyPr>
          <a:lstStyle/>
          <a:p>
            <a:pPr algn="ctr"/>
            <a:r>
              <a:rPr lang="en-US" sz="1000" dirty="0">
                <a:latin typeface="Calibri" panose="020F0502020204030204" pitchFamily="34" charset="0"/>
                <a:ea typeface="Calibri" panose="020F0502020204030204" pitchFamily="34" charset="0"/>
                <a:cs typeface="Calibri" panose="020F0502020204030204" pitchFamily="34" charset="0"/>
              </a:rPr>
              <a:t>Table 4: </a:t>
            </a:r>
            <a:r>
              <a:rPr lang="en-US" sz="10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1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tested on different ratio mixes of single isolates with wastewater reads</a:t>
            </a:r>
            <a:r>
              <a:rPr lang="en-US" sz="1000" dirty="0">
                <a:latin typeface="Calibri" panose="020F0502020204030204" pitchFamily="34" charset="0"/>
                <a:ea typeface="Calibri" panose="020F0502020204030204" pitchFamily="34" charset="0"/>
                <a:cs typeface="Calibri" panose="020F0502020204030204" pitchFamily="34" charset="0"/>
              </a:rPr>
              <a:t> </a:t>
            </a:r>
          </a:p>
        </p:txBody>
      </p:sp>
      <p:sp>
        <p:nvSpPr>
          <p:cNvPr id="13" name="TextBox 12">
            <a:extLst>
              <a:ext uri="{FF2B5EF4-FFF2-40B4-BE49-F238E27FC236}">
                <a16:creationId xmlns:a16="http://schemas.microsoft.com/office/drawing/2014/main" id="{DD8793D1-A382-9294-72CE-C5748D855D50}"/>
              </a:ext>
            </a:extLst>
          </p:cNvPr>
          <p:cNvSpPr txBox="1"/>
          <p:nvPr/>
        </p:nvSpPr>
        <p:spPr>
          <a:xfrm>
            <a:off x="471052" y="2766543"/>
            <a:ext cx="8250382" cy="230832"/>
          </a:xfrm>
          <a:prstGeom prst="rect">
            <a:avLst/>
          </a:prstGeom>
          <a:noFill/>
        </p:spPr>
        <p:txBody>
          <a:bodyPr wrap="square" rtlCol="0">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Table 5: </a:t>
            </a:r>
            <a:r>
              <a:rPr lang="en-US" sz="9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tested on different ratio mixes of 4 multiple subtypes with wastewater reads</a:t>
            </a:r>
            <a:r>
              <a:rPr lang="en-US" sz="900" dirty="0">
                <a:latin typeface="Calibri" panose="020F0502020204030204" pitchFamily="34" charset="0"/>
                <a:ea typeface="Calibri" panose="020F0502020204030204" pitchFamily="34" charset="0"/>
                <a:cs typeface="Calibri" panose="020F0502020204030204" pitchFamily="34" charset="0"/>
              </a:rPr>
              <a:t> </a:t>
            </a:r>
          </a:p>
        </p:txBody>
      </p:sp>
      <p:sp>
        <p:nvSpPr>
          <p:cNvPr id="14" name="TextBox 13">
            <a:extLst>
              <a:ext uri="{FF2B5EF4-FFF2-40B4-BE49-F238E27FC236}">
                <a16:creationId xmlns:a16="http://schemas.microsoft.com/office/drawing/2014/main" id="{F5190F46-B572-0A7D-4B44-E36416B3A355}"/>
              </a:ext>
            </a:extLst>
          </p:cNvPr>
          <p:cNvSpPr txBox="1"/>
          <p:nvPr/>
        </p:nvSpPr>
        <p:spPr>
          <a:xfrm>
            <a:off x="1" y="1017725"/>
            <a:ext cx="9168242" cy="1757148"/>
          </a:xfrm>
          <a:prstGeom prst="rect">
            <a:avLst/>
          </a:prstGeom>
          <a:noFill/>
        </p:spPr>
        <p:txBody>
          <a:bodyPr wrap="square" rtlCol="0">
            <a:spAutoFit/>
          </a:bodyPr>
          <a:lstStyle/>
          <a:p>
            <a:pPr algn="just">
              <a:lnSpc>
                <a:spcPct val="150000"/>
              </a:lnSpc>
              <a:buFont typeface="+mj-lt"/>
              <a:buAutoNum type="arabicPeriod" startAt="4"/>
            </a:pPr>
            <a:r>
              <a:rPr lang="en-US" sz="800" b="1" dirty="0">
                <a:solidFill>
                  <a:srgbClr val="C00000"/>
                </a:solidFill>
                <a:latin typeface="Calibri" panose="020F0502020204030204" pitchFamily="34" charset="0"/>
                <a:ea typeface="Calibri" panose="020F0502020204030204" pitchFamily="34" charset="0"/>
                <a:cs typeface="Calibri" panose="020F0502020204030204" pitchFamily="34" charset="0"/>
              </a:rPr>
              <a:t>Mixing Different Ratios of Multiple Subtypes with Wastewater Reads:</a:t>
            </a:r>
            <a:endPar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Two, three, and five different samples were mixed in varying proportions with wastewater reads, totaling 10 million reads, as shown in Table 5.</a:t>
            </a:r>
          </a:p>
          <a:p>
            <a:pPr algn="just">
              <a:lnSpc>
                <a:spcPct val="150000"/>
              </a:lnSpc>
            </a:pP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I conducted two different experiments:</a:t>
            </a:r>
          </a:p>
          <a:p>
            <a:pPr marL="171450" indent="-171450" algn="just">
              <a:lnSpc>
                <a:spcPct val="150000"/>
              </a:lnSpc>
              <a:buFont typeface="Arial" panose="020B0604020202020204" pitchFamily="34" charset="0"/>
              <a:buChar char="•"/>
            </a:pP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In the first experiment (Table 4), the threshold for detecting serotypes in a single isolate mixed with wastewater varied across samples. For </a:t>
            </a:r>
            <a:r>
              <a:rPr lang="en-US" sz="800" b="1" dirty="0">
                <a:solidFill>
                  <a:srgbClr val="C00000"/>
                </a:solidFill>
                <a:latin typeface="Calibri" panose="020F0502020204030204" pitchFamily="34" charset="0"/>
                <a:ea typeface="Calibri" panose="020F0502020204030204" pitchFamily="34" charset="0"/>
                <a:cs typeface="Calibri" panose="020F0502020204030204" pitchFamily="34" charset="0"/>
              </a:rPr>
              <a:t>ERR2225396 + wastewater</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the threshold was </a:t>
            </a:r>
            <a:r>
              <a:rPr lang="en-US" sz="800" b="1" dirty="0">
                <a:solidFill>
                  <a:srgbClr val="C00000"/>
                </a:solidFill>
                <a:latin typeface="Calibri" panose="020F0502020204030204" pitchFamily="34" charset="0"/>
                <a:ea typeface="Calibri" panose="020F0502020204030204" pitchFamily="34" charset="0"/>
                <a:cs typeface="Calibri" panose="020F0502020204030204" pitchFamily="34" charset="0"/>
              </a:rPr>
              <a:t>4,000 reads</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while for </a:t>
            </a:r>
            <a:r>
              <a:rPr lang="en-US" sz="800" b="1" dirty="0">
                <a:solidFill>
                  <a:srgbClr val="C00000"/>
                </a:solidFill>
                <a:latin typeface="Calibri" panose="020F0502020204030204" pitchFamily="34" charset="0"/>
                <a:ea typeface="Calibri" panose="020F0502020204030204" pitchFamily="34" charset="0"/>
                <a:cs typeface="Calibri" panose="020F0502020204030204" pitchFamily="34" charset="0"/>
              </a:rPr>
              <a:t>ERR2667933 + wastewater</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it was </a:t>
            </a:r>
            <a:r>
              <a:rPr lang="en-US" sz="800" b="1" dirty="0">
                <a:solidFill>
                  <a:srgbClr val="C00000"/>
                </a:solidFill>
                <a:latin typeface="Calibri" panose="020F0502020204030204" pitchFamily="34" charset="0"/>
                <a:ea typeface="Calibri" panose="020F0502020204030204" pitchFamily="34" charset="0"/>
                <a:cs typeface="Calibri" panose="020F0502020204030204" pitchFamily="34" charset="0"/>
              </a:rPr>
              <a:t>6,000 reads</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The tool was tested on these threshold-level reads mixed with wastewater to reach a total of 10 million reads, and it successfully identified the correct serotypes.</a:t>
            </a:r>
          </a:p>
          <a:p>
            <a:pPr marL="171450" indent="-171450" algn="just">
              <a:lnSpc>
                <a:spcPct val="150000"/>
              </a:lnSpc>
              <a:buFont typeface="Arial" panose="020B0604020202020204" pitchFamily="34" charset="0"/>
              <a:buChar char="•"/>
            </a:pP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In the second experiment, five mixed subtypes were combined with wastewater. The tool accurately predicted serotypes when the reads met the threshold level but was unable to identify the specific serotype for a sample when its reads fell below the threshold as mentioned in Table 5 and Table 6.</a:t>
            </a:r>
          </a:p>
          <a:p>
            <a:pPr algn="just">
              <a:lnSpc>
                <a:spcPct val="150000"/>
              </a:lnSpc>
            </a:pPr>
            <a:r>
              <a:rPr lang="en-US" sz="850"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Based on these patterns, </a:t>
            </a:r>
            <a:r>
              <a:rPr lang="en-US" sz="850" b="1" i="1" dirty="0" err="1">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850"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 outperforms all other tested tools, as it can accurately predict the correct serotypes even with as few as </a:t>
            </a:r>
            <a:r>
              <a:rPr lang="en-US" sz="850" b="1"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5,000 reads</a:t>
            </a:r>
            <a:r>
              <a:rPr lang="en-US" sz="850"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 when mixed with wastewater. This demonstrates the tool's reliability and confidence in serotype identification.</a:t>
            </a:r>
          </a:p>
        </p:txBody>
      </p:sp>
      <p:pic>
        <p:nvPicPr>
          <p:cNvPr id="18" name="Picture 17">
            <a:extLst>
              <a:ext uri="{FF2B5EF4-FFF2-40B4-BE49-F238E27FC236}">
                <a16:creationId xmlns:a16="http://schemas.microsoft.com/office/drawing/2014/main" id="{BCFD0417-CA99-14C3-F124-A5A307C2905D}"/>
              </a:ext>
            </a:extLst>
          </p:cNvPr>
          <p:cNvPicPr>
            <a:picLocks noChangeAspect="1"/>
          </p:cNvPicPr>
          <p:nvPr/>
        </p:nvPicPr>
        <p:blipFill>
          <a:blip r:embed="rId3"/>
          <a:stretch>
            <a:fillRect/>
          </a:stretch>
        </p:blipFill>
        <p:spPr>
          <a:xfrm>
            <a:off x="0" y="4533086"/>
            <a:ext cx="9144000" cy="610414"/>
          </a:xfrm>
          <a:prstGeom prst="rect">
            <a:avLst/>
          </a:prstGeom>
        </p:spPr>
      </p:pic>
      <p:sp>
        <p:nvSpPr>
          <p:cNvPr id="21" name="TextBox 20">
            <a:extLst>
              <a:ext uri="{FF2B5EF4-FFF2-40B4-BE49-F238E27FC236}">
                <a16:creationId xmlns:a16="http://schemas.microsoft.com/office/drawing/2014/main" id="{B4473A4E-B44F-FB01-11E9-4604BDA825BD}"/>
              </a:ext>
            </a:extLst>
          </p:cNvPr>
          <p:cNvSpPr txBox="1"/>
          <p:nvPr/>
        </p:nvSpPr>
        <p:spPr>
          <a:xfrm>
            <a:off x="533397" y="4302254"/>
            <a:ext cx="8250382" cy="230832"/>
          </a:xfrm>
          <a:prstGeom prst="rect">
            <a:avLst/>
          </a:prstGeom>
          <a:noFill/>
        </p:spPr>
        <p:txBody>
          <a:bodyPr wrap="square" rtlCol="0">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Table 6: </a:t>
            </a:r>
            <a:r>
              <a:rPr lang="en-US" sz="90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serocall</a:t>
            </a:r>
            <a:r>
              <a:rPr lang="en-US" sz="9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tested on different ratio mixes of 2 multiple subtypes with wastewater reads</a:t>
            </a:r>
            <a:r>
              <a:rPr lang="en-US" sz="900" dirty="0">
                <a:latin typeface="Calibri" panose="020F0502020204030204" pitchFamily="34" charset="0"/>
                <a:ea typeface="Calibri" panose="020F0502020204030204" pitchFamily="34" charset="0"/>
                <a:cs typeface="Calibri" panose="020F0502020204030204" pitchFamily="34" charset="0"/>
              </a:rPr>
              <a:t> </a:t>
            </a:r>
          </a:p>
        </p:txBody>
      </p:sp>
      <p:pic>
        <p:nvPicPr>
          <p:cNvPr id="23" name="Picture 22">
            <a:extLst>
              <a:ext uri="{FF2B5EF4-FFF2-40B4-BE49-F238E27FC236}">
                <a16:creationId xmlns:a16="http://schemas.microsoft.com/office/drawing/2014/main" id="{C0F55CE1-F168-13BC-DB3B-35A6EBA8D479}"/>
              </a:ext>
            </a:extLst>
          </p:cNvPr>
          <p:cNvPicPr>
            <a:picLocks noChangeAspect="1"/>
          </p:cNvPicPr>
          <p:nvPr/>
        </p:nvPicPr>
        <p:blipFill>
          <a:blip r:embed="rId4"/>
          <a:stretch>
            <a:fillRect/>
          </a:stretch>
        </p:blipFill>
        <p:spPr>
          <a:xfrm>
            <a:off x="0" y="2997375"/>
            <a:ext cx="9168243" cy="1304879"/>
          </a:xfrm>
          <a:prstGeom prst="rect">
            <a:avLst/>
          </a:prstGeom>
        </p:spPr>
      </p:pic>
    </p:spTree>
    <p:extLst>
      <p:ext uri="{BB962C8B-B14F-4D97-AF65-F5344CB8AC3E}">
        <p14:creationId xmlns:p14="http://schemas.microsoft.com/office/powerpoint/2010/main" val="148640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3CCB41-E3C5-DC58-8182-76FD8AD8C129}"/>
              </a:ext>
            </a:extLst>
          </p:cNvPr>
          <p:cNvSpPr>
            <a:spLocks noGrp="1"/>
          </p:cNvSpPr>
          <p:nvPr>
            <p:ph type="body" idx="1"/>
          </p:nvPr>
        </p:nvSpPr>
        <p:spPr>
          <a:xfrm>
            <a:off x="311700" y="572700"/>
            <a:ext cx="8520600" cy="3416400"/>
          </a:xfrm>
        </p:spPr>
        <p:txBody>
          <a:bodyPr>
            <a:noAutofit/>
          </a:bodyPr>
          <a:lstStyle/>
          <a:p>
            <a:pPr marL="114300" indent="0">
              <a:lnSpc>
                <a:spcPct val="150000"/>
              </a:lnSpc>
              <a:buNone/>
            </a:pP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Locus</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 locus</a:t>
            </a:r>
          </a:p>
          <a:p>
            <a:pPr marL="114300" indent="0">
              <a:lnSpc>
                <a:spcPct val="150000"/>
              </a:lnSpc>
              <a:buNone/>
            </a:pPr>
            <a:endPar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Size</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Approximately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1.5–2.0 kb</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varying depending on the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type.</a:t>
            </a:r>
          </a:p>
          <a:p>
            <a:pPr>
              <a:lnSpc>
                <a:spcPct val="150000"/>
              </a:lnSpc>
              <a:buFont typeface="Arial" panose="020B0604020202020204" pitchFamily="34" charset="0"/>
              <a:buChar char="•"/>
            </a:pP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Genes: </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locus primarily encodes the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M protein</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 surface protein and major virulence factor of </a:t>
            </a:r>
            <a:r>
              <a:rPr lang="en-US" sz="1000" i="1" dirty="0">
                <a:solidFill>
                  <a:schemeClr val="tx1"/>
                </a:solidFill>
                <a:latin typeface="Calibri" panose="020F0502020204030204" pitchFamily="34" charset="0"/>
                <a:ea typeface="Calibri" panose="020F0502020204030204" pitchFamily="34" charset="0"/>
                <a:cs typeface="Calibri" panose="020F0502020204030204" pitchFamily="34" charset="0"/>
              </a:rPr>
              <a:t>S. pyogenes</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14300" indent="0">
              <a:lnSpc>
                <a:spcPct val="150000"/>
              </a:lnSpc>
              <a:buNone/>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Key genes within or near the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locus include:</a:t>
            </a:r>
          </a:p>
          <a:p>
            <a:pPr marL="742950" lvl="1" indent="-285750">
              <a:lnSpc>
                <a:spcPct val="150000"/>
              </a:lnSpc>
              <a:buFont typeface="Arial" panose="020B0604020202020204" pitchFamily="34" charset="0"/>
              <a:buChar char="•"/>
            </a:pP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scpA</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Encodes C5a peptidase (immune evasion).</a:t>
            </a:r>
          </a:p>
          <a:p>
            <a:pPr marL="742950" lvl="1" indent="-285750">
              <a:lnSpc>
                <a:spcPct val="150000"/>
              </a:lnSpc>
              <a:buFont typeface="Arial" panose="020B0604020202020204" pitchFamily="34" charset="0"/>
              <a:buChar char="•"/>
            </a:pP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mrp</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Encodes an M-related protein.</a:t>
            </a:r>
          </a:p>
          <a:p>
            <a:pPr marL="742950" lvl="1" indent="-285750">
              <a:lnSpc>
                <a:spcPct val="150000"/>
              </a:lnSpc>
              <a:buFont typeface="Arial" panose="020B0604020202020204" pitchFamily="34" charset="0"/>
              <a:buChar char="•"/>
            </a:pP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enn</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Encodes another M-like protein that binds IgG.</a:t>
            </a:r>
          </a:p>
          <a:p>
            <a:pPr>
              <a:lnSpc>
                <a:spcPct val="150000"/>
              </a:lnSpc>
              <a:buFont typeface="Arial" panose="020B0604020202020204" pitchFamily="34" charset="0"/>
              <a:buChar char="•"/>
            </a:pP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Function: </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M protein</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is a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major virulence factor</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that:</a:t>
            </a:r>
          </a:p>
          <a:p>
            <a:pPr marL="742950" lvl="1" indent="-285750">
              <a:lnSpc>
                <a:spcPct val="15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Prevents phagocytosis by inhibiting complement deposition.</a:t>
            </a:r>
          </a:p>
          <a:p>
            <a:pPr marL="742950" lvl="1" indent="-285750">
              <a:lnSpc>
                <a:spcPct val="15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Promotes adhesion to host cells.</a:t>
            </a:r>
          </a:p>
          <a:p>
            <a:pPr marL="742950" lvl="1" indent="-285750">
              <a:lnSpc>
                <a:spcPct val="15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Evades host immune responses by molecular mimicry.</a:t>
            </a:r>
          </a:p>
          <a:p>
            <a:pPr>
              <a:lnSpc>
                <a:spcPct val="150000"/>
              </a:lnSpc>
              <a:buFont typeface="Arial" panose="020B0604020202020204" pitchFamily="34" charset="0"/>
              <a:buChar char="•"/>
            </a:pP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Number of Types: </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There are over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250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 types</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of </a:t>
            </a:r>
            <a:r>
              <a:rPr lang="en-US" sz="1000" i="1" dirty="0">
                <a:solidFill>
                  <a:schemeClr val="tx1"/>
                </a:solidFill>
                <a:latin typeface="Calibri" panose="020F0502020204030204" pitchFamily="34" charset="0"/>
                <a:ea typeface="Calibri" panose="020F0502020204030204" pitchFamily="34" charset="0"/>
                <a:cs typeface="Calibri" panose="020F0502020204030204" pitchFamily="34" charset="0"/>
              </a:rPr>
              <a:t>S. pyogenes</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classified based on sequence variability in the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 gene</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These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types are associated with different infection profiles, including pharyngitis, cellulitis, and invasive infections.</a:t>
            </a:r>
          </a:p>
          <a:p>
            <a:pPr>
              <a:lnSpc>
                <a:spcPct val="150000"/>
              </a:lnSpc>
              <a:buFont typeface="Arial" panose="020B0604020202020204" pitchFamily="34" charset="0"/>
              <a:buChar char="•"/>
            </a:pP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Typing Tool: Emm-Typing Tool</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(CDC or UKHSA tools):</a:t>
            </a:r>
          </a:p>
          <a:p>
            <a:pPr marL="742950" lvl="1" indent="-285750">
              <a:lnSpc>
                <a:spcPct val="15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Uses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 gene sequence</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variability for typing directly from genome sequencing or PCR-based approaches.</a:t>
            </a:r>
          </a:p>
          <a:p>
            <a:pPr marL="742950" lvl="1" indent="-285750">
              <a:lnSpc>
                <a:spcPct val="15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Typing is based on the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N-terminal hypervariable region</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of the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 gene</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457200" lvl="1" indent="0">
              <a:lnSpc>
                <a:spcPct val="150000"/>
              </a:lnSpc>
              <a:buNone/>
            </a:pP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72;p16">
            <a:extLst>
              <a:ext uri="{FF2B5EF4-FFF2-40B4-BE49-F238E27FC236}">
                <a16:creationId xmlns:a16="http://schemas.microsoft.com/office/drawing/2014/main" id="{A094198B-341F-257C-EAEB-83AAC13E8BA9}"/>
              </a:ext>
            </a:extLst>
          </p:cNvPr>
          <p:cNvSpPr txBox="1">
            <a:spLocks noGrp="1"/>
          </p:cNvSpPr>
          <p:nvPr>
            <p:ph type="title"/>
          </p:nvPr>
        </p:nvSpPr>
        <p:spPr>
          <a:xfrm>
            <a:off x="267557" y="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400"/>
              </a:spcBef>
              <a:spcAft>
                <a:spcPts val="0"/>
              </a:spcAft>
              <a:buSzPts val="990"/>
              <a:buNone/>
            </a:pPr>
            <a:r>
              <a:rPr lang="en" sz="1270" b="1" dirty="0">
                <a:solidFill>
                  <a:srgbClr val="C00000"/>
                </a:solidFill>
              </a:rPr>
              <a:t>Loci Used for Typing Streptococcus pyogenes</a:t>
            </a:r>
            <a:endParaRPr sz="1270" b="1" dirty="0">
              <a:solidFill>
                <a:srgbClr val="C00000"/>
              </a:solidFill>
            </a:endParaRPr>
          </a:p>
          <a:p>
            <a:pPr marL="0" lvl="0" indent="0" algn="ctr" rtl="0">
              <a:lnSpc>
                <a:spcPct val="115000"/>
              </a:lnSpc>
              <a:spcBef>
                <a:spcPts val="1400"/>
              </a:spcBef>
              <a:spcAft>
                <a:spcPts val="400"/>
              </a:spcAft>
              <a:buClr>
                <a:schemeClr val="dk1"/>
              </a:buClr>
              <a:buSzPts val="990"/>
              <a:buFont typeface="Arial"/>
              <a:buNone/>
            </a:pPr>
            <a:endParaRPr sz="1270" b="1" dirty="0">
              <a:solidFill>
                <a:srgbClr val="C00000"/>
              </a:solidFill>
            </a:endParaRPr>
          </a:p>
        </p:txBody>
      </p:sp>
    </p:spTree>
    <p:extLst>
      <p:ext uri="{BB962C8B-B14F-4D97-AF65-F5344CB8AC3E}">
        <p14:creationId xmlns:p14="http://schemas.microsoft.com/office/powerpoint/2010/main" val="318852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92A8-E969-246E-B6FE-ABADB16B85C1}"/>
              </a:ext>
            </a:extLst>
          </p:cNvPr>
          <p:cNvSpPr>
            <a:spLocks noGrp="1"/>
          </p:cNvSpPr>
          <p:nvPr>
            <p:ph type="title"/>
          </p:nvPr>
        </p:nvSpPr>
        <p:spPr>
          <a:xfrm>
            <a:off x="138737" y="0"/>
            <a:ext cx="8520600" cy="572700"/>
          </a:xfrm>
        </p:spPr>
        <p:txBody>
          <a:bodyPr>
            <a:normAutofit/>
          </a:bodyPr>
          <a:lstStyle/>
          <a:p>
            <a:pPr algn="ctr"/>
            <a:r>
              <a:rPr lang="en-US" sz="1400" dirty="0">
                <a:solidFill>
                  <a:srgbClr val="C00000"/>
                </a:solidFill>
              </a:rPr>
              <a:t>Additional Notes</a:t>
            </a:r>
          </a:p>
        </p:txBody>
      </p:sp>
      <p:sp>
        <p:nvSpPr>
          <p:cNvPr id="3" name="Text Placeholder 2">
            <a:extLst>
              <a:ext uri="{FF2B5EF4-FFF2-40B4-BE49-F238E27FC236}">
                <a16:creationId xmlns:a16="http://schemas.microsoft.com/office/drawing/2014/main" id="{F3959395-40F5-3C6D-EE51-2B0C8B89663A}"/>
              </a:ext>
            </a:extLst>
          </p:cNvPr>
          <p:cNvSpPr>
            <a:spLocks noGrp="1"/>
          </p:cNvSpPr>
          <p:nvPr>
            <p:ph type="body" idx="1"/>
          </p:nvPr>
        </p:nvSpPr>
        <p:spPr>
          <a:xfrm>
            <a:off x="44144" y="286350"/>
            <a:ext cx="8898057" cy="4395777"/>
          </a:xfrm>
        </p:spPr>
        <p:txBody>
          <a:bodyPr>
            <a:noAutofit/>
          </a:bodyPr>
          <a:lstStyle/>
          <a:p>
            <a:pPr algn="just">
              <a:lnSpc>
                <a:spcPct val="170000"/>
              </a:lnSpc>
              <a:buFont typeface="Arial" panose="020B0604020202020204" pitchFamily="34" charset="0"/>
              <a:buChar char="•"/>
            </a:pP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Strains of GAS were typed based on a serological reaction against M protein. </a:t>
            </a:r>
            <a:r>
              <a:rPr lang="en-US" sz="1000" dirty="0">
                <a:solidFill>
                  <a:srgbClr val="1B1B1B"/>
                </a:solidFill>
                <a:latin typeface="Calibri" panose="020F0502020204030204" pitchFamily="34" charset="0"/>
                <a:ea typeface="Calibri" panose="020F0502020204030204" pitchFamily="34" charset="0"/>
                <a:cs typeface="Calibri" panose="020F0502020204030204" pitchFamily="34" charset="0"/>
              </a:rPr>
              <a:t>I</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n addition to gene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emm</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t>
            </a:r>
            <a:r>
              <a:rPr lang="en-US" sz="1000" b="0" i="1"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s</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ome GAS strains may possess up to two additional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emm</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-like genes, also known as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mrp</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and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enn</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which encode M-like proteins designated </a:t>
            </a:r>
            <a:r>
              <a:rPr lang="en-US" sz="1000" b="0" i="0"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Mrp</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and Enn, respectively.</a:t>
            </a:r>
          </a:p>
          <a:p>
            <a:pPr algn="just">
              <a:lnSpc>
                <a:spcPct val="170000"/>
              </a:lnSpc>
              <a:buFont typeface="Arial" panose="020B0604020202020204" pitchFamily="34" charset="0"/>
              <a:buChar char="•"/>
            </a:pP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The first gene of this discrete chromosomal region is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mga</a:t>
            </a:r>
            <a:r>
              <a:rPr lang="en-US" sz="1000" b="0" i="1"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t>
            </a:r>
            <a:r>
              <a:rPr lang="en-US" sz="1000" b="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and</a:t>
            </a:r>
            <a:r>
              <a:rPr lang="en-US" sz="1000" b="0" i="1"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the last gene is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scpA</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encoding a cell wall-associated C5a peptidase.</a:t>
            </a:r>
          </a:p>
          <a:p>
            <a:pPr algn="just">
              <a:lnSpc>
                <a:spcPct val="170000"/>
              </a:lnSpc>
              <a:buFont typeface="Arial" panose="020B0604020202020204" pitchFamily="34" charset="0"/>
              <a:buChar char="•"/>
            </a:pP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In GAS types with only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emm</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this gene is found immediately downstream of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mga</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In strains with both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emm</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and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emm</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-like genes,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mrp</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is found downstream of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mga</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followed by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emm</a:t>
            </a:r>
            <a:r>
              <a:rPr lang="en-US" sz="1000" b="0" i="0"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 and then by </a:t>
            </a:r>
            <a:r>
              <a:rPr lang="en-US" sz="1000" b="0" i="1" dirty="0" err="1">
                <a:solidFill>
                  <a:srgbClr val="1B1B1B"/>
                </a:solidFill>
                <a:effectLst/>
                <a:latin typeface="Calibri" panose="020F0502020204030204" pitchFamily="34" charset="0"/>
                <a:ea typeface="Calibri" panose="020F0502020204030204" pitchFamily="34" charset="0"/>
                <a:cs typeface="Calibri" panose="020F0502020204030204" pitchFamily="34" charset="0"/>
              </a:rPr>
              <a:t>enn</a:t>
            </a:r>
            <a:r>
              <a:rPr lang="en-US" sz="1000" b="0" i="1" dirty="0">
                <a:solidFill>
                  <a:srgbClr val="1B1B1B"/>
                </a:solidFill>
                <a:effectLst/>
                <a:latin typeface="Calibri" panose="020F0502020204030204" pitchFamily="34" charset="0"/>
                <a:ea typeface="Calibri" panose="020F0502020204030204" pitchFamily="34" charset="0"/>
                <a:cs typeface="Calibri" panose="020F0502020204030204" pitchFamily="34" charset="0"/>
              </a:rPr>
              <a:t>.</a:t>
            </a:r>
          </a:p>
          <a:p>
            <a:pPr algn="just">
              <a:lnSpc>
                <a:spcPct val="170000"/>
              </a:lnSpc>
              <a:buFont typeface="Arial" panose="020B0604020202020204" pitchFamily="34" charset="0"/>
              <a:buChar char="•"/>
            </a:pPr>
            <a:r>
              <a:rPr lang="en-US" sz="1000" dirty="0">
                <a:solidFill>
                  <a:srgbClr val="1B1B1B"/>
                </a:solidFill>
                <a:latin typeface="Calibri" panose="020F0502020204030204" pitchFamily="34" charset="0"/>
                <a:ea typeface="Calibri" panose="020F0502020204030204" pitchFamily="34" charset="0"/>
                <a:cs typeface="Calibri" panose="020F0502020204030204" pitchFamily="34" charset="0"/>
              </a:rPr>
              <a:t>The article </a:t>
            </a:r>
            <a:r>
              <a:rPr lang="en-US" sz="1000" dirty="0">
                <a:solidFill>
                  <a:srgbClr val="1B1B1B"/>
                </a:solidFill>
                <a:latin typeface="Calibri" panose="020F0502020204030204" pitchFamily="34" charset="0"/>
                <a:ea typeface="Calibri" panose="020F0502020204030204" pitchFamily="34" charset="0"/>
                <a:cs typeface="Calibri" panose="020F0502020204030204" pitchFamily="34" charset="0"/>
                <a:hlinkClick r:id="rId2"/>
              </a:rPr>
              <a:t>https://pmc.ncbi.nlm.nih.gov/articles/PMC4042799/</a:t>
            </a:r>
            <a:r>
              <a:rPr lang="en-US" sz="1000" dirty="0">
                <a:solidFill>
                  <a:srgbClr val="1B1B1B"/>
                </a:solidFill>
                <a:latin typeface="Calibri" panose="020F0502020204030204" pitchFamily="34" charset="0"/>
                <a:ea typeface="Calibri" panose="020F0502020204030204" pitchFamily="34" charset="0"/>
                <a:cs typeface="Calibri" panose="020F0502020204030204" pitchFamily="34" charset="0"/>
              </a:rPr>
              <a:t> explains </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how WGS can improve the typing of </a:t>
            </a:r>
            <a:r>
              <a:rPr lang="en-US" sz="1000" i="1" dirty="0">
                <a:solidFill>
                  <a:schemeClr val="tx1"/>
                </a:solidFill>
                <a:latin typeface="Calibri" panose="020F0502020204030204" pitchFamily="34" charset="0"/>
                <a:ea typeface="Calibri" panose="020F0502020204030204" pitchFamily="34" charset="0"/>
                <a:cs typeface="Calibri" panose="020F0502020204030204" pitchFamily="34" charset="0"/>
              </a:rPr>
              <a:t>Group A Streptococcus</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(GAS). Traditional typing methods, like </a:t>
            </a:r>
            <a:r>
              <a:rPr lang="en-US" sz="1000" b="1"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 typing</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(based on the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gene) and </a:t>
            </a:r>
            <a:r>
              <a:rPr lang="en-US" sz="1000" b="1" dirty="0">
                <a:solidFill>
                  <a:schemeClr val="tx1"/>
                </a:solidFill>
                <a:latin typeface="Calibri" panose="020F0502020204030204" pitchFamily="34" charset="0"/>
                <a:ea typeface="Calibri" panose="020F0502020204030204" pitchFamily="34" charset="0"/>
                <a:cs typeface="Calibri" panose="020F0502020204030204" pitchFamily="34" charset="0"/>
              </a:rPr>
              <a:t>MLST</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(using multiple genes), help track and control outbreaks.</a:t>
            </a:r>
          </a:p>
          <a:p>
            <a:pPr algn="just">
              <a:lnSpc>
                <a:spcPct val="17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Using WGS, researchers analyzed 191 GAS genomes representing 42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types. They found that WGS, combined with the SRST2 tool, accurately identified most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and sequence types. However, challenges arose from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-like genes (</a:t>
            </a:r>
            <a:r>
              <a:rPr lang="en-US" sz="1000" i="1" dirty="0" err="1">
                <a:solidFill>
                  <a:schemeClr val="tx1"/>
                </a:solidFill>
                <a:latin typeface="Calibri" panose="020F0502020204030204" pitchFamily="34" charset="0"/>
                <a:ea typeface="Calibri" panose="020F0502020204030204" pitchFamily="34" charset="0"/>
                <a:cs typeface="Calibri" panose="020F0502020204030204" pitchFamily="34" charset="0"/>
              </a:rPr>
              <a:t>mrp</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1000" i="1" dirty="0" err="1">
                <a:solidFill>
                  <a:schemeClr val="tx1"/>
                </a:solidFill>
                <a:latin typeface="Calibri" panose="020F0502020204030204" pitchFamily="34" charset="0"/>
                <a:ea typeface="Calibri" panose="020F0502020204030204" pitchFamily="34" charset="0"/>
                <a:cs typeface="Calibri" panose="020F0502020204030204" pitchFamily="34" charset="0"/>
              </a:rPr>
              <a:t>enn</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and errors in the CDC's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database, leading to ambiguities. A custom pipeline using BLAST and assembly resolved these issues.</a:t>
            </a:r>
          </a:p>
          <a:p>
            <a:pPr algn="just">
              <a:lnSpc>
                <a:spcPct val="17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WGS also detected strains with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gene deletions missed by traditional typing and identified key genes linked to infection sites. The study concludes that WGS is faster, more detailed, and compatible with older methods, but accurate databases are critical for success.</a:t>
            </a:r>
          </a:p>
          <a:p>
            <a:pPr algn="just">
              <a:lnSpc>
                <a:spcPct val="17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SRST2 identifies Group A Streptococcus (GAS) strains by analyzing WGS data. It compares the short reads to reference databases, including the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gene database for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typing and the MLST database for sequence typing (ST). </a:t>
            </a:r>
          </a:p>
          <a:p>
            <a:pPr algn="just">
              <a:lnSpc>
                <a:spcPct val="170000"/>
              </a:lnSpc>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SRST2 maps the reads to these references, scores the matches based on how well they align, and determines the most likely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type and sequence type. If multiple high-scoring matches occur due to similar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-like genes (like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mrp</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or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enn</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further tools like BLAST or gene position analysis can clarify the correct type. SRST2 also checks for specific virulence genes, providing a fast and accurate way to type GAS strains and ensure compatibility with traditional methods like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typing and MLST.</a:t>
            </a:r>
          </a:p>
        </p:txBody>
      </p:sp>
    </p:spTree>
    <p:extLst>
      <p:ext uri="{BB962C8B-B14F-4D97-AF65-F5344CB8AC3E}">
        <p14:creationId xmlns:p14="http://schemas.microsoft.com/office/powerpoint/2010/main" val="380928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AF6428-C053-C741-6C79-E77A72271F25}"/>
              </a:ext>
            </a:extLst>
          </p:cNvPr>
          <p:cNvSpPr>
            <a:spLocks noGrp="1"/>
          </p:cNvSpPr>
          <p:nvPr>
            <p:ph type="body" idx="2"/>
          </p:nvPr>
        </p:nvSpPr>
        <p:spPr/>
        <p:txBody>
          <a:bodyPr>
            <a:normAutofit/>
          </a:bodyPr>
          <a:lstStyle/>
          <a:p>
            <a:pPr marL="114300" indent="0">
              <a:buNone/>
            </a:pPr>
            <a:br>
              <a:rPr lang="en" sz="1100" i="1" dirty="0">
                <a:solidFill>
                  <a:schemeClr val="dk1"/>
                </a:solidFill>
              </a:rPr>
            </a:br>
            <a:br>
              <a:rPr lang="en" sz="1100" i="1" dirty="0">
                <a:solidFill>
                  <a:schemeClr val="dk1"/>
                </a:solidFill>
              </a:rPr>
            </a:br>
            <a:endParaRPr lang="en-US" sz="1100" dirty="0"/>
          </a:p>
        </p:txBody>
      </p:sp>
      <p:sp>
        <p:nvSpPr>
          <p:cNvPr id="4" name="Rectangle 3">
            <a:extLst>
              <a:ext uri="{FF2B5EF4-FFF2-40B4-BE49-F238E27FC236}">
                <a16:creationId xmlns:a16="http://schemas.microsoft.com/office/drawing/2014/main" id="{E080142C-CB95-674E-3A2B-BF833B1E71F1}"/>
              </a:ext>
            </a:extLst>
          </p:cNvPr>
          <p:cNvSpPr/>
          <p:nvPr/>
        </p:nvSpPr>
        <p:spPr>
          <a:xfrm>
            <a:off x="1184979" y="67227"/>
            <a:ext cx="2207656" cy="276999"/>
          </a:xfrm>
          <a:prstGeom prst="rect">
            <a:avLst/>
          </a:prstGeom>
          <a:noFill/>
        </p:spPr>
        <p:txBody>
          <a:bodyPr wrap="none" lIns="91440" tIns="45720" rIns="91440" bIns="45720">
            <a:spAutoFit/>
          </a:bodyPr>
          <a:lstStyle/>
          <a:p>
            <a:pPr algn="ctr"/>
            <a:r>
              <a:rPr lang="en-US" sz="1200" dirty="0">
                <a:ln w="0"/>
                <a:solidFill>
                  <a:srgbClr val="C00000"/>
                </a:solidFill>
                <a:effectLst>
                  <a:outerShdw blurRad="38100" dist="19050" dir="2700000" algn="tl" rotWithShape="0">
                    <a:schemeClr val="dk1">
                      <a:alpha val="40000"/>
                    </a:schemeClr>
                  </a:outerShdw>
                </a:effectLst>
              </a:rPr>
              <a:t>Selected tools for </a:t>
            </a:r>
            <a:r>
              <a:rPr lang="en-US" sz="1200" dirty="0" err="1">
                <a:ln w="0"/>
                <a:solidFill>
                  <a:srgbClr val="C00000"/>
                </a:solidFill>
                <a:effectLst>
                  <a:outerShdw blurRad="38100" dist="19050" dir="2700000" algn="tl" rotWithShape="0">
                    <a:schemeClr val="dk1">
                      <a:alpha val="40000"/>
                    </a:schemeClr>
                  </a:outerShdw>
                </a:effectLst>
              </a:rPr>
              <a:t>emm</a:t>
            </a:r>
            <a:r>
              <a:rPr lang="en-US" sz="1200" dirty="0">
                <a:ln w="0"/>
                <a:solidFill>
                  <a:srgbClr val="C00000"/>
                </a:solidFill>
                <a:effectLst>
                  <a:outerShdw blurRad="38100" dist="19050" dir="2700000" algn="tl" rotWithShape="0">
                    <a:schemeClr val="dk1">
                      <a:alpha val="40000"/>
                    </a:schemeClr>
                  </a:outerShdw>
                </a:effectLst>
              </a:rPr>
              <a:t> typing</a:t>
            </a:r>
          </a:p>
        </p:txBody>
      </p:sp>
      <p:sp>
        <p:nvSpPr>
          <p:cNvPr id="7" name="Rectangle 6">
            <a:extLst>
              <a:ext uri="{FF2B5EF4-FFF2-40B4-BE49-F238E27FC236}">
                <a16:creationId xmlns:a16="http://schemas.microsoft.com/office/drawing/2014/main" id="{5A4271A9-8CD0-92C8-64B9-65DF35E7C59D}"/>
              </a:ext>
            </a:extLst>
          </p:cNvPr>
          <p:cNvSpPr>
            <a:spLocks noChangeArrowheads="1"/>
          </p:cNvSpPr>
          <p:nvPr/>
        </p:nvSpPr>
        <p:spPr bwMode="auto">
          <a:xfrm>
            <a:off x="0" y="12682151"/>
            <a:ext cx="2183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A539A97-31B6-BBE8-C673-DDF9E9E30483}"/>
              </a:ext>
            </a:extLst>
          </p:cNvPr>
          <p:cNvSpPr txBox="1"/>
          <p:nvPr/>
        </p:nvSpPr>
        <p:spPr>
          <a:xfrm>
            <a:off x="109165" y="311855"/>
            <a:ext cx="4439202" cy="5464637"/>
          </a:xfrm>
          <a:prstGeom prst="rect">
            <a:avLst/>
          </a:prstGeom>
          <a:noFill/>
        </p:spPr>
        <p:txBody>
          <a:bodyPr wrap="square">
            <a:spAutoFit/>
          </a:bodyPr>
          <a:lstStyle/>
          <a:p>
            <a:pPr algn="just" eaLnBrk="0" fontAlgn="base" hangingPunct="0">
              <a:lnSpc>
                <a:spcPct val="150000"/>
              </a:lnSpc>
              <a:spcBef>
                <a:spcPct val="0"/>
              </a:spcBef>
              <a:spcAft>
                <a:spcPts val="600"/>
              </a:spcAft>
              <a:buClrTx/>
            </a:pP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900" i="0" u="none" strike="noStrike" cap="none" normalizeH="0" baseline="0" dirty="0" err="1">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rPr>
              <a:t>emm</a:t>
            </a:r>
            <a:r>
              <a:rPr kumimoji="0" lang="en-US" altLang="en-US" sz="900"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rPr>
              <a:t>-typing-tool</a:t>
            </a: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is designed to determine the </a:t>
            </a:r>
            <a:r>
              <a:rPr kumimoji="0" lang="en-US" altLang="en-US" sz="900" i="1" u="none" strike="noStrike" cap="none" normalizeH="0" baseline="0" dirty="0" err="1">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rPr>
              <a:t>emm</a:t>
            </a: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type and subtype of </a:t>
            </a:r>
            <a:r>
              <a:rPr kumimoji="0" lang="en-US" altLang="en-US" sz="900" i="1"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rPr>
              <a:t>Streptococcus pyogenes</a:t>
            </a: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by analyzing next-generation sequencing (NGS) data. </a:t>
            </a:r>
          </a:p>
          <a:p>
            <a:pPr marL="171450" indent="-171450" algn="just" eaLnBrk="0" fontAlgn="base" hangingPunct="0">
              <a:lnSpc>
                <a:spcPct val="150000"/>
              </a:lnSpc>
              <a:spcBef>
                <a:spcPct val="0"/>
              </a:spcBef>
              <a:spcAft>
                <a:spcPts val="600"/>
              </a:spcAft>
              <a:buClrTx/>
              <a:buFont typeface="Arial" panose="020B0604020202020204" pitchFamily="34" charset="0"/>
              <a:buChar char="•"/>
            </a:pP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It primarily accepts paired-end FASTQ files as input, which contain raw sequencing reads. </a:t>
            </a:r>
          </a:p>
          <a:p>
            <a:pPr marL="171450" indent="-171450" algn="just" eaLnBrk="0" fontAlgn="base" hangingPunct="0">
              <a:lnSpc>
                <a:spcPct val="150000"/>
              </a:lnSpc>
              <a:spcBef>
                <a:spcPct val="0"/>
              </a:spcBef>
              <a:spcAft>
                <a:spcPts val="600"/>
              </a:spcAft>
              <a:buClrTx/>
              <a:buFont typeface="Arial" panose="020B0604020202020204" pitchFamily="34" charset="0"/>
              <a:buChar char="•"/>
            </a:pP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These reads are mapped to a reference database of </a:t>
            </a:r>
            <a:r>
              <a:rPr kumimoji="0" lang="en-US" altLang="en-US" sz="900" i="1" u="none" strike="noStrike" cap="none" normalizeH="0" baseline="0" dirty="0" err="1">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emm</a:t>
            </a:r>
            <a:r>
              <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variants using Bowtie2. The tool does not natively support assembled contigs as input. </a:t>
            </a:r>
          </a:p>
          <a:p>
            <a:pPr marL="171450" indent="-171450" algn="just" eaLnBrk="0" fontAlgn="base" hangingPunct="0">
              <a:lnSpc>
                <a:spcPct val="150000"/>
              </a:lnSpc>
              <a:spcBef>
                <a:spcPct val="0"/>
              </a:spcBef>
              <a:spcAft>
                <a:spcPts val="600"/>
              </a:spcAft>
              <a:buClrTx/>
              <a:buFont typeface="Arial" panose="020B0604020202020204" pitchFamily="34" charset="0"/>
              <a:buChar char="•"/>
            </a:pPr>
            <a:r>
              <a:rPr kumimoji="0" lang="en-US" altLang="en-US" sz="900" b="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The reference sequences are indexed using </a:t>
            </a:r>
            <a:r>
              <a:rPr kumimoji="0" lang="en-US" altLang="en-US" sz="900" i="0" u="none" strike="noStrike" cap="none" normalizeH="0" baseline="0" dirty="0" err="1">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rPr>
              <a:t>makeblastdb</a:t>
            </a:r>
            <a:r>
              <a:rPr kumimoji="0" lang="en-US" altLang="en-US" sz="900" b="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a tool that prepares them for alignment and comparison.</a:t>
            </a:r>
          </a:p>
          <a:p>
            <a:pPr marL="171450" indent="-171450" algn="just" eaLnBrk="0" fontAlgn="base" hangingPunct="0">
              <a:lnSpc>
                <a:spcPct val="150000"/>
              </a:lnSpc>
              <a:spcBef>
                <a:spcPct val="0"/>
              </a:spcBef>
              <a:spcAft>
                <a:spcPts val="600"/>
              </a:spcAft>
              <a:buClrTx/>
              <a:buFont typeface="Arial" panose="020B0604020202020204" pitchFamily="34" charset="0"/>
              <a:buChar char="•"/>
            </a:pP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Sequencing reads are mapped to the reference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variants using Bowtie2.</a:t>
            </a:r>
          </a:p>
          <a:p>
            <a:pPr marL="171450" indent="-171450" algn="just" eaLnBrk="0" fontAlgn="base" hangingPunct="0">
              <a:lnSpc>
                <a:spcPct val="150000"/>
              </a:lnSpc>
              <a:spcBef>
                <a:spcPct val="0"/>
              </a:spcBef>
              <a:spcAft>
                <a:spcPts val="600"/>
              </a:spcAft>
              <a:buClrTx/>
              <a:buFont typeface="Arial" panose="020B0604020202020204" pitchFamily="34" charset="0"/>
              <a:buChar char="•"/>
            </a:pP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Process mapped reads with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Samtools</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to refine alignments.</a:t>
            </a:r>
          </a:p>
          <a:p>
            <a:pPr marL="171450" indent="-171450" algn="just" eaLnBrk="0" fontAlgn="base" hangingPunct="0">
              <a:lnSpc>
                <a:spcPct val="150000"/>
              </a:lnSpc>
              <a:spcBef>
                <a:spcPct val="0"/>
              </a:spcBef>
              <a:spcAft>
                <a:spcPts val="600"/>
              </a:spcAft>
              <a:buClrTx/>
              <a:buFont typeface="Arial" panose="020B0604020202020204" pitchFamily="34" charset="0"/>
              <a:buChar char="•"/>
            </a:pP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The pipeline identifies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types or subtypes based on the best match to the reference database and generates the final results.</a:t>
            </a:r>
            <a:endPar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50000"/>
              </a:lnSpc>
              <a:spcBef>
                <a:spcPct val="0"/>
              </a:spcBef>
              <a:spcAft>
                <a:spcPts val="600"/>
              </a:spcAft>
              <a:buClrTx/>
              <a:buSzTx/>
              <a:buFontTx/>
              <a:buNone/>
              <a:tabLst/>
            </a:pPr>
            <a:r>
              <a:rPr lang="en-US" alt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EMM typing is done based on i</a:t>
            </a:r>
            <a:r>
              <a:rPr kumimoji="0" lang="en-US" altLang="en-US" sz="900" b="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dentifying </a:t>
            </a:r>
            <a:r>
              <a:rPr kumimoji="0" lang="en-US" altLang="en-US" sz="900" b="0" i="0" u="none" strike="noStrike" cap="none" normalizeH="0" baseline="0" dirty="0" err="1">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emm</a:t>
            </a:r>
            <a:r>
              <a:rPr kumimoji="0" lang="en-US" altLang="en-US" sz="900" b="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 alleles with ≥90% coverage and ≥90% identity from mapped reads and chose allele with the highest percentage identity. </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The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type or subtype is reported based on the allele analysis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i.e</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If only one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allele passes the above mentioned criteria, it is reported as the </a:t>
            </a:r>
            <a:r>
              <a:rPr lang="en-US" sz="900"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9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type. If multiple alleles pass, additional analysis is performed to resolve ambiguities (e.g., contamination, new types, or mixed subtypes).</a:t>
            </a:r>
            <a:endParaRPr kumimoji="0" lang="en-US" altLang="en-US" sz="900" b="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just" eaLnBrk="0" fontAlgn="base" hangingPunct="0">
              <a:lnSpc>
                <a:spcPct val="150000"/>
              </a:lnSpc>
              <a:spcBef>
                <a:spcPct val="0"/>
              </a:spcBef>
              <a:spcAft>
                <a:spcPct val="0"/>
              </a:spcAft>
              <a:buClrTx/>
              <a:buFont typeface="Arial" panose="020B0604020202020204" pitchFamily="34" charset="0"/>
              <a:buChar char="•"/>
            </a:pPr>
            <a:endPar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lgn="just" eaLnBrk="0" fontAlgn="base" hangingPunct="0">
              <a:lnSpc>
                <a:spcPct val="150000"/>
              </a:lnSpc>
              <a:spcBef>
                <a:spcPct val="0"/>
              </a:spcBef>
              <a:spcAft>
                <a:spcPct val="0"/>
              </a:spcAft>
              <a:buClrTx/>
              <a:buFont typeface="Arial" panose="020B0604020202020204" pitchFamily="34" charset="0"/>
              <a:buChar char="•"/>
            </a:pPr>
            <a:endPar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eaLnBrk="0" fontAlgn="base" hangingPunct="0">
              <a:lnSpc>
                <a:spcPct val="150000"/>
              </a:lnSpc>
              <a:spcBef>
                <a:spcPct val="0"/>
              </a:spcBef>
              <a:spcAft>
                <a:spcPct val="0"/>
              </a:spcAft>
              <a:buClrTx/>
            </a:pPr>
            <a:endParaRPr lang="en" sz="900" i="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a:p>
            <a:pPr algn="just" eaLnBrk="0" fontAlgn="base" hangingPunct="0">
              <a:lnSpc>
                <a:spcPct val="150000"/>
              </a:lnSpc>
              <a:spcBef>
                <a:spcPct val="0"/>
              </a:spcBef>
              <a:spcAft>
                <a:spcPct val="0"/>
              </a:spcAft>
              <a:buClrTx/>
            </a:pPr>
            <a:endParaRPr kumimoji="0" lang="en" altLang="en-US" sz="900" i="1"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eaLnBrk="0" fontAlgn="base" hangingPunct="0">
              <a:lnSpc>
                <a:spcPct val="150000"/>
              </a:lnSpc>
              <a:spcBef>
                <a:spcPct val="0"/>
              </a:spcBef>
              <a:spcAft>
                <a:spcPct val="0"/>
              </a:spcAft>
              <a:buClrTx/>
            </a:pPr>
            <a:endParaRPr kumimoji="0" lang="en-US" altLang="en-US" sz="900" i="0" u="none" strike="noStrike" cap="none" normalizeH="0" baseline="0" dirty="0">
              <a:ln>
                <a:noFill/>
              </a:ln>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3" name="Picture 22" descr="A diagram of a process&#10;&#10;Description automatically generated">
            <a:extLst>
              <a:ext uri="{FF2B5EF4-FFF2-40B4-BE49-F238E27FC236}">
                <a16:creationId xmlns:a16="http://schemas.microsoft.com/office/drawing/2014/main" id="{0975E1E3-AD2B-A136-5AE6-F75338754F9C}"/>
              </a:ext>
            </a:extLst>
          </p:cNvPr>
          <p:cNvPicPr>
            <a:picLocks noChangeAspect="1"/>
          </p:cNvPicPr>
          <p:nvPr/>
        </p:nvPicPr>
        <p:blipFill>
          <a:blip r:embed="rId2"/>
          <a:stretch>
            <a:fillRect/>
          </a:stretch>
        </p:blipFill>
        <p:spPr>
          <a:xfrm>
            <a:off x="4823192" y="581892"/>
            <a:ext cx="4190500" cy="4433454"/>
          </a:xfrm>
          <a:prstGeom prst="rect">
            <a:avLst/>
          </a:prstGeom>
        </p:spPr>
      </p:pic>
      <p:sp>
        <p:nvSpPr>
          <p:cNvPr id="25" name="TextBox 24">
            <a:extLst>
              <a:ext uri="{FF2B5EF4-FFF2-40B4-BE49-F238E27FC236}">
                <a16:creationId xmlns:a16="http://schemas.microsoft.com/office/drawing/2014/main" id="{487BC6A6-B2DE-039E-3431-AE9F937FF824}"/>
              </a:ext>
            </a:extLst>
          </p:cNvPr>
          <p:cNvSpPr txBox="1"/>
          <p:nvPr/>
        </p:nvSpPr>
        <p:spPr>
          <a:xfrm>
            <a:off x="4765967" y="127904"/>
            <a:ext cx="4572000" cy="423193"/>
          </a:xfrm>
          <a:prstGeom prst="rect">
            <a:avLst/>
          </a:prstGeom>
          <a:noFill/>
        </p:spPr>
        <p:txBody>
          <a:bodyPr wrap="square">
            <a:spAutoFit/>
          </a:bodyPr>
          <a:lstStyle/>
          <a:p>
            <a:r>
              <a:rPr lang="en-US" sz="1100" b="1"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Workflow</a:t>
            </a:r>
            <a:r>
              <a:rPr lang="en-US" sz="10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b="1"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for</a:t>
            </a:r>
            <a:r>
              <a:rPr lang="en-US" sz="10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b="1"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EMM Typing Tool</a:t>
            </a:r>
            <a:r>
              <a:rPr lang="en-US" sz="1000" dirty="0">
                <a:effectLst/>
                <a:latin typeface="Cambria" panose="02040503050406030204" pitchFamily="18" charset="0"/>
                <a:ea typeface="MS Mincho" panose="02020609040205080304" pitchFamily="49" charset="-128"/>
                <a:cs typeface="Times New Roman" panose="02020603050405020304" pitchFamily="18" charset="0"/>
              </a:rPr>
              <a:t>:</a:t>
            </a:r>
            <a:br>
              <a:rPr lang="en-US" sz="1000" dirty="0">
                <a:effectLst/>
                <a:latin typeface="Cambria" panose="02040503050406030204" pitchFamily="18" charset="0"/>
                <a:ea typeface="MS Mincho" panose="02020609040205080304" pitchFamily="49" charset="-128"/>
                <a:cs typeface="Times New Roman" panose="02020603050405020304" pitchFamily="18" charset="0"/>
              </a:rPr>
            </a:br>
            <a:r>
              <a:rPr lang="en-US" sz="1000" dirty="0">
                <a:effectLst/>
                <a:latin typeface="Cambria" panose="02040503050406030204" pitchFamily="18" charset="0"/>
                <a:ea typeface="MS Mincho" panose="02020609040205080304" pitchFamily="49" charset="-128"/>
                <a:cs typeface="Times New Roman" panose="02020603050405020304" pitchFamily="18" charset="0"/>
              </a:rPr>
              <a:t>(</a:t>
            </a:r>
            <a:r>
              <a:rPr lang="en-US" sz="1000" u="sng" dirty="0">
                <a:solidFill>
                  <a:srgbClr val="0000FF"/>
                </a:solidFill>
                <a:effectLst/>
                <a:latin typeface="Cambria" panose="02040503050406030204" pitchFamily="18" charset="0"/>
                <a:ea typeface="MS Mincho" panose="02020609040205080304" pitchFamily="49" charset="-128"/>
                <a:cs typeface="Times New Roman" panose="02020603050405020304" pitchFamily="18" charset="0"/>
                <a:hlinkClick r:id="rId3"/>
              </a:rPr>
              <a:t>https://github.com/ukhsa-collaboration/emm-typing-tool</a:t>
            </a:r>
            <a:r>
              <a:rPr lang="en-US" sz="1000" dirty="0">
                <a:effectLst/>
                <a:latin typeface="Cambria" panose="02040503050406030204" pitchFamily="18" charset="0"/>
                <a:ea typeface="MS Mincho" panose="02020609040205080304" pitchFamily="49" charset="-128"/>
                <a:cs typeface="Times New Roman" panose="02020603050405020304" pitchFamily="18" charset="0"/>
              </a:rPr>
              <a:t>) </a:t>
            </a:r>
            <a:endParaRPr lang="en-US" sz="1000" dirty="0"/>
          </a:p>
        </p:txBody>
      </p:sp>
    </p:spTree>
    <p:extLst>
      <p:ext uri="{BB962C8B-B14F-4D97-AF65-F5344CB8AC3E}">
        <p14:creationId xmlns:p14="http://schemas.microsoft.com/office/powerpoint/2010/main" val="130447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C596-13D7-421F-C3AC-EAA28A8AF15F}"/>
              </a:ext>
            </a:extLst>
          </p:cNvPr>
          <p:cNvSpPr>
            <a:spLocks noGrp="1"/>
          </p:cNvSpPr>
          <p:nvPr>
            <p:ph type="title"/>
          </p:nvPr>
        </p:nvSpPr>
        <p:spPr>
          <a:xfrm>
            <a:off x="187009" y="-77817"/>
            <a:ext cx="8194991" cy="395723"/>
          </a:xfrm>
        </p:spPr>
        <p:txBody>
          <a:bodyPr>
            <a:noAutofit/>
          </a:bodyPr>
          <a:lstStyle/>
          <a:p>
            <a:pPr marL="0" lvl="0" indent="0" algn="ctr" rtl="0">
              <a:lnSpc>
                <a:spcPct val="115000"/>
              </a:lnSpc>
              <a:spcBef>
                <a:spcPts val="0"/>
              </a:spcBef>
              <a:spcAft>
                <a:spcPts val="0"/>
              </a:spcAft>
            </a:pPr>
            <a:r>
              <a:rPr lang="en-US" sz="1400" b="1" u="sng" dirty="0">
                <a:solidFill>
                  <a:schemeClr val="dk2"/>
                </a:solidFill>
              </a:rPr>
              <a:t>Experiment </a:t>
            </a:r>
            <a:br>
              <a:rPr lang="en-US" sz="1400" b="1" u="sng" dirty="0"/>
            </a:br>
            <a:br>
              <a:rPr lang="en-US" sz="1400" dirty="0"/>
            </a:br>
            <a:br>
              <a:rPr lang="en-US" sz="1400" dirty="0"/>
            </a:br>
            <a:endParaRPr lang="en-US" sz="1400" dirty="0"/>
          </a:p>
        </p:txBody>
      </p:sp>
      <p:sp>
        <p:nvSpPr>
          <p:cNvPr id="3" name="Text Placeholder 2">
            <a:extLst>
              <a:ext uri="{FF2B5EF4-FFF2-40B4-BE49-F238E27FC236}">
                <a16:creationId xmlns:a16="http://schemas.microsoft.com/office/drawing/2014/main" id="{DE7CEDE8-181D-DE22-B821-CA2219819649}"/>
              </a:ext>
            </a:extLst>
          </p:cNvPr>
          <p:cNvSpPr>
            <a:spLocks noGrp="1"/>
          </p:cNvSpPr>
          <p:nvPr>
            <p:ph type="body" idx="1"/>
          </p:nvPr>
        </p:nvSpPr>
        <p:spPr>
          <a:xfrm>
            <a:off x="-1" y="120046"/>
            <a:ext cx="4606638" cy="5023453"/>
          </a:xfrm>
        </p:spPr>
        <p:txBody>
          <a:bodyPr>
            <a:noAutofit/>
          </a:bodyPr>
          <a:lstStyle/>
          <a:p>
            <a:pPr marL="114300" indent="0" algn="just">
              <a:lnSpc>
                <a:spcPct val="160000"/>
              </a:lnSpc>
              <a:buNone/>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The Steps followed:</a:t>
            </a: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git clone </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https://github.com/ukhsa-collaboration/emm-typing-tool</a:t>
            </a: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Installed required dependencies: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Samtools</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 0.1.19 (only this specific version works),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Mosaik</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Python -  2.7.5,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Biopython</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 1.76, blast+, emboss,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numpy</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PyYaml</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lxml</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a:t>
            </a: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Downloaded reference sequence (AE004092.2; Streptococcus pyogenes M1 GAS)in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fasta</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format and index the reference sequence by using </a:t>
            </a:r>
            <a:r>
              <a:rPr lang="en-US" sz="880" dirty="0" err="1">
                <a:solidFill>
                  <a:srgbClr val="FF0000"/>
                </a:solidFill>
                <a:latin typeface="Calibri" panose="020F0502020204030204" pitchFamily="34" charset="0"/>
                <a:ea typeface="Calibri" panose="020F0502020204030204" pitchFamily="34" charset="0"/>
                <a:cs typeface="Calibri" panose="020F0502020204030204" pitchFamily="34" charset="0"/>
              </a:rPr>
              <a:t>makeblastdb</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t>
            </a: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The </a:t>
            </a:r>
            <a:r>
              <a:rPr lang="en-US" sz="880" dirty="0">
                <a:solidFill>
                  <a:srgbClr val="FF0000"/>
                </a:solidFill>
                <a:latin typeface="Calibri" panose="020F0502020204030204" pitchFamily="34" charset="0"/>
                <a:ea typeface="Calibri" panose="020F0502020204030204" pitchFamily="34" charset="0"/>
                <a:cs typeface="Calibri" panose="020F0502020204030204" pitchFamily="34" charset="0"/>
              </a:rPr>
              <a:t>EMM_determiner_functions.py </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uses a pre-existing database of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variants in the form of FASTA files  - </a:t>
            </a:r>
            <a:r>
              <a:rPr lang="en-US" sz="880" dirty="0" err="1">
                <a:solidFill>
                  <a:srgbClr val="FF0000"/>
                </a:solidFill>
                <a:latin typeface="Calibri" panose="020F0502020204030204" pitchFamily="34" charset="0"/>
                <a:ea typeface="Calibri" panose="020F0502020204030204" pitchFamily="34" charset="0"/>
                <a:cs typeface="Calibri" panose="020F0502020204030204" pitchFamily="34" charset="0"/>
              </a:rPr>
              <a:t>emm_tsdna.fas</a:t>
            </a:r>
            <a:r>
              <a:rPr lang="en-US" sz="88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this file is obtained by downloading </a:t>
            </a:r>
            <a:r>
              <a:rPr lang="en-US" sz="880" dirty="0" err="1">
                <a:solidFill>
                  <a:srgbClr val="FF0000"/>
                </a:solidFill>
                <a:latin typeface="Calibri" panose="020F0502020204030204" pitchFamily="34" charset="0"/>
                <a:ea typeface="Calibri" panose="020F0502020204030204" pitchFamily="34" charset="0"/>
                <a:cs typeface="Calibri" panose="020F0502020204030204" pitchFamily="34" charset="0"/>
              </a:rPr>
              <a:t>alltrimmed.tfa</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file  from </a:t>
            </a:r>
            <a:r>
              <a:rPr lang="en-US" sz="880" dirty="0">
                <a:solidFill>
                  <a:srgbClr val="FF0000"/>
                </a:solidFill>
                <a:latin typeface="Calibri" panose="020F0502020204030204" pitchFamily="34" charset="0"/>
                <a:ea typeface="Calibri" panose="020F0502020204030204" pitchFamily="34" charset="0"/>
                <a:cs typeface="Calibri" panose="020F0502020204030204" pitchFamily="34" charset="0"/>
              </a:rPr>
              <a:t>CDC M-type specific database </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sz="880" dirty="0">
                <a:latin typeface="Calibri" panose="020F0502020204030204" pitchFamily="34" charset="0"/>
                <a:ea typeface="Calibri" panose="020F0502020204030204" pitchFamily="34" charset="0"/>
                <a:cs typeface="Calibri" panose="020F0502020204030204" pitchFamily="34" charset="0"/>
                <a:hlinkClick r:id="rId3"/>
              </a:rPr>
              <a:t>ftp.cdc.gov - /pub/</a:t>
            </a:r>
            <a:r>
              <a:rPr lang="en-US" sz="880" dirty="0" err="1">
                <a:latin typeface="Calibri" panose="020F0502020204030204" pitchFamily="34" charset="0"/>
                <a:ea typeface="Calibri" panose="020F0502020204030204" pitchFamily="34" charset="0"/>
                <a:cs typeface="Calibri" panose="020F0502020204030204" pitchFamily="34" charset="0"/>
                <a:hlinkClick r:id="rId3"/>
              </a:rPr>
              <a:t>infectious_diseases</a:t>
            </a:r>
            <a:r>
              <a:rPr lang="en-US" sz="880" dirty="0">
                <a:latin typeface="Calibri" panose="020F0502020204030204" pitchFamily="34" charset="0"/>
                <a:ea typeface="Calibri" panose="020F0502020204030204" pitchFamily="34" charset="0"/>
                <a:cs typeface="Calibri" panose="020F0502020204030204" pitchFamily="34" charset="0"/>
                <a:hlinkClick r:id="rId3"/>
              </a:rPr>
              <a:t>/biotech/</a:t>
            </a:r>
            <a:r>
              <a:rPr lang="en-US" sz="880" dirty="0" err="1">
                <a:latin typeface="Calibri" panose="020F0502020204030204" pitchFamily="34" charset="0"/>
                <a:ea typeface="Calibri" panose="020F0502020204030204" pitchFamily="34" charset="0"/>
                <a:cs typeface="Calibri" panose="020F0502020204030204" pitchFamily="34" charset="0"/>
                <a:hlinkClick r:id="rId3"/>
              </a:rPr>
              <a:t>tsemm</a:t>
            </a:r>
            <a:r>
              <a:rPr lang="en-US" sz="880" dirty="0">
                <a:latin typeface="Calibri" panose="020F0502020204030204" pitchFamily="34" charset="0"/>
                <a:ea typeface="Calibri" panose="020F0502020204030204" pitchFamily="34" charset="0"/>
                <a:cs typeface="Calibri" panose="020F0502020204030204" pitchFamily="34" charset="0"/>
                <a:hlinkClick r:id="rId3"/>
              </a:rPr>
              <a:t>/</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and renaming it to </a:t>
            </a:r>
            <a:r>
              <a:rPr lang="en-US" sz="880" dirty="0" err="1">
                <a:solidFill>
                  <a:srgbClr val="FF0000"/>
                </a:solidFill>
                <a:latin typeface="Calibri" panose="020F0502020204030204" pitchFamily="34" charset="0"/>
                <a:ea typeface="Calibri" panose="020F0502020204030204" pitchFamily="34" charset="0"/>
                <a:cs typeface="Calibri" panose="020F0502020204030204" pitchFamily="34" charset="0"/>
              </a:rPr>
              <a:t>emm_tsdna.fas</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t>
            </a: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The next step is to blast the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variant sequence against </a:t>
            </a:r>
            <a:r>
              <a:rPr lang="en-US" sz="880" dirty="0" err="1">
                <a:solidFill>
                  <a:srgbClr val="FF0000"/>
                </a:solidFill>
                <a:latin typeface="Calibri" panose="020F0502020204030204" pitchFamily="34" charset="0"/>
                <a:ea typeface="Calibri" panose="020F0502020204030204" pitchFamily="34" charset="0"/>
                <a:cs typeface="Calibri" panose="020F0502020204030204" pitchFamily="34" charset="0"/>
              </a:rPr>
              <a:t>reference.seq</a:t>
            </a:r>
            <a:r>
              <a:rPr lang="en-US" sz="88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using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blastn</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to identify flanking regions of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loci in the reference genome and then concatenate those flanking sequences with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variants to prepare for alignment to create a final indexed reference. </a:t>
            </a: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The function </a:t>
            </a:r>
            <a:r>
              <a:rPr lang="en-US" sz="880" dirty="0" err="1">
                <a:solidFill>
                  <a:srgbClr val="FF0000"/>
                </a:solidFill>
                <a:latin typeface="Calibri" panose="020F0502020204030204" pitchFamily="34" charset="0"/>
                <a:ea typeface="Calibri" panose="020F0502020204030204" pitchFamily="34" charset="0"/>
                <a:cs typeface="Calibri" panose="020F0502020204030204" pitchFamily="34" charset="0"/>
              </a:rPr>
              <a:t>prep_SRST</a:t>
            </a:r>
            <a:r>
              <a:rPr lang="en-US" sz="88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does this in the script. Then reads are mapped using bowtie2 where reads from our sample are aligned to this prepared reference containing all the known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variants. This outputs a temporary SAM file, converts it to BAM , sort and index.</a:t>
            </a:r>
          </a:p>
          <a:p>
            <a:pPr algn="just">
              <a:lnSpc>
                <a:spcPct val="160000"/>
              </a:lnSpc>
              <a:buFont typeface="Arial" panose="020B0604020202020204" pitchFamily="34" charset="0"/>
              <a:buChar char="•"/>
            </a:pP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With the function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pileupReads</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the script generates base-level alignment information to assess coverage and sequence variants from the BAM file. Then the score function is used that determines the most likely </a:t>
            </a:r>
            <a:r>
              <a:rPr lang="en-US" sz="88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type based on coverage, depth, and variation metrics in the output </a:t>
            </a:r>
            <a:r>
              <a:rPr lang="en-US" sz="880" dirty="0">
                <a:solidFill>
                  <a:srgbClr val="FF0000"/>
                </a:solidFill>
                <a:latin typeface="Calibri" panose="020F0502020204030204" pitchFamily="34" charset="0"/>
                <a:ea typeface="Calibri" panose="020F0502020204030204" pitchFamily="34" charset="0"/>
                <a:cs typeface="Calibri" panose="020F0502020204030204" pitchFamily="34" charset="0"/>
              </a:rPr>
              <a:t>EMM_log.txt</a:t>
            </a:r>
            <a:r>
              <a:rPr lang="en-US" sz="88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file. The SAM/BAM and index files are temporary that are removed. </a:t>
            </a:r>
            <a:endParaRPr lang="en-US" sz="880" u="sng"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968500" lvl="4" indent="0" algn="just">
              <a:lnSpc>
                <a:spcPct val="16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968500" lvl="4" indent="0" algn="just">
              <a:lnSpc>
                <a:spcPct val="16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968500" lvl="4" indent="0" algn="just">
              <a:lnSpc>
                <a:spcPct val="16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968500" lvl="4" indent="0" algn="just">
              <a:lnSpc>
                <a:spcPct val="16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968500" lvl="4" indent="0" algn="just">
              <a:lnSpc>
                <a:spcPct val="16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968500" lvl="4" indent="0" algn="just">
              <a:lnSpc>
                <a:spcPct val="16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228600" algn="just">
              <a:lnSpc>
                <a:spcPct val="160000"/>
              </a:lnSpc>
              <a:buAutoNum type="arabicPeriod"/>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7FEFD2FB-AEDE-66FE-1969-B5F54D67686F}"/>
              </a:ext>
            </a:extLst>
          </p:cNvPr>
          <p:cNvSpPr>
            <a:spLocks noGrp="1"/>
          </p:cNvSpPr>
          <p:nvPr>
            <p:ph type="body" idx="2"/>
          </p:nvPr>
        </p:nvSpPr>
        <p:spPr>
          <a:xfrm>
            <a:off x="4461164" y="210233"/>
            <a:ext cx="4682836" cy="4843078"/>
          </a:xfrm>
        </p:spPr>
        <p:txBody>
          <a:bodyPr>
            <a:normAutofit/>
          </a:bodyPr>
          <a:lstStyle/>
          <a:p>
            <a:pPr marL="114300" indent="0" algn="just">
              <a:lnSpc>
                <a:spcPct val="150000"/>
              </a:lnSpc>
              <a:buNone/>
            </a:pPr>
            <a:r>
              <a:rPr lang="en-US" sz="880" u="sng" dirty="0">
                <a:solidFill>
                  <a:srgbClr val="FF0000"/>
                </a:solidFill>
                <a:latin typeface="Calibri" panose="020F0502020204030204" pitchFamily="34" charset="0"/>
                <a:ea typeface="Calibri" panose="020F0502020204030204" pitchFamily="34" charset="0"/>
                <a:cs typeface="Calibri" panose="020F0502020204030204" pitchFamily="34" charset="0"/>
              </a:rPr>
              <a:t>Results:</a:t>
            </a:r>
          </a:p>
          <a:p>
            <a:pPr algn="just">
              <a:lnSpc>
                <a:spcPct val="150000"/>
              </a:lnSpc>
              <a:buFont typeface="Arial" panose="020B0604020202020204" pitchFamily="34" charset="0"/>
              <a:buChar char="•"/>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I tested the tool on 10 samples (SRR1106031, SRR1106032, SRR1106034, SRR1106033, SRR1106030, SRR1106025, SRR1106026, SRR1106028, SRR1106029) by </a:t>
            </a:r>
            <a:r>
              <a:rPr lang="en-US" sz="880" dirty="0" err="1">
                <a:solidFill>
                  <a:schemeClr val="tx1"/>
                </a:solidFill>
                <a:latin typeface="Calibri" panose="020F0502020204030204" pitchFamily="34" charset="0"/>
                <a:ea typeface="Calibri" panose="020F0502020204030204" pitchFamily="34" charset="0"/>
                <a:cs typeface="Calibri" panose="020F0502020204030204" pitchFamily="34" charset="0"/>
              </a:rPr>
              <a:t>downsampling</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the reads to various coverage levels: 5X, 10X, 25X, 50X, 75X, and 100X. </a:t>
            </a:r>
          </a:p>
          <a:p>
            <a:pPr algn="just">
              <a:lnSpc>
                <a:spcPct val="150000"/>
              </a:lnSpc>
              <a:buFont typeface="Arial" panose="020B0604020202020204" pitchFamily="34" charset="0"/>
              <a:buChar char="•"/>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The command used to run:</a:t>
            </a:r>
          </a:p>
          <a:p>
            <a:pPr marL="139700" indent="0">
              <a:lnSpc>
                <a:spcPct val="150000"/>
              </a:lnSpc>
              <a:buNone/>
            </a:pPr>
            <a:r>
              <a:rPr lang="en-US" sz="88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emm_typing.py  -m </a:t>
            </a:r>
            <a:r>
              <a:rPr lang="en-US" sz="880"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-typing-tool -1 path/to/R1file -2 path/to/R2file –o output folder</a:t>
            </a:r>
          </a:p>
          <a:p>
            <a:pPr>
              <a:lnSpc>
                <a:spcPct val="150000"/>
              </a:lnSpc>
              <a:buFont typeface="Arial" panose="020B0604020202020204" pitchFamily="34" charset="0"/>
              <a:buChar char="•"/>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The tool successfully predicted </a:t>
            </a:r>
            <a:r>
              <a:rPr lang="en-US" sz="88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types at coverage levels of 25X to 100X for all samples.</a:t>
            </a:r>
          </a:p>
          <a:p>
            <a:pPr>
              <a:lnSpc>
                <a:spcPct val="150000"/>
              </a:lnSpc>
              <a:buFont typeface="Arial" panose="020B0604020202020204" pitchFamily="34" charset="0"/>
              <a:buChar char="•"/>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The tool gives metrics for both </a:t>
            </a:r>
            <a:r>
              <a:rPr lang="en-US" sz="880" dirty="0" err="1">
                <a:solidFill>
                  <a:schemeClr val="tx1"/>
                </a:solidFill>
                <a:latin typeface="Calibri" panose="020F0502020204030204" pitchFamily="34" charset="0"/>
                <a:ea typeface="Calibri" panose="020F0502020204030204" pitchFamily="34" charset="0"/>
                <a:cs typeface="Calibri" panose="020F0502020204030204" pitchFamily="34" charset="0"/>
              </a:rPr>
              <a:t>EMM_validated</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sz="880" dirty="0" err="1">
                <a:solidFill>
                  <a:schemeClr val="tx1"/>
                </a:solidFill>
                <a:latin typeface="Calibri" panose="020F0502020204030204" pitchFamily="34" charset="0"/>
                <a:ea typeface="Calibri" panose="020F0502020204030204" pitchFamily="34" charset="0"/>
                <a:cs typeface="Calibri" panose="020F0502020204030204" pitchFamily="34" charset="0"/>
              </a:rPr>
              <a:t>EMM_NonValidated</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alleles as shown below:</a:t>
            </a:r>
          </a:p>
          <a:p>
            <a:pPr marL="139700" indent="0" algn="just">
              <a:lnSpc>
                <a:spcPct val="150000"/>
              </a:lnSpc>
              <a:buNone/>
            </a:pPr>
            <a:r>
              <a:rPr lang="en-US" sz="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SRR1106030_R1 </a:t>
            </a:r>
            <a:r>
              <a:rPr lang="en-US" sz="800" dirty="0" err="1">
                <a:solidFill>
                  <a:srgbClr val="C00000"/>
                </a:solidFill>
                <a:latin typeface="Calibri" panose="020F0502020204030204" pitchFamily="34" charset="0"/>
                <a:ea typeface="Calibri" panose="020F0502020204030204" pitchFamily="34" charset="0"/>
                <a:cs typeface="Calibri" panose="020F0502020204030204" pitchFamily="34" charset="0"/>
              </a:rPr>
              <a:t>EMM_validated</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emm101.0.sds indels: 0 SNPS: 0 mixed: 0</a:t>
            </a:r>
          </a:p>
          <a:p>
            <a:pPr marL="139700" indent="0" algn="just">
              <a:lnSpc>
                <a:spcPct val="150000"/>
              </a:lnSpc>
              <a:buNone/>
            </a:pP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SRR1106030_R1 </a:t>
            </a:r>
            <a:r>
              <a:rPr lang="en-US" sz="800" dirty="0" err="1">
                <a:solidFill>
                  <a:srgbClr val="C00000"/>
                </a:solidFill>
                <a:latin typeface="Calibri" panose="020F0502020204030204" pitchFamily="34" charset="0"/>
                <a:ea typeface="Calibri" panose="020F0502020204030204" pitchFamily="34" charset="0"/>
                <a:cs typeface="Calibri" panose="020F0502020204030204" pitchFamily="34" charset="0"/>
              </a:rPr>
              <a:t>EMM_nonValidated</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emm156.1.sds indels: 0 SNPS: 2 mixed: 0</a:t>
            </a:r>
          </a:p>
          <a:p>
            <a:pPr marL="139700" indent="0" algn="just">
              <a:lnSpc>
                <a:spcPct val="150000"/>
              </a:lnSpc>
              <a:buNone/>
            </a:pPr>
            <a:endParaRPr lang="en-US" sz="88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Arial" panose="020B0604020202020204" pitchFamily="34" charset="0"/>
              <a:buChar char="•"/>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While it was able to predict </a:t>
            </a:r>
            <a:r>
              <a:rPr lang="en-US" sz="88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types at 5X and 10X for some samples, the low coverage levels did not provide sufficient reads to confirm the predicted </a:t>
            </a:r>
            <a:r>
              <a:rPr lang="en-US" sz="88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type with confidence, as they did not meet the required coverage thresholds. The output looks like this:</a:t>
            </a:r>
          </a:p>
          <a:p>
            <a:pPr marL="139700" indent="0" algn="just">
              <a:lnSpc>
                <a:spcPct val="150000"/>
              </a:lnSpc>
              <a:buNone/>
            </a:pPr>
            <a:r>
              <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SRR1106029_R1_downsample_10 </a:t>
            </a:r>
            <a:r>
              <a:rPr lang="en-US" sz="800" dirty="0" err="1">
                <a:solidFill>
                  <a:srgbClr val="C00000"/>
                </a:solidFill>
                <a:latin typeface="Calibri" panose="020F0502020204030204" pitchFamily="34" charset="0"/>
                <a:ea typeface="Calibri" panose="020F0502020204030204" pitchFamily="34" charset="0"/>
                <a:cs typeface="Calibri" panose="020F0502020204030204" pitchFamily="34" charset="0"/>
              </a:rPr>
              <a:t>EMM_validated</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Failed:emm115.0.sds indels: 0 SNPS: 0 mixed: 0</a:t>
            </a:r>
          </a:p>
          <a:p>
            <a:pPr marL="139700" indent="0" algn="just">
              <a:lnSpc>
                <a:spcPct val="150000"/>
              </a:lnSpc>
              <a:buNone/>
            </a:pP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SRR1106029_R1_downsample_10 </a:t>
            </a:r>
            <a:r>
              <a:rPr lang="en-US" sz="800" dirty="0" err="1">
                <a:solidFill>
                  <a:srgbClr val="C00000"/>
                </a:solidFill>
                <a:latin typeface="Calibri" panose="020F0502020204030204" pitchFamily="34" charset="0"/>
                <a:ea typeface="Calibri" panose="020F0502020204030204" pitchFamily="34" charset="0"/>
                <a:cs typeface="Calibri" panose="020F0502020204030204" pitchFamily="34" charset="0"/>
              </a:rPr>
              <a:t>EMM_nonValidated</a:t>
            </a:r>
            <a:r>
              <a:rPr lang="en-US" sz="800" dirty="0">
                <a:solidFill>
                  <a:srgbClr val="C00000"/>
                </a:solidFill>
                <a:latin typeface="Calibri" panose="020F0502020204030204" pitchFamily="34" charset="0"/>
                <a:ea typeface="Calibri" panose="020F0502020204030204" pitchFamily="34" charset="0"/>
                <a:cs typeface="Calibri" panose="020F0502020204030204" pitchFamily="34" charset="0"/>
              </a:rPr>
              <a:t> Failed:emm156.1.sds indels: 0 SNPS: 2 mixed: 0</a:t>
            </a:r>
          </a:p>
          <a:p>
            <a:pPr marL="139700" indent="0" algn="just">
              <a:lnSpc>
                <a:spcPct val="150000"/>
              </a:lnSpc>
              <a:buNone/>
            </a:pPr>
            <a:endParaRPr lang="en-US" sz="88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39700" indent="0" algn="ctr">
              <a:lnSpc>
                <a:spcPct val="150000"/>
              </a:lnSpc>
              <a:buNone/>
            </a:pPr>
            <a:r>
              <a:rPr lang="en-US" sz="880" i="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The tool demonstrates excellent performance across all samples and confidently predicts the correct </a:t>
            </a:r>
            <a:r>
              <a:rPr lang="en-US" sz="880" i="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80" i="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types for Streptococcus pyogenes.</a:t>
            </a:r>
          </a:p>
        </p:txBody>
      </p:sp>
      <p:sp>
        <p:nvSpPr>
          <p:cNvPr id="12" name="Rectangle 11">
            <a:extLst>
              <a:ext uri="{FF2B5EF4-FFF2-40B4-BE49-F238E27FC236}">
                <a16:creationId xmlns:a16="http://schemas.microsoft.com/office/drawing/2014/main" id="{81CE99AE-9CC2-AC7F-6BFF-0FBF04C0CA45}"/>
              </a:ext>
            </a:extLst>
          </p:cNvPr>
          <p:cNvSpPr/>
          <p:nvPr/>
        </p:nvSpPr>
        <p:spPr>
          <a:xfrm>
            <a:off x="5340928" y="2326236"/>
            <a:ext cx="3352799" cy="395723"/>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16E66F-B7C7-1BDE-7941-B4F6F275AC2B}"/>
              </a:ext>
            </a:extLst>
          </p:cNvPr>
          <p:cNvSpPr/>
          <p:nvPr/>
        </p:nvSpPr>
        <p:spPr>
          <a:xfrm>
            <a:off x="4710545" y="3689773"/>
            <a:ext cx="4329546" cy="395723"/>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77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203B8F-B4DE-DA91-FB0E-CDE702A4449E}"/>
              </a:ext>
            </a:extLst>
          </p:cNvPr>
          <p:cNvSpPr>
            <a:spLocks noGrp="1"/>
          </p:cNvSpPr>
          <p:nvPr>
            <p:ph type="subTitle" idx="1"/>
          </p:nvPr>
        </p:nvSpPr>
        <p:spPr>
          <a:xfrm>
            <a:off x="-25720" y="0"/>
            <a:ext cx="4597720" cy="5143101"/>
          </a:xfrm>
        </p:spPr>
        <p:txBody>
          <a:bodyPr>
            <a:noAutofit/>
          </a:bodyPr>
          <a:lstStyle/>
          <a:p>
            <a:pPr marL="114300" indent="0" algn="just">
              <a:lnSpc>
                <a:spcPct val="150000"/>
              </a:lnSpc>
              <a:buSzPct val="151000"/>
            </a:pPr>
            <a:r>
              <a:rPr lang="en-US" sz="850" dirty="0">
                <a:latin typeface="Calibri" panose="020F0502020204030204" pitchFamily="34" charset="0"/>
                <a:ea typeface="Calibri" panose="020F0502020204030204" pitchFamily="34" charset="0"/>
                <a:cs typeface="Calibri" panose="020F0502020204030204" pitchFamily="34" charset="0"/>
              </a:rPr>
              <a:t>This </a:t>
            </a:r>
            <a:r>
              <a:rPr lang="en-US" sz="85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emm_typer.pl</a:t>
            </a:r>
            <a:r>
              <a:rPr lang="en-US" sz="850" dirty="0">
                <a:latin typeface="Calibri" panose="020F0502020204030204" pitchFamily="34" charset="0"/>
                <a:ea typeface="Calibri" panose="020F0502020204030204" pitchFamily="34" charset="0"/>
                <a:cs typeface="Calibri" panose="020F0502020204030204" pitchFamily="34" charset="0"/>
              </a:rPr>
              <a:t> </a:t>
            </a:r>
            <a:r>
              <a:rPr lang="en-US" sz="85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script is a bioinformatics pipeline for </a:t>
            </a:r>
            <a:r>
              <a:rPr lang="en-US" sz="85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typing, which is used for the molecular identification of </a:t>
            </a:r>
            <a:r>
              <a:rPr lang="en-US" sz="85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Streptococcus pyogenes</a:t>
            </a:r>
            <a:r>
              <a:rPr lang="en-US" sz="85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strains. The </a:t>
            </a:r>
            <a:r>
              <a:rPr lang="en-US" sz="85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gene encodes the M protein, a key virulence factor in </a:t>
            </a:r>
            <a:r>
              <a:rPr lang="en-US" sz="85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 pyogenes</a:t>
            </a:r>
            <a:r>
              <a:rPr lang="en-US" sz="85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endPar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171450" algn="just">
              <a:lnSpc>
                <a:spcPct val="150000"/>
              </a:lnSpc>
              <a:buSzPct val="151000"/>
              <a:buFont typeface="Arial" panose="020B0604020202020204" pitchFamily="34" charset="0"/>
              <a:buChar char="•"/>
            </a:pP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The pipeline processes paired-end FASTQ sequencing data to identify and type </a:t>
            </a:r>
            <a:r>
              <a:rPr lang="en-US" sz="850" i="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alleles by leveraging de novo assembly, sequence alignment, and BLAST analysis.</a:t>
            </a:r>
          </a:p>
          <a:p>
            <a:pPr marL="285750" indent="-171450" algn="l">
              <a:lnSpc>
                <a:spcPct val="150000"/>
              </a:lnSpc>
              <a:buSzPct val="151000"/>
              <a:buFont typeface="Arial" panose="020B0604020202020204" pitchFamily="34" charset="0"/>
              <a:buChar char="•"/>
            </a:pP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It then removes sequencing adapters and trims low-quality bases from the paired-end reads and ensures only high-quality reads are processed.</a:t>
            </a:r>
          </a:p>
          <a:p>
            <a:pPr marL="285750" indent="-171450" algn="l">
              <a:lnSpc>
                <a:spcPct val="150000"/>
              </a:lnSpc>
              <a:buSzPct val="151000"/>
              <a:buFont typeface="Arial" panose="020B0604020202020204" pitchFamily="34" charset="0"/>
              <a:buChar char="•"/>
            </a:pP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The pipeline uses </a:t>
            </a:r>
            <a:r>
              <a:rPr lang="en-US" sz="850" dirty="0">
                <a:solidFill>
                  <a:srgbClr val="0070C0"/>
                </a:solidFill>
                <a:latin typeface="Calibri" panose="020F0502020204030204" pitchFamily="34" charset="0"/>
                <a:ea typeface="Calibri" panose="020F0502020204030204" pitchFamily="34" charset="0"/>
                <a:cs typeface="Calibri" panose="020F0502020204030204" pitchFamily="34" charset="0"/>
              </a:rPr>
              <a:t>velvet</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assembler and assembles the trimmed reads into contigs for downstream analysis.</a:t>
            </a:r>
          </a:p>
          <a:p>
            <a:pPr marL="742950" lvl="1" indent="-171450" algn="l">
              <a:lnSpc>
                <a:spcPct val="150000"/>
              </a:lnSpc>
              <a:buSzPct val="151000"/>
              <a:buFont typeface="Arial" panose="020B0604020202020204" pitchFamily="34" charset="0"/>
              <a:buChar char="•"/>
            </a:pP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First uses </a:t>
            </a:r>
            <a:r>
              <a:rPr lang="en-US" sz="850" dirty="0">
                <a:solidFill>
                  <a:srgbClr val="0070C0"/>
                </a:solidFill>
                <a:latin typeface="Calibri" panose="020F0502020204030204" pitchFamily="34" charset="0"/>
                <a:ea typeface="Calibri" panose="020F0502020204030204" pitchFamily="34" charset="0"/>
                <a:cs typeface="Calibri" panose="020F0502020204030204" pitchFamily="34" charset="0"/>
              </a:rPr>
              <a:t>velvetk.pl</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which estimates the best k-</a:t>
            </a:r>
            <a:r>
              <a:rPr lang="en-US" sz="850"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mer</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size for optimal assembly and </a:t>
            </a:r>
          </a:p>
          <a:p>
            <a:pPr marL="742950" lvl="1" indent="-171450" algn="l">
              <a:lnSpc>
                <a:spcPct val="150000"/>
              </a:lnSpc>
              <a:buSzPct val="151000"/>
              <a:buFont typeface="Arial" panose="020B0604020202020204" pitchFamily="34" charset="0"/>
              <a:buChar char="•"/>
            </a:pPr>
            <a:r>
              <a:rPr lang="en-US" sz="850" dirty="0">
                <a:solidFill>
                  <a:srgbClr val="0070C0"/>
                </a:solidFill>
                <a:latin typeface="Calibri" panose="020F0502020204030204" pitchFamily="34" charset="0"/>
                <a:ea typeface="Calibri" panose="020F0502020204030204" pitchFamily="34" charset="0"/>
                <a:cs typeface="Calibri" panose="020F0502020204030204" pitchFamily="34" charset="0"/>
              </a:rPr>
              <a:t>VelvetOptimiser.pl</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that performs assembly of the trimmed reads and outputs contigs.</a:t>
            </a:r>
          </a:p>
          <a:p>
            <a:pPr marL="285750" indent="-171450" algn="l">
              <a:lnSpc>
                <a:spcPct val="150000"/>
              </a:lnSpc>
              <a:buSzPct val="151000"/>
              <a:buFont typeface="Arial" panose="020B0604020202020204" pitchFamily="34" charset="0"/>
              <a:buChar char="•"/>
            </a:pP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The script performs two BLAST searches </a:t>
            </a:r>
          </a:p>
          <a:p>
            <a:pPr marL="742950" lvl="1" indent="-171450" algn="l">
              <a:lnSpc>
                <a:spcPct val="150000"/>
              </a:lnSpc>
              <a:buSzPct val="151000"/>
              <a:buFont typeface="Arial" panose="020B0604020202020204" pitchFamily="34" charset="0"/>
              <a:buChar char="•"/>
            </a:pPr>
            <a:r>
              <a:rPr lang="en-US" sz="850" dirty="0">
                <a:solidFill>
                  <a:srgbClr val="0070C0"/>
                </a:solidFill>
                <a:latin typeface="Calibri" panose="020F0502020204030204" pitchFamily="34" charset="0"/>
                <a:ea typeface="Calibri" panose="020F0502020204030204" pitchFamily="34" charset="0"/>
                <a:cs typeface="Calibri" panose="020F0502020204030204" pitchFamily="34" charset="0"/>
              </a:rPr>
              <a:t>BLAST Against Forward Primers: </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Identifies the contig containing the </a:t>
            </a:r>
            <a:r>
              <a:rPr lang="en-US" sz="850"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region.</a:t>
            </a:r>
          </a:p>
          <a:p>
            <a:pPr marL="285750" indent="-171450" algn="l">
              <a:lnSpc>
                <a:spcPct val="150000"/>
              </a:lnSpc>
              <a:buSzPct val="151000"/>
              <a:buFont typeface="Arial" panose="020B0604020202020204" pitchFamily="34" charset="0"/>
              <a:buChar char="•"/>
            </a:pPr>
            <a:r>
              <a:rPr lang="en-US" sz="850"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Bedtools</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extracts a 500 bp region downstream of the matched primer that handles reverse strand matches.</a:t>
            </a:r>
          </a:p>
          <a:p>
            <a:pPr marL="285750" indent="-171450" algn="just">
              <a:lnSpc>
                <a:spcPct val="150000"/>
              </a:lnSpc>
              <a:buSzPct val="151000"/>
              <a:buFont typeface="Arial" panose="020B0604020202020204" pitchFamily="34" charset="0"/>
              <a:buChar char="•"/>
            </a:pP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As mentioned earlier</a:t>
            </a:r>
            <a:r>
              <a:rPr lang="en-US" sz="850" dirty="0">
                <a:solidFill>
                  <a:srgbClr val="0070C0"/>
                </a:solidFill>
                <a:latin typeface="Calibri" panose="020F0502020204030204" pitchFamily="34" charset="0"/>
                <a:ea typeface="Calibri" panose="020F0502020204030204" pitchFamily="34" charset="0"/>
                <a:cs typeface="Calibri" panose="020F0502020204030204" pitchFamily="34" charset="0"/>
              </a:rPr>
              <a:t>, BLAST </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matches the extracted 500 bp region against a comprehensive </a:t>
            </a:r>
            <a:r>
              <a:rPr lang="en-US" sz="850"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gene reference database to determine the allele type.</a:t>
            </a:r>
          </a:p>
          <a:p>
            <a:pPr marL="114300" indent="0" algn="just">
              <a:lnSpc>
                <a:spcPct val="150000"/>
              </a:lnSpc>
              <a:buSzPct val="151000"/>
            </a:pPr>
            <a:r>
              <a:rPr lang="en-US" sz="85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Matches are ranked based on bit score (alignment quality), percent identity (sequence similarity), and alignment length (completeness of the match). For forward primer BLAST, a valid match requires ≥94.5% identity and a 19 bp alignment length, while </a:t>
            </a:r>
            <a:r>
              <a:rPr lang="en-US" sz="85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BLAST requires 100% identity and a full-length 180 bp match. The best-scoring alignment is selected, and matches below these thresholds are flagged for review. This ensures accurate and reliable </a:t>
            </a:r>
            <a:r>
              <a:rPr lang="en-US" sz="850" dirty="0" err="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emm</a:t>
            </a:r>
            <a:r>
              <a:rPr lang="en-US" sz="85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 allele identification.</a:t>
            </a:r>
          </a:p>
          <a:p>
            <a:pPr marL="285750" indent="-171450" algn="l">
              <a:lnSpc>
                <a:spcPct val="150000"/>
              </a:lnSpc>
              <a:buSzPct val="151000"/>
              <a:buFont typeface="Arial" panose="020B0604020202020204" pitchFamily="34" charset="0"/>
              <a:buChar char="•"/>
            </a:pPr>
            <a:endPar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171450" algn="l">
              <a:lnSpc>
                <a:spcPct val="150000"/>
              </a:lnSpc>
              <a:buSzPct val="151000"/>
              <a:buFont typeface="Arial" panose="020B0604020202020204" pitchFamily="34" charset="0"/>
              <a:buChar char="•"/>
            </a:pPr>
            <a:endPar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171450" algn="l">
              <a:lnSpc>
                <a:spcPct val="150000"/>
              </a:lnSpc>
              <a:buSzPct val="151000"/>
              <a:buFont typeface="Arial" panose="020B0604020202020204" pitchFamily="34" charset="0"/>
              <a:buChar char="•"/>
            </a:pPr>
            <a:endPar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14300" indent="0" algn="l">
              <a:lnSpc>
                <a:spcPct val="150000"/>
              </a:lnSpc>
              <a:buSzPct val="151000"/>
            </a:pPr>
            <a:br>
              <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br>
            <a:endParaRPr lang="en-US" sz="85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99AD07FA-33E6-6E64-6CE9-560E55132258}"/>
              </a:ext>
            </a:extLst>
          </p:cNvPr>
          <p:cNvSpPr>
            <a:spLocks noGrp="1"/>
          </p:cNvSpPr>
          <p:nvPr>
            <p:ph type="body" idx="2"/>
          </p:nvPr>
        </p:nvSpPr>
        <p:spPr>
          <a:xfrm>
            <a:off x="4546280" y="399"/>
            <a:ext cx="4023562" cy="473860"/>
          </a:xfrm>
        </p:spPr>
        <p:txBody>
          <a:bodyPr>
            <a:normAutofit lnSpcReduction="10000"/>
          </a:bodyPr>
          <a:lstStyle/>
          <a:p>
            <a:pPr marL="114300" indent="0">
              <a:buNone/>
            </a:pPr>
            <a:r>
              <a:rPr lang="en-US" sz="1000" b="1" dirty="0">
                <a:solidFill>
                  <a:srgbClr val="365F91"/>
                </a:solidFill>
                <a:latin typeface="+mj-lt"/>
                <a:ea typeface="MS Gothic" panose="020B0609070205080204" pitchFamily="49" charset="-128"/>
                <a:cs typeface="Times New Roman" panose="02020603050405020304" pitchFamily="18" charset="0"/>
              </a:rPr>
              <a:t>Workflow for </a:t>
            </a:r>
            <a:r>
              <a:rPr lang="en-US" sz="1000" b="1" dirty="0" err="1">
                <a:solidFill>
                  <a:srgbClr val="365F91"/>
                </a:solidFill>
                <a:latin typeface="+mj-lt"/>
                <a:ea typeface="MS Gothic" panose="020B0609070205080204" pitchFamily="49" charset="-128"/>
                <a:cs typeface="Times New Roman" panose="02020603050405020304" pitchFamily="18" charset="0"/>
              </a:rPr>
              <a:t>emmtyper</a:t>
            </a:r>
            <a:endParaRPr lang="en-US" sz="1000" b="1" dirty="0">
              <a:solidFill>
                <a:srgbClr val="365F91"/>
              </a:solidFill>
              <a:latin typeface="+mj-lt"/>
              <a:ea typeface="MS Gothic" panose="020B0609070205080204" pitchFamily="49" charset="-128"/>
              <a:cs typeface="Times New Roman" panose="02020603050405020304" pitchFamily="18" charset="0"/>
            </a:endParaRPr>
          </a:p>
          <a:p>
            <a:pPr marL="114300" indent="0">
              <a:buNone/>
            </a:pPr>
            <a:r>
              <a:rPr lang="en-US" sz="800" u="sng" dirty="0">
                <a:solidFill>
                  <a:srgbClr val="0000FF"/>
                </a:solidFill>
                <a:latin typeface="+mj-lt"/>
                <a:ea typeface="MS Mincho" panose="02020609040205080304" pitchFamily="49" charset="-128"/>
                <a:cs typeface="Times New Roman" panose="02020603050405020304" pitchFamily="18" charset="0"/>
              </a:rPr>
              <a:t>https://github.com/BenJamesMetcalf/GAS_Scripts_Reference</a:t>
            </a:r>
            <a:r>
              <a:rPr lang="en-US" sz="800" dirty="0">
                <a:latin typeface="+mj-lt"/>
              </a:rPr>
              <a:t> </a:t>
            </a:r>
          </a:p>
        </p:txBody>
      </p:sp>
      <p:pic>
        <p:nvPicPr>
          <p:cNvPr id="7" name="Picture 6" descr="A diagram of a process&#10;&#10;Description automatically generated">
            <a:extLst>
              <a:ext uri="{FF2B5EF4-FFF2-40B4-BE49-F238E27FC236}">
                <a16:creationId xmlns:a16="http://schemas.microsoft.com/office/drawing/2014/main" id="{95D62442-6EFF-2F6F-1874-7C3FEF1DCA00}"/>
              </a:ext>
            </a:extLst>
          </p:cNvPr>
          <p:cNvPicPr>
            <a:picLocks noChangeAspect="1"/>
          </p:cNvPicPr>
          <p:nvPr/>
        </p:nvPicPr>
        <p:blipFill>
          <a:blip r:embed="rId2"/>
          <a:stretch>
            <a:fillRect/>
          </a:stretch>
        </p:blipFill>
        <p:spPr>
          <a:xfrm>
            <a:off x="5755173" y="474259"/>
            <a:ext cx="2814669" cy="4669241"/>
          </a:xfrm>
          <a:prstGeom prst="rect">
            <a:avLst/>
          </a:prstGeom>
        </p:spPr>
      </p:pic>
    </p:spTree>
    <p:extLst>
      <p:ext uri="{BB962C8B-B14F-4D97-AF65-F5344CB8AC3E}">
        <p14:creationId xmlns:p14="http://schemas.microsoft.com/office/powerpoint/2010/main" val="391755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1" name="Google Shape;61;p14"/>
          <p:cNvPicPr preferRelativeResize="0"/>
          <p:nvPr/>
        </p:nvPicPr>
        <p:blipFill>
          <a:blip r:embed="rId3">
            <a:alphaModFix/>
          </a:blip>
          <a:stretch>
            <a:fillRect/>
          </a:stretch>
        </p:blipFill>
        <p:spPr>
          <a:xfrm>
            <a:off x="0" y="193825"/>
            <a:ext cx="9144000" cy="4624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A01FA0-43E1-5F50-AE1D-AD2324AE70A0}"/>
              </a:ext>
            </a:extLst>
          </p:cNvPr>
          <p:cNvSpPr>
            <a:spLocks noGrp="1"/>
          </p:cNvSpPr>
          <p:nvPr>
            <p:ph type="title"/>
          </p:nvPr>
        </p:nvSpPr>
        <p:spPr>
          <a:xfrm>
            <a:off x="-55445" y="-95302"/>
            <a:ext cx="8520600" cy="572700"/>
          </a:xfrm>
        </p:spPr>
        <p:txBody>
          <a:bodyPr>
            <a:normAutofit/>
          </a:bodyPr>
          <a:lstStyle/>
          <a:p>
            <a:pPr algn="ctr"/>
            <a:r>
              <a:rPr lang="en-US" sz="1600" dirty="0"/>
              <a:t>Experiment</a:t>
            </a:r>
          </a:p>
        </p:txBody>
      </p:sp>
      <p:sp>
        <p:nvSpPr>
          <p:cNvPr id="12" name="Text Placeholder 11">
            <a:extLst>
              <a:ext uri="{FF2B5EF4-FFF2-40B4-BE49-F238E27FC236}">
                <a16:creationId xmlns:a16="http://schemas.microsoft.com/office/drawing/2014/main" id="{F01B5760-7831-1EFE-A077-45385B023BB7}"/>
              </a:ext>
            </a:extLst>
          </p:cNvPr>
          <p:cNvSpPr>
            <a:spLocks noGrp="1"/>
          </p:cNvSpPr>
          <p:nvPr>
            <p:ph type="body" idx="1"/>
          </p:nvPr>
        </p:nvSpPr>
        <p:spPr>
          <a:xfrm>
            <a:off x="0" y="200522"/>
            <a:ext cx="9144000" cy="4942978"/>
          </a:xfrm>
        </p:spPr>
        <p:txBody>
          <a:bodyPr>
            <a:normAutofit/>
          </a:bodyPr>
          <a:lstStyle/>
          <a:p>
            <a:pPr marL="139700" indent="0" algn="l">
              <a:lnSpc>
                <a:spcPct val="150000"/>
              </a:lnSpc>
              <a:buNone/>
            </a:pPr>
            <a:r>
              <a:rPr lang="en-US" sz="1000" dirty="0">
                <a:latin typeface="Calibri" panose="020F0502020204030204" pitchFamily="34" charset="0"/>
                <a:ea typeface="Calibri" panose="020F0502020204030204" pitchFamily="34" charset="0"/>
                <a:cs typeface="Calibri" panose="020F0502020204030204" pitchFamily="34" charset="0"/>
              </a:rPr>
              <a:t>Steps followed:</a:t>
            </a:r>
          </a:p>
          <a:p>
            <a:pPr marL="285750" indent="-171450" algn="just">
              <a:lnSpc>
                <a:spcPct val="150000"/>
              </a:lnSpc>
              <a:buSzPct val="151000"/>
              <a:buFont typeface="Arial" panose="020B0604020202020204" pitchFamily="34" charset="0"/>
              <a:buChar char="•"/>
            </a:pP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git clone </a:t>
            </a:r>
            <a:r>
              <a:rPr lang="en-US" sz="1000" dirty="0">
                <a:solidFill>
                  <a:srgbClr val="0097A7"/>
                </a:solidFill>
                <a:latin typeface="Calibri" panose="020F0502020204030204" pitchFamily="34" charset="0"/>
                <a:ea typeface="Calibri" panose="020F0502020204030204" pitchFamily="34" charset="0"/>
                <a:cs typeface="Calibri" panose="020F0502020204030204" pitchFamily="34" charset="0"/>
                <a:hlinkClick r:id="rId3"/>
              </a:rPr>
              <a:t>https://github.com/ukhsa-collaboration/emm-typing-tool.git</a:t>
            </a:r>
            <a:endParaRPr lang="en-US" sz="1000" dirty="0">
              <a:solidFill>
                <a:srgbClr val="0097A7"/>
              </a:solidFill>
              <a:latin typeface="Calibri" panose="020F0502020204030204" pitchFamily="34" charset="0"/>
              <a:ea typeface="Calibri" panose="020F0502020204030204" pitchFamily="34" charset="0"/>
              <a:cs typeface="Calibri" panose="020F0502020204030204" pitchFamily="34" charset="0"/>
            </a:endParaRPr>
          </a:p>
          <a:p>
            <a:pPr marL="285750" indent="-171450" algn="just">
              <a:lnSpc>
                <a:spcPct val="150000"/>
              </a:lnSpc>
              <a:buSzPct val="151000"/>
              <a:buFont typeface="Arial" panose="020B0604020202020204" pitchFamily="34" charset="0"/>
              <a:buChar char="•"/>
            </a:pP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Install dependencies – Perl version 5.12.3, NCBI blast version 2.2.29, </a:t>
            </a:r>
            <a:r>
              <a:rPr lang="en-US" sz="10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BEDTools</a:t>
            </a: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2.17.0, Python 2.7, Bio Perl, Zilla </a:t>
            </a:r>
          </a:p>
          <a:p>
            <a:pPr marL="285750" indent="-171450" algn="just">
              <a:lnSpc>
                <a:spcPct val="150000"/>
              </a:lnSpc>
              <a:buSzPct val="151000"/>
              <a:buFont typeface="Arial" panose="020B0604020202020204" pitchFamily="34" charset="0"/>
              <a:buChar char="•"/>
            </a:pP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Add paths to system $PATH.</a:t>
            </a:r>
          </a:p>
          <a:p>
            <a:pPr marL="285750" indent="-171450" algn="just">
              <a:lnSpc>
                <a:spcPct val="150000"/>
              </a:lnSpc>
              <a:buSzPct val="151000"/>
              <a:buFont typeface="Arial" panose="020B0604020202020204" pitchFamily="34" charset="0"/>
              <a:buChar char="•"/>
            </a:pP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 tested the tool on 9 samples (SRR1106031, SRR1106032, SRR1106034, SRR1106033, SRR1106030, SRR1106025, SRR1106026, SRR1106028, SRR1106029) by </a:t>
            </a:r>
            <a:r>
              <a:rPr lang="en-US" sz="10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downsampling</a:t>
            </a: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the reads to various coverage levels: 5X, 10X, 25X, 50X, 75X, and 100X. </a:t>
            </a:r>
          </a:p>
          <a:p>
            <a:pPr marL="285750" indent="-171450">
              <a:lnSpc>
                <a:spcPct val="150000"/>
              </a:lnSpc>
              <a:buSzPct val="151000"/>
              <a:buFont typeface="Arial" panose="020B0604020202020204" pitchFamily="34" charset="0"/>
              <a:buChar char="•"/>
            </a:pP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command used to run:</a:t>
            </a:r>
          </a:p>
          <a:p>
            <a:pPr marL="114300" indent="0">
              <a:lnSpc>
                <a:spcPct val="150000"/>
              </a:lnSpc>
              <a:buSzPct val="151000"/>
              <a:buNone/>
            </a:pPr>
            <a:r>
              <a:rPr lang="en-US" sz="1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1000" dirty="0">
                <a:solidFill>
                  <a:srgbClr val="0070C0"/>
                </a:solidFill>
                <a:latin typeface="Calibri" panose="020F0502020204030204" pitchFamily="34" charset="0"/>
                <a:ea typeface="Calibri" panose="020F0502020204030204" pitchFamily="34" charset="0"/>
                <a:cs typeface="Calibri" panose="020F0502020204030204" pitchFamily="34" charset="0"/>
              </a:rPr>
              <a:t> ./emm_typer.pl  -1  path/to/R1file -2  path/to/R2file -r  path/to/</a:t>
            </a:r>
            <a:r>
              <a:rPr lang="en-US" sz="1000" dirty="0" err="1">
                <a:solidFill>
                  <a:srgbClr val="0070C0"/>
                </a:solidFill>
                <a:latin typeface="Calibri" panose="020F0502020204030204" pitchFamily="34" charset="0"/>
                <a:ea typeface="Calibri" panose="020F0502020204030204" pitchFamily="34" charset="0"/>
                <a:cs typeface="Calibri" panose="020F0502020204030204" pitchFamily="34" charset="0"/>
              </a:rPr>
              <a:t>reference_db</a:t>
            </a:r>
            <a:r>
              <a:rPr lang="en-US" sz="1000" dirty="0">
                <a:solidFill>
                  <a:srgbClr val="0070C0"/>
                </a:solidFill>
                <a:latin typeface="Calibri" panose="020F0502020204030204" pitchFamily="34" charset="0"/>
                <a:ea typeface="Calibri" panose="020F0502020204030204" pitchFamily="34" charset="0"/>
                <a:cs typeface="Calibri" panose="020F0502020204030204" pitchFamily="34" charset="0"/>
              </a:rPr>
              <a:t>  -o path/to/</a:t>
            </a:r>
            <a:r>
              <a:rPr lang="en-US" sz="1000" dirty="0" err="1">
                <a:solidFill>
                  <a:srgbClr val="0070C0"/>
                </a:solidFill>
                <a:latin typeface="Calibri" panose="020F0502020204030204" pitchFamily="34" charset="0"/>
                <a:ea typeface="Calibri" panose="020F0502020204030204" pitchFamily="34" charset="0"/>
                <a:cs typeface="Calibri" panose="020F0502020204030204" pitchFamily="34" charset="0"/>
              </a:rPr>
              <a:t>output_folder</a:t>
            </a:r>
            <a:r>
              <a:rPr lang="en-US" sz="1000" dirty="0">
                <a:solidFill>
                  <a:srgbClr val="0070C0"/>
                </a:solidFill>
                <a:latin typeface="Calibri" panose="020F0502020204030204" pitchFamily="34" charset="0"/>
                <a:ea typeface="Calibri" panose="020F0502020204030204" pitchFamily="34" charset="0"/>
                <a:cs typeface="Calibri" panose="020F0502020204030204" pitchFamily="34" charset="0"/>
              </a:rPr>
              <a:t> -n filename</a:t>
            </a:r>
          </a:p>
          <a:p>
            <a:pPr marL="285750" indent="-171450">
              <a:lnSpc>
                <a:spcPct val="150000"/>
              </a:lnSpc>
              <a:buSzPct val="151000"/>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The tool predicted the right </a:t>
            </a:r>
            <a:r>
              <a:rPr lang="en-US" sz="1000" dirty="0" err="1">
                <a:solidFill>
                  <a:schemeClr val="tx1"/>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type for all the coverage levels – 5X-100X, but only for 5 samples.</a:t>
            </a:r>
          </a:p>
          <a:p>
            <a:pPr marL="285750" indent="-171450">
              <a:lnSpc>
                <a:spcPct val="150000"/>
              </a:lnSpc>
              <a:buSzPct val="151000"/>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For the rest of the 4 samples, I get this error:</a:t>
            </a:r>
          </a:p>
          <a:p>
            <a:pPr marL="114300" indent="0">
              <a:lnSpc>
                <a:spcPct val="150000"/>
              </a:lnSpc>
              <a:buSzPct val="151000"/>
              <a:buNone/>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name of best hit against the </a:t>
            </a:r>
            <a:r>
              <a:rPr lang="en-US" sz="780" dirty="0" err="1">
                <a:solidFill>
                  <a:srgbClr val="C00000"/>
                </a:solidFill>
                <a:latin typeface="Calibri" panose="020F0502020204030204" pitchFamily="34" charset="0"/>
                <a:ea typeface="Calibri" panose="020F0502020204030204" pitchFamily="34" charset="0"/>
                <a:cs typeface="Calibri" panose="020F0502020204030204" pitchFamily="34" charset="0"/>
              </a:rPr>
              <a:t>emm</a:t>
            </a: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forward primers: NODE_694236_length_31_cov_2.064516</a:t>
            </a:r>
          </a:p>
          <a:p>
            <a:pPr marL="114300" indent="0">
              <a:lnSpc>
                <a:spcPct val="150000"/>
              </a:lnSpc>
              <a:buSzPct val="151000"/>
              <a:buNone/>
            </a:pP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 identity of best hit against the </a:t>
            </a:r>
            <a:r>
              <a:rPr lang="en-US" sz="780" dirty="0" err="1">
                <a:solidFill>
                  <a:srgbClr val="C00000"/>
                </a:solidFill>
                <a:latin typeface="Calibri" panose="020F0502020204030204" pitchFamily="34" charset="0"/>
                <a:ea typeface="Calibri" panose="020F0502020204030204" pitchFamily="34" charset="0"/>
                <a:cs typeface="Calibri" panose="020F0502020204030204" pitchFamily="34" charset="0"/>
              </a:rPr>
              <a:t>emm</a:t>
            </a: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780" dirty="0" err="1">
                <a:solidFill>
                  <a:srgbClr val="C00000"/>
                </a:solidFill>
                <a:latin typeface="Calibri" panose="020F0502020204030204" pitchFamily="34" charset="0"/>
                <a:ea typeface="Calibri" panose="020F0502020204030204" pitchFamily="34" charset="0"/>
                <a:cs typeface="Calibri" panose="020F0502020204030204" pitchFamily="34" charset="0"/>
              </a:rPr>
              <a:t>foward</a:t>
            </a: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primers: 100.000</a:t>
            </a:r>
          </a:p>
          <a:p>
            <a:pPr marL="114300" indent="0">
              <a:lnSpc>
                <a:spcPct val="150000"/>
              </a:lnSpc>
              <a:buSzPct val="151000"/>
              <a:buNone/>
            </a:pP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length of best hit against the </a:t>
            </a:r>
            <a:r>
              <a:rPr lang="en-US" sz="780" dirty="0" err="1">
                <a:solidFill>
                  <a:srgbClr val="C00000"/>
                </a:solidFill>
                <a:latin typeface="Calibri" panose="020F0502020204030204" pitchFamily="34" charset="0"/>
                <a:ea typeface="Calibri" panose="020F0502020204030204" pitchFamily="34" charset="0"/>
                <a:cs typeface="Calibri" panose="020F0502020204030204" pitchFamily="34" charset="0"/>
              </a:rPr>
              <a:t>emm</a:t>
            </a: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forward primer: 13</a:t>
            </a:r>
          </a:p>
          <a:p>
            <a:pPr marL="114300" indent="0">
              <a:lnSpc>
                <a:spcPct val="150000"/>
              </a:lnSpc>
              <a:buSzPct val="151000"/>
              <a:buNone/>
            </a:pP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The best blast hit (NODE_694236_length_31_cov_2.064516) obtained from querying the assembled contigs against the </a:t>
            </a:r>
            <a:r>
              <a:rPr lang="en-US" sz="780" dirty="0" err="1">
                <a:solidFill>
                  <a:srgbClr val="C00000"/>
                </a:solidFill>
                <a:latin typeface="Calibri" panose="020F0502020204030204" pitchFamily="34" charset="0"/>
                <a:ea typeface="Calibri" panose="020F0502020204030204" pitchFamily="34" charset="0"/>
                <a:cs typeface="Calibri" panose="020F0502020204030204" pitchFamily="34" charset="0"/>
              </a:rPr>
              <a:t>emm</a:t>
            </a:r>
            <a:r>
              <a:rPr lang="en-US" sz="780" dirty="0">
                <a:solidFill>
                  <a:srgbClr val="C00000"/>
                </a:solidFill>
                <a:latin typeface="Calibri" panose="020F0502020204030204" pitchFamily="34" charset="0"/>
                <a:ea typeface="Calibri" panose="020F0502020204030204" pitchFamily="34" charset="0"/>
                <a:cs typeface="Calibri" panose="020F0502020204030204" pitchFamily="34" charset="0"/>
              </a:rPr>
              <a:t> forward primers didn't meet minimum criteria of length and identity to call a true match.</a:t>
            </a:r>
          </a:p>
          <a:p>
            <a:pPr marL="285750" indent="-171450">
              <a:lnSpc>
                <a:spcPct val="150000"/>
              </a:lnSpc>
              <a:buSzPct val="151000"/>
              <a:buFont typeface="Arial" panose="020B0604020202020204" pitchFamily="34" charset="0"/>
              <a:buChar char="•"/>
            </a:pPr>
            <a:r>
              <a:rPr 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Reason</a:t>
            </a:r>
            <a:r>
              <a:rPr lang="en-US" sz="1000" dirty="0">
                <a:solidFill>
                  <a:srgbClr val="0070C0"/>
                </a:solidFill>
                <a:latin typeface="Calibri" panose="020F0502020204030204" pitchFamily="34" charset="0"/>
                <a:ea typeface="Calibri" panose="020F0502020204030204" pitchFamily="34" charset="0"/>
                <a:cs typeface="Calibri" panose="020F0502020204030204" pitchFamily="34" charset="0"/>
              </a:rPr>
              <a:t>: The error occurred because the best BLAST hit against the forward primers did not meet the minimum criteria for length and identity defined in the script. The match had a length of 13 bp, which is below the required minimum alignment length of 19 bp. Since the alignment length is critical for determining a valid match to the </a:t>
            </a:r>
            <a:r>
              <a:rPr lang="en-US" sz="1000" dirty="0" err="1">
                <a:solidFill>
                  <a:srgbClr val="0070C0"/>
                </a:solidFill>
                <a:latin typeface="Calibri" panose="020F0502020204030204" pitchFamily="34" charset="0"/>
                <a:ea typeface="Calibri" panose="020F0502020204030204" pitchFamily="34" charset="0"/>
                <a:cs typeface="Calibri" panose="020F0502020204030204" pitchFamily="34" charset="0"/>
              </a:rPr>
              <a:t>emm</a:t>
            </a:r>
            <a:r>
              <a:rPr lang="en-US" sz="1000" dirty="0">
                <a:solidFill>
                  <a:srgbClr val="0070C0"/>
                </a:solidFill>
                <a:latin typeface="Calibri" panose="020F0502020204030204" pitchFamily="34" charset="0"/>
                <a:ea typeface="Calibri" panose="020F0502020204030204" pitchFamily="34" charset="0"/>
                <a:cs typeface="Calibri" panose="020F0502020204030204" pitchFamily="34" charset="0"/>
              </a:rPr>
              <a:t> primers, the script flagged the result as invalid and could not proceed further.</a:t>
            </a:r>
          </a:p>
          <a:p>
            <a:pPr marL="285750" indent="-171450" algn="just">
              <a:lnSpc>
                <a:spcPct val="150000"/>
              </a:lnSpc>
              <a:buSzPct val="151000"/>
              <a:buFont typeface="Arial" panose="020B0604020202020204" pitchFamily="34" charset="0"/>
              <a:buChar char="•"/>
            </a:pPr>
            <a:endParaRPr lang="en-US" sz="1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285750" indent="-171450" algn="l">
              <a:lnSpc>
                <a:spcPct val="150000"/>
              </a:lnSpc>
              <a:buSzPct val="15100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marL="285750" indent="-171450" algn="l">
              <a:lnSpc>
                <a:spcPct val="150000"/>
              </a:lnSpc>
              <a:buSzPct val="151000"/>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B9ADB0F-C626-BBF7-FABC-903504407643}"/>
              </a:ext>
            </a:extLst>
          </p:cNvPr>
          <p:cNvSpPr/>
          <p:nvPr/>
        </p:nvSpPr>
        <p:spPr>
          <a:xfrm>
            <a:off x="339436" y="2571750"/>
            <a:ext cx="8728393" cy="782783"/>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76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7" name="Google Shape;67;p15"/>
          <p:cNvPicPr preferRelativeResize="0"/>
          <p:nvPr/>
        </p:nvPicPr>
        <p:blipFill>
          <a:blip r:embed="rId3">
            <a:alphaModFix/>
          </a:blip>
          <a:stretch>
            <a:fillRect/>
          </a:stretch>
        </p:blipFill>
        <p:spPr>
          <a:xfrm>
            <a:off x="0" y="0"/>
            <a:ext cx="9144001" cy="507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400"/>
              </a:spcBef>
              <a:spcAft>
                <a:spcPts val="0"/>
              </a:spcAft>
              <a:buSzPts val="990"/>
              <a:buNone/>
            </a:pPr>
            <a:r>
              <a:rPr lang="en" sz="1270" b="1" dirty="0">
                <a:solidFill>
                  <a:srgbClr val="C00000"/>
                </a:solidFill>
              </a:rPr>
              <a:t>Loci Used for Typing Streptococcus pneumoniae</a:t>
            </a:r>
            <a:endParaRPr sz="1270" b="1" dirty="0">
              <a:solidFill>
                <a:srgbClr val="C00000"/>
              </a:solidFill>
            </a:endParaRPr>
          </a:p>
          <a:p>
            <a:pPr marL="0" lvl="0" indent="0" algn="ctr" rtl="0">
              <a:lnSpc>
                <a:spcPct val="115000"/>
              </a:lnSpc>
              <a:spcBef>
                <a:spcPts val="1400"/>
              </a:spcBef>
              <a:spcAft>
                <a:spcPts val="400"/>
              </a:spcAft>
              <a:buClr>
                <a:schemeClr val="dk1"/>
              </a:buClr>
              <a:buSzPts val="990"/>
              <a:buFont typeface="Arial"/>
              <a:buNone/>
            </a:pPr>
            <a:endParaRPr sz="1270" b="1" dirty="0">
              <a:solidFill>
                <a:srgbClr val="C00000"/>
              </a:solidFill>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Locus:</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Capsular Polysaccharide Synthesis (cps) locus</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8450" algn="l" rtl="0">
              <a:spcBef>
                <a:spcPts val="1200"/>
              </a:spcBef>
              <a:spcAft>
                <a:spcPts val="0"/>
              </a:spcAft>
              <a:buClr>
                <a:schemeClr val="dk1"/>
              </a:buClr>
              <a:buSzPts val="1100"/>
              <a:buChar char="●"/>
            </a:pP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Size:</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Approximately 15–20 kb, varying slightly depending on the serotype.</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8450" algn="l" rtl="0">
              <a:spcBef>
                <a:spcPts val="1000"/>
              </a:spcBef>
              <a:spcAft>
                <a:spcPts val="0"/>
              </a:spcAft>
              <a:buClr>
                <a:schemeClr val="dk1"/>
              </a:buClr>
              <a:buSzPts val="1100"/>
              <a:buChar char="●"/>
            </a:pP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Genes:</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Encodes 12–18 genes that are organized into distinct functional regions.</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8450" algn="l" rtl="0">
              <a:spcBef>
                <a:spcPts val="1000"/>
              </a:spcBef>
              <a:spcAft>
                <a:spcPts val="0"/>
              </a:spcAft>
              <a:buClr>
                <a:schemeClr val="dk1"/>
              </a:buClr>
              <a:buSzPts val="1100"/>
              <a:buChar char="●"/>
            </a:pP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Function:</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Responsible for producing the polysaccharide capsule, a critical virulence factor. The capsule protects the bacterium from host immune responses by inhibiting phagocytosis.</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8450" algn="l" rtl="0">
              <a:spcBef>
                <a:spcPts val="1000"/>
              </a:spcBef>
              <a:spcAft>
                <a:spcPts val="0"/>
              </a:spcAft>
              <a:buClr>
                <a:schemeClr val="dk1"/>
              </a:buClr>
              <a:buSzPts val="1100"/>
              <a:buChar char="●"/>
            </a:pP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Number of Serotypes:</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Over 100 identified serotypes based on cps variations which determines the chemical structure of the capsule.</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8450" algn="l" rtl="0">
              <a:spcBef>
                <a:spcPts val="1200"/>
              </a:spcBef>
              <a:spcAft>
                <a:spcPts val="0"/>
              </a:spcAft>
              <a:buClr>
                <a:schemeClr val="dk1"/>
              </a:buClr>
              <a:buSzPts val="1100"/>
              <a:buChar char="●"/>
            </a:pP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Typing Tool:</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SeroBA, based on genetic variation in the cps locus. This too detects genetic variations in the cps locus to predict pneumococcal serotypes directly from whole-genome sequencing data.</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8450" algn="l" rtl="0">
              <a:spcBef>
                <a:spcPts val="1200"/>
              </a:spcBef>
              <a:spcAft>
                <a:spcPts val="0"/>
              </a:spcAft>
              <a:buClr>
                <a:schemeClr val="dk1"/>
              </a:buClr>
              <a:buSzPts val="1100"/>
              <a:buChar char="●"/>
            </a:pP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The capsule polysaccharide (CPS) locus, encodes the genes for the biosynthesis of the pneumococcus's polysaccharide capsule.</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000"/>
              </a:spcBef>
              <a:spcAft>
                <a:spcPts val="100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Clr>
                <a:schemeClr val="dk1"/>
              </a:buClr>
              <a:buSzPts val="1100"/>
              <a:buFont typeface="Arial"/>
              <a:buNone/>
            </a:pPr>
            <a:r>
              <a:rPr lang="en" sz="1200" b="1" u="sng" dirty="0">
                <a:solidFill>
                  <a:srgbClr val="C00000"/>
                </a:solidFill>
              </a:rPr>
              <a:t>Selected Sequence typing tools </a:t>
            </a:r>
            <a:endParaRPr sz="2000" b="1" u="sng" dirty="0">
              <a:solidFill>
                <a:srgbClr val="C00000"/>
              </a:solidFill>
            </a:endParaRPr>
          </a:p>
        </p:txBody>
      </p:sp>
      <p:sp>
        <p:nvSpPr>
          <p:cNvPr id="79" name="Google Shape;79;p17"/>
          <p:cNvSpPr txBox="1">
            <a:spLocks noGrp="1"/>
          </p:cNvSpPr>
          <p:nvPr>
            <p:ph type="body" idx="1"/>
          </p:nvPr>
        </p:nvSpPr>
        <p:spPr>
          <a:xfrm>
            <a:off x="116400" y="412050"/>
            <a:ext cx="8911200" cy="4319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Our main focus is to predict the ST’s of </a:t>
            </a:r>
            <a:r>
              <a:rPr lang="en" sz="1100" i="1" dirty="0">
                <a:solidFill>
                  <a:schemeClr val="dk1"/>
                </a:solidFill>
                <a:latin typeface="Calibri" panose="020F0502020204030204" pitchFamily="34" charset="0"/>
                <a:ea typeface="Calibri" panose="020F0502020204030204" pitchFamily="34" charset="0"/>
                <a:cs typeface="Calibri" panose="020F0502020204030204" pitchFamily="34" charset="0"/>
              </a:rPr>
              <a:t>Streptococcus pneumoniae</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After some research and reading articles, seroBA, PneumoCaT, PneumoKITy, stringMLST, MetaMLST and PyMLST are the widely used tools. I selected </a:t>
            </a: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SeroBA</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stringMLST</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and </a:t>
            </a:r>
            <a:r>
              <a:rPr lang="en" sz="1100" b="1" dirty="0">
                <a:solidFill>
                  <a:schemeClr val="dk1"/>
                </a:solidFill>
                <a:latin typeface="Calibri" panose="020F0502020204030204" pitchFamily="34" charset="0"/>
                <a:ea typeface="Calibri" panose="020F0502020204030204" pitchFamily="34" charset="0"/>
                <a:cs typeface="Calibri" panose="020F0502020204030204" pitchFamily="34" charset="0"/>
              </a:rPr>
              <a:t>MetaMLST</a:t>
            </a:r>
            <a:r>
              <a:rPr lang="en" sz="1100" dirty="0">
                <a:solidFill>
                  <a:schemeClr val="dk1"/>
                </a:solidFill>
                <a:latin typeface="Calibri" panose="020F0502020204030204" pitchFamily="34" charset="0"/>
                <a:ea typeface="Calibri" panose="020F0502020204030204" pitchFamily="34" charset="0"/>
                <a:cs typeface="Calibri" panose="020F0502020204030204" pitchFamily="34" charset="0"/>
              </a:rPr>
              <a:t> as key tools for analysis:</a:t>
            </a:r>
            <a:endParaRPr sz="11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04800" algn="just" rtl="0">
              <a:lnSpc>
                <a:spcPct val="150000"/>
              </a:lnSpc>
              <a:spcBef>
                <a:spcPts val="1200"/>
              </a:spcBef>
              <a:spcAft>
                <a:spcPts val="0"/>
              </a:spcAft>
              <a:buClr>
                <a:srgbClr val="741B47"/>
              </a:buClr>
              <a:buSzPts val="1200"/>
              <a:buChar char="●"/>
            </a:pPr>
            <a:r>
              <a:rPr lang="en" sz="1100" b="1" dirty="0">
                <a:solidFill>
                  <a:srgbClr val="741B47"/>
                </a:solidFill>
                <a:latin typeface="Calibri" panose="020F0502020204030204" pitchFamily="34" charset="0"/>
                <a:ea typeface="Calibri" panose="020F0502020204030204" pitchFamily="34" charset="0"/>
                <a:cs typeface="Calibri" panose="020F0502020204030204" pitchFamily="34" charset="0"/>
              </a:rPr>
              <a:t>SeroBA</a:t>
            </a:r>
            <a:r>
              <a:rPr lang="en" sz="1100" dirty="0">
                <a:solidFill>
                  <a:srgbClr val="741B47"/>
                </a:solidFill>
                <a:latin typeface="Calibri" panose="020F0502020204030204" pitchFamily="34" charset="0"/>
                <a:ea typeface="Calibri" panose="020F0502020204030204" pitchFamily="34" charset="0"/>
                <a:cs typeface="Calibri" panose="020F0502020204030204" pitchFamily="34" charset="0"/>
              </a:rPr>
              <a:t>: The first 3 mentioned tools are specific to Streptococcus pneumoniae and there are several github pages that are promising as they claim that the tool works on low coverage levels ~10X and SeroBA can predict serotypes, by identifying the cps locus, directly from raw whole genome sequencing read data. This tool also has the reference databases from PneumoCaT. Therefore, I chose this tool. (</a:t>
            </a:r>
            <a:r>
              <a:rPr lang="en" sz="1100" u="sng" dirty="0">
                <a:solidFill>
                  <a:srgbClr val="3D85C6"/>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seroBA</a:t>
            </a:r>
            <a:r>
              <a:rPr lang="en" sz="1100" dirty="0">
                <a:solidFill>
                  <a:srgbClr val="1155CC"/>
                </a:solidFill>
                <a:latin typeface="Calibri" panose="020F0502020204030204" pitchFamily="34" charset="0"/>
                <a:ea typeface="Calibri" panose="020F0502020204030204" pitchFamily="34" charset="0"/>
                <a:cs typeface="Calibri" panose="020F0502020204030204" pitchFamily="34" charset="0"/>
              </a:rPr>
              <a:t>,</a:t>
            </a:r>
            <a:r>
              <a:rPr lang="en" sz="1100" dirty="0">
                <a:solidFill>
                  <a:srgbClr val="741B47"/>
                </a:solidFill>
                <a:latin typeface="Calibri" panose="020F0502020204030204" pitchFamily="34" charset="0"/>
                <a:ea typeface="Calibri" panose="020F0502020204030204" pitchFamily="34" charset="0"/>
                <a:cs typeface="Calibri" panose="020F0502020204030204" pitchFamily="34" charset="0"/>
              </a:rPr>
              <a:t> last updated 2020).</a:t>
            </a:r>
            <a:endParaRPr sz="1100" dirty="0">
              <a:solidFill>
                <a:srgbClr val="741B47"/>
              </a:solidFill>
              <a:latin typeface="Calibri" panose="020F0502020204030204" pitchFamily="34" charset="0"/>
              <a:ea typeface="Calibri" panose="020F0502020204030204" pitchFamily="34" charset="0"/>
              <a:cs typeface="Calibri" panose="020F0502020204030204" pitchFamily="34" charset="0"/>
            </a:endParaRPr>
          </a:p>
          <a:p>
            <a:pPr marL="457200" lvl="0" indent="-304800" algn="just" rtl="0">
              <a:lnSpc>
                <a:spcPct val="150000"/>
              </a:lnSpc>
              <a:spcBef>
                <a:spcPts val="1000"/>
              </a:spcBef>
              <a:spcAft>
                <a:spcPts val="0"/>
              </a:spcAft>
              <a:buClr>
                <a:srgbClr val="674EA7"/>
              </a:buClr>
              <a:buSzPts val="1200"/>
              <a:buChar char="●"/>
            </a:pPr>
            <a:r>
              <a:rPr lang="en" sz="1100" b="1" dirty="0">
                <a:solidFill>
                  <a:srgbClr val="674EA7"/>
                </a:solidFill>
                <a:latin typeface="Calibri" panose="020F0502020204030204" pitchFamily="34" charset="0"/>
                <a:ea typeface="Calibri" panose="020F0502020204030204" pitchFamily="34" charset="0"/>
                <a:cs typeface="Calibri" panose="020F0502020204030204" pitchFamily="34" charset="0"/>
              </a:rPr>
              <a:t>stringMLST</a:t>
            </a:r>
            <a:r>
              <a:rPr lang="en" sz="1100" dirty="0">
                <a:solidFill>
                  <a:srgbClr val="674EA7"/>
                </a:solidFill>
                <a:latin typeface="Calibri" panose="020F0502020204030204" pitchFamily="34" charset="0"/>
                <a:ea typeface="Calibri" panose="020F0502020204030204" pitchFamily="34" charset="0"/>
                <a:cs typeface="Calibri" panose="020F0502020204030204" pitchFamily="34" charset="0"/>
              </a:rPr>
              <a:t>: This is a fast and efficient tool for sequence typing bacterial species. It skips the need for full genome assembly by using a k-mer approach, which means it works directly on raw sequencing data. It’s accurate, works even with lower-quality data, and can handle multiple species. (</a:t>
            </a:r>
            <a:r>
              <a:rPr lang="en" sz="1100" u="sng" dirty="0">
                <a:solidFill>
                  <a:srgbClr val="3D85C6"/>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stringMLST</a:t>
            </a:r>
            <a:r>
              <a:rPr lang="en" sz="1100" dirty="0">
                <a:solidFill>
                  <a:srgbClr val="674EA7"/>
                </a:solidFill>
                <a:latin typeface="Calibri" panose="020F0502020204030204" pitchFamily="34" charset="0"/>
                <a:ea typeface="Calibri" panose="020F0502020204030204" pitchFamily="34" charset="0"/>
                <a:cs typeface="Calibri" panose="020F0502020204030204" pitchFamily="34" charset="0"/>
              </a:rPr>
              <a:t>, last updated 2020).</a:t>
            </a:r>
            <a:endParaRPr sz="1100" dirty="0">
              <a:solidFill>
                <a:srgbClr val="674EA7"/>
              </a:solidFill>
              <a:latin typeface="Calibri" panose="020F0502020204030204" pitchFamily="34" charset="0"/>
              <a:ea typeface="Calibri" panose="020F0502020204030204" pitchFamily="34" charset="0"/>
              <a:cs typeface="Calibri" panose="020F0502020204030204" pitchFamily="34" charset="0"/>
            </a:endParaRPr>
          </a:p>
          <a:p>
            <a:pPr marL="457200" lvl="0" indent="-304800" algn="just" rtl="0">
              <a:lnSpc>
                <a:spcPct val="150000"/>
              </a:lnSpc>
              <a:spcBef>
                <a:spcPts val="1000"/>
              </a:spcBef>
              <a:spcAft>
                <a:spcPts val="0"/>
              </a:spcAft>
              <a:buClr>
                <a:srgbClr val="B45F06"/>
              </a:buClr>
              <a:buSzPts val="1200"/>
              <a:buChar char="●"/>
            </a:pPr>
            <a:r>
              <a:rPr lang="en" sz="1100" b="1" dirty="0">
                <a:solidFill>
                  <a:srgbClr val="B45F06"/>
                </a:solidFill>
                <a:latin typeface="Calibri" panose="020F0502020204030204" pitchFamily="34" charset="0"/>
                <a:ea typeface="Calibri" panose="020F0502020204030204" pitchFamily="34" charset="0"/>
                <a:cs typeface="Calibri" panose="020F0502020204030204" pitchFamily="34" charset="0"/>
              </a:rPr>
              <a:t>MetaMLST: </a:t>
            </a:r>
            <a:r>
              <a:rPr lang="en" sz="1100" dirty="0">
                <a:solidFill>
                  <a:srgbClr val="B45F06"/>
                </a:solidFill>
                <a:latin typeface="Calibri" panose="020F0502020204030204" pitchFamily="34" charset="0"/>
                <a:ea typeface="Calibri" panose="020F0502020204030204" pitchFamily="34" charset="0"/>
                <a:cs typeface="Calibri" panose="020F0502020204030204" pitchFamily="34" charset="0"/>
              </a:rPr>
              <a:t>This</a:t>
            </a:r>
            <a:r>
              <a:rPr lang="en" sz="1100" b="1" dirty="0">
                <a:solidFill>
                  <a:srgbClr val="B45F06"/>
                </a:solidFill>
                <a:latin typeface="Calibri" panose="020F0502020204030204" pitchFamily="34" charset="0"/>
                <a:ea typeface="Calibri" panose="020F0502020204030204" pitchFamily="34" charset="0"/>
                <a:cs typeface="Calibri" panose="020F0502020204030204" pitchFamily="34" charset="0"/>
              </a:rPr>
              <a:t> </a:t>
            </a:r>
            <a:r>
              <a:rPr lang="en" sz="1100" dirty="0">
                <a:solidFill>
                  <a:srgbClr val="B45F06"/>
                </a:solidFill>
                <a:latin typeface="Calibri" panose="020F0502020204030204" pitchFamily="34" charset="0"/>
                <a:ea typeface="Calibri" panose="020F0502020204030204" pitchFamily="34" charset="0"/>
                <a:cs typeface="Calibri" panose="020F0502020204030204" pitchFamily="34" charset="0"/>
              </a:rPr>
              <a:t>is a tool designed for typing pathogens directly from metagenomic datasets, making it perfect for complex samples like wastewater, soil, or gut microbiomes. Unlike traditional MLST, it works well with mixed microbial communities, identifying specific pathogens and their sequence types (STs) without needing genome assembly. But it needs aligned files as inputs. We can also customize it for specific microbes or loci we’re interested in. (</a:t>
            </a:r>
            <a:r>
              <a:rPr lang="en" sz="1100" u="sng" dirty="0">
                <a:solidFill>
                  <a:srgbClr val="3D85C6"/>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metamlst</a:t>
            </a:r>
            <a:r>
              <a:rPr lang="en" sz="1100" b="1" dirty="0">
                <a:solidFill>
                  <a:srgbClr val="B45F06"/>
                </a:solidFill>
                <a:latin typeface="Calibri" panose="020F0502020204030204" pitchFamily="34" charset="0"/>
                <a:ea typeface="Calibri" panose="020F0502020204030204" pitchFamily="34" charset="0"/>
                <a:cs typeface="Calibri" panose="020F0502020204030204" pitchFamily="34" charset="0"/>
              </a:rPr>
              <a:t>, </a:t>
            </a:r>
            <a:r>
              <a:rPr lang="en" sz="1100" dirty="0">
                <a:solidFill>
                  <a:srgbClr val="B45F06"/>
                </a:solidFill>
                <a:latin typeface="Calibri" panose="020F0502020204030204" pitchFamily="34" charset="0"/>
                <a:ea typeface="Calibri" panose="020F0502020204030204" pitchFamily="34" charset="0"/>
                <a:cs typeface="Calibri" panose="020F0502020204030204" pitchFamily="34" charset="0"/>
              </a:rPr>
              <a:t>last updated 2022).</a:t>
            </a:r>
            <a:endParaRPr sz="1100" dirty="0">
              <a:solidFill>
                <a:srgbClr val="B45F06"/>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50000"/>
              </a:lnSpc>
              <a:spcBef>
                <a:spcPts val="1200"/>
              </a:spcBef>
              <a:spcAft>
                <a:spcPts val="0"/>
              </a:spcAft>
              <a:buNone/>
            </a:pPr>
            <a:endParaRPr sz="1200" dirty="0">
              <a:solidFill>
                <a:srgbClr val="741B47"/>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53725" y="-109125"/>
            <a:ext cx="89301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ts val="1100"/>
              <a:buFont typeface="Arial"/>
              <a:buNone/>
            </a:pPr>
            <a:r>
              <a:rPr lang="en" sz="1800" b="1" u="sng">
                <a:solidFill>
                  <a:schemeClr val="dk2"/>
                </a:solidFill>
              </a:rPr>
              <a:t>Experiment 1: StringMLST</a:t>
            </a:r>
            <a:endParaRPr b="1" u="sng"/>
          </a:p>
        </p:txBody>
      </p:sp>
      <p:sp>
        <p:nvSpPr>
          <p:cNvPr id="85" name="Google Shape;85;p18"/>
          <p:cNvSpPr txBox="1">
            <a:spLocks noGrp="1"/>
          </p:cNvSpPr>
          <p:nvPr>
            <p:ph type="body" idx="1"/>
          </p:nvPr>
        </p:nvSpPr>
        <p:spPr>
          <a:xfrm>
            <a:off x="125" y="200400"/>
            <a:ext cx="9144000" cy="4998000"/>
          </a:xfrm>
          <a:prstGeom prst="rect">
            <a:avLst/>
          </a:prstGeom>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r>
              <a:rPr lang="en" sz="9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rPr>
              <a:t>Sample Preparation:</a:t>
            </a:r>
            <a:endParaRPr sz="9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endParaRPr>
          </a:p>
          <a:p>
            <a:pPr marL="457200" lvl="0" indent="-292100" algn="l"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Used wastewater samples from LA and Orange County - (6 paired-end samples). They are downsampled to 10 million reads.</a:t>
            </a:r>
            <a:endParaRPr sz="9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Specifically talking about </a:t>
            </a:r>
            <a:r>
              <a:rPr lang="en" sz="900" i="1" dirty="0">
                <a:solidFill>
                  <a:schemeClr val="dk1"/>
                </a:solidFill>
                <a:latin typeface="Calibri" panose="020F0502020204030204" pitchFamily="34" charset="0"/>
                <a:ea typeface="Calibri" panose="020F0502020204030204" pitchFamily="34" charset="0"/>
                <a:cs typeface="Calibri" panose="020F0502020204030204" pitchFamily="34" charset="0"/>
              </a:rPr>
              <a:t>S.pnuemoniae,</a:t>
            </a: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 the genome assembly, NCTC11032 (</a:t>
            </a:r>
            <a:r>
              <a:rPr lang="en" sz="9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3"/>
              </a:rPr>
              <a:t>assembly</a:t>
            </a: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 was considered with genome size of 2Mb</a:t>
            </a:r>
            <a:r>
              <a:rPr lang="en" sz="900" i="1"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The total bases were</a:t>
            </a:r>
            <a:r>
              <a:rPr lang="en" sz="900" i="1" dirty="0">
                <a:solidFill>
                  <a:schemeClr val="dk1"/>
                </a:solidFill>
                <a:latin typeface="Calibri" panose="020F0502020204030204" pitchFamily="34" charset="0"/>
                <a:ea typeface="Calibri" panose="020F0502020204030204" pitchFamily="34" charset="0"/>
                <a:cs typeface="Calibri" panose="020F0502020204030204" pitchFamily="34" charset="0"/>
              </a:rPr>
              <a:t> 2,022,705. The number of reads at each coverage level are mentioned below:</a:t>
            </a:r>
            <a:endParaRPr sz="900" i="1"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500"/>
              </a:spcBef>
              <a:spcAft>
                <a:spcPts val="0"/>
              </a:spcAft>
              <a:buNone/>
            </a:pPr>
            <a:endParaRPr sz="900" i="1"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00000"/>
              </a:lnSpc>
              <a:spcBef>
                <a:spcPts val="500"/>
              </a:spcBef>
              <a:spcAft>
                <a:spcPts val="0"/>
              </a:spcAft>
              <a:buNone/>
            </a:pPr>
            <a:endParaRPr sz="900" i="1"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Then 1 million synthetic reads of reference genomes of 45 species of interest were generated using InSilicoSeq (read length - 150bp, model - hiseq) and spiked them into the wastewater reads.</a:t>
            </a:r>
            <a:endParaRPr sz="900" i="1"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I tested sequence typing tools on different coverage levels, therefore I downsampled synthetic reads to 1/5/10/50/70/100/200/250/300-1000X and then spiked them into waste water samples. So now I have 12 files(paired-end) for each coverage level.</a:t>
            </a:r>
            <a:endParaRPr sz="9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00000"/>
              </a:lnSpc>
              <a:spcBef>
                <a:spcPts val="500"/>
              </a:spcBef>
              <a:spcAft>
                <a:spcPts val="0"/>
              </a:spcAft>
              <a:buNone/>
            </a:pPr>
            <a:r>
              <a:rPr lang="en" sz="9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rPr>
              <a:t>Sequence Typing using stringMLST:</a:t>
            </a:r>
            <a:endParaRPr sz="9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endParaRPr>
          </a:p>
          <a:p>
            <a:pPr marL="457200" lvl="0" indent="-292100" algn="just" rtl="0">
              <a:lnSpc>
                <a:spcPct val="100000"/>
              </a:lnSpc>
              <a:spcBef>
                <a:spcPts val="500"/>
              </a:spcBef>
              <a:spcAft>
                <a:spcPts val="0"/>
              </a:spcAft>
              <a:buClr>
                <a:schemeClr val="dk1"/>
              </a:buClr>
              <a:buSzPts val="1000"/>
              <a:buChar char="●"/>
            </a:pPr>
            <a:r>
              <a:rPr lang="en" sz="900" b="1" dirty="0">
                <a:solidFill>
                  <a:schemeClr val="dk1"/>
                </a:solidFill>
                <a:latin typeface="Calibri" panose="020F0502020204030204" pitchFamily="34" charset="0"/>
                <a:ea typeface="Calibri" panose="020F0502020204030204" pitchFamily="34" charset="0"/>
                <a:cs typeface="Calibri" panose="020F0502020204030204" pitchFamily="34" charset="0"/>
              </a:rPr>
              <a:t>stringMLST: </a:t>
            </a:r>
            <a:r>
              <a:rPr lang="en" sz="900" b="1"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 sz="900" dirty="0">
                <a:solidFill>
                  <a:srgbClr val="FF0000"/>
                </a:solidFill>
                <a:latin typeface="Calibri" panose="020F0502020204030204" pitchFamily="34" charset="0"/>
                <a:ea typeface="Calibri" panose="020F0502020204030204" pitchFamily="34" charset="0"/>
                <a:cs typeface="Calibri" panose="020F0502020204030204" pitchFamily="34" charset="0"/>
              </a:rPr>
              <a:t>It</a:t>
            </a:r>
            <a:r>
              <a:rPr lang="en" sz="9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 sz="900" dirty="0">
                <a:solidFill>
                  <a:srgbClr val="FF0000"/>
                </a:solidFill>
                <a:latin typeface="Calibri" panose="020F0502020204030204" pitchFamily="34" charset="0"/>
                <a:ea typeface="Calibri" panose="020F0502020204030204" pitchFamily="34" charset="0"/>
                <a:cs typeface="Calibri" panose="020F0502020204030204" pitchFamily="34" charset="0"/>
              </a:rPr>
              <a:t>works well on the isolates and metagenomic samples from </a:t>
            </a:r>
            <a:r>
              <a:rPr lang="en" sz="900" b="1" dirty="0">
                <a:solidFill>
                  <a:srgbClr val="FF0000"/>
                </a:solidFill>
                <a:latin typeface="Calibri" panose="020F0502020204030204" pitchFamily="34" charset="0"/>
                <a:ea typeface="Calibri" panose="020F0502020204030204" pitchFamily="34" charset="0"/>
                <a:cs typeface="Calibri" panose="020F0502020204030204" pitchFamily="34" charset="0"/>
              </a:rPr>
              <a:t>≥250X</a:t>
            </a:r>
            <a:r>
              <a:rPr lang="en" sz="900" dirty="0">
                <a:solidFill>
                  <a:srgbClr val="FF0000"/>
                </a:solidFill>
                <a:latin typeface="Calibri" panose="020F0502020204030204" pitchFamily="34" charset="0"/>
                <a:ea typeface="Calibri" panose="020F0502020204030204" pitchFamily="34" charset="0"/>
                <a:cs typeface="Calibri" panose="020F0502020204030204" pitchFamily="34" charset="0"/>
              </a:rPr>
              <a:t> coverage level.”</a:t>
            </a:r>
            <a:endParaRPr sz="9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914400" lvl="1" indent="-292100" algn="just"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The recommended kmer sizes for this tool are 33 and 66.</a:t>
            </a:r>
            <a:endParaRPr sz="9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92100" algn="just"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Step1: Download the database of species of interest: </a:t>
            </a:r>
            <a:r>
              <a:rPr lang="en" sz="900" dirty="0">
                <a:solidFill>
                  <a:srgbClr val="0000FF"/>
                </a:solidFill>
                <a:latin typeface="Calibri" panose="020F0502020204030204" pitchFamily="34" charset="0"/>
                <a:ea typeface="Calibri" panose="020F0502020204030204" pitchFamily="34" charset="0"/>
                <a:cs typeface="Calibri" panose="020F0502020204030204" pitchFamily="34" charset="0"/>
              </a:rPr>
              <a:t>stringMLST.py --getMLST -P datasets/Streptococcus_pneumoniae --species “Streptococcus pneumoniae”</a:t>
            </a:r>
            <a:endParaRPr sz="9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914400" lvl="1" indent="-292100" algn="just"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Step2:  Build a database based on the kmer size: </a:t>
            </a:r>
            <a:r>
              <a:rPr lang="en" sz="900" dirty="0">
                <a:solidFill>
                  <a:srgbClr val="0000FF"/>
                </a:solidFill>
                <a:latin typeface="Calibri" panose="020F0502020204030204" pitchFamily="34" charset="0"/>
                <a:ea typeface="Calibri" panose="020F0502020204030204" pitchFamily="34" charset="0"/>
                <a:cs typeface="Calibri" panose="020F0502020204030204" pitchFamily="34" charset="0"/>
              </a:rPr>
              <a:t>stringMLST.py --buildDB -c config.txt -k 66 -P SP</a:t>
            </a:r>
            <a:endParaRPr sz="9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914400" lvl="1" indent="-292100" algn="just"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The command used:  </a:t>
            </a:r>
            <a:r>
              <a:rPr lang="en" sz="900" dirty="0">
                <a:solidFill>
                  <a:srgbClr val="0000FF"/>
                </a:solidFill>
                <a:latin typeface="Calibri" panose="020F0502020204030204" pitchFamily="34" charset="0"/>
                <a:ea typeface="Calibri" panose="020F0502020204030204" pitchFamily="34" charset="0"/>
                <a:cs typeface="Calibri" panose="020F0502020204030204" pitchFamily="34" charset="0"/>
              </a:rPr>
              <a:t>stringMLST.py --predict -1 forward_reads -2 reverese_reads -p --prefix path/to/datasets -k 66</a:t>
            </a:r>
            <a:endParaRPr sz="9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914400" lvl="1" indent="-292100"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The outputs looked like:</a:t>
            </a:r>
            <a:b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900" b="1" dirty="0">
                <a:solidFill>
                  <a:schemeClr val="dk1"/>
                </a:solidFill>
                <a:latin typeface="Calibri" panose="020F0502020204030204" pitchFamily="34" charset="0"/>
                <a:ea typeface="Calibri" panose="020F0502020204030204" pitchFamily="34" charset="0"/>
                <a:cs typeface="Calibri" panose="020F0502020204030204" pitchFamily="34" charset="0"/>
              </a:rPr>
              <a:t>Sample                                                                aroE	ddl     gdh      gki      recP     spi   xpt	ST</a:t>
            </a:r>
            <a:endParaRPr sz="900" b="1"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0" indent="0" rtl="0">
              <a:lnSpc>
                <a:spcPct val="100000"/>
              </a:lnSpc>
              <a:spcBef>
                <a:spcPts val="500"/>
              </a:spcBef>
              <a:spcAft>
                <a:spcPts val="0"/>
              </a:spcAft>
              <a:buNone/>
            </a:pPr>
            <a:r>
              <a:rPr lang="en" sz="900" b="1" dirty="0">
                <a:solidFill>
                  <a:schemeClr val="dk1"/>
                </a:solidFill>
                <a:latin typeface="Calibri" panose="020F0502020204030204" pitchFamily="34" charset="0"/>
                <a:ea typeface="Calibri" panose="020F0502020204030204" pitchFamily="34" charset="0"/>
                <a:cs typeface="Calibri" panose="020F0502020204030204" pitchFamily="34" charset="0"/>
              </a:rPr>
              <a:t>combined_OC_whole_wastewater_DNA_250                   2  	14        5          1         11         16     3  	53</a:t>
            </a:r>
            <a:endParaRPr sz="900" b="1"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just" rtl="0">
              <a:lnSpc>
                <a:spcPct val="100000"/>
              </a:lnSpc>
              <a:spcBef>
                <a:spcPts val="500"/>
              </a:spcBef>
              <a:spcAft>
                <a:spcPts val="0"/>
              </a:spcAft>
              <a:buClr>
                <a:schemeClr val="dk1"/>
              </a:buClr>
              <a:buSzPts val="1000"/>
              <a:buChar char="●"/>
            </a:pP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StringMLST when ran on various </a:t>
            </a:r>
            <a:r>
              <a:rPr lang="en" sz="900" i="1" dirty="0">
                <a:solidFill>
                  <a:schemeClr val="dk1"/>
                </a:solidFill>
                <a:latin typeface="Calibri" panose="020F0502020204030204" pitchFamily="34" charset="0"/>
                <a:ea typeface="Calibri" panose="020F0502020204030204" pitchFamily="34" charset="0"/>
                <a:cs typeface="Calibri" panose="020F0502020204030204" pitchFamily="34" charset="0"/>
              </a:rPr>
              <a:t>S.pnuemoniae</a:t>
            </a:r>
            <a:r>
              <a:rPr lang="en" sz="900" dirty="0">
                <a:solidFill>
                  <a:schemeClr val="dk1"/>
                </a:solidFill>
                <a:latin typeface="Calibri" panose="020F0502020204030204" pitchFamily="34" charset="0"/>
                <a:ea typeface="Calibri" panose="020F0502020204030204" pitchFamily="34" charset="0"/>
                <a:cs typeface="Calibri" panose="020F0502020204030204" pitchFamily="34" charset="0"/>
              </a:rPr>
              <a:t> assemblies with different kmer sizes(33,66), consistent results were seen from 300X coverage and above. For coverage below 200X, its generating false positives.</a:t>
            </a:r>
            <a:endParaRPr sz="9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just" rtl="0">
              <a:lnSpc>
                <a:spcPct val="100000"/>
              </a:lnSpc>
              <a:spcBef>
                <a:spcPts val="500"/>
              </a:spcBef>
              <a:spcAft>
                <a:spcPts val="500"/>
              </a:spcAft>
              <a:buClr>
                <a:schemeClr val="dk1"/>
              </a:buClr>
              <a:buSzPts val="1000"/>
              <a:buChar char="●"/>
            </a:pPr>
            <a:r>
              <a:rPr lang="en" sz="900" dirty="0">
                <a:solidFill>
                  <a:srgbClr val="FF0000"/>
                </a:solidFill>
                <a:latin typeface="Calibri" panose="020F0502020204030204" pitchFamily="34" charset="0"/>
                <a:ea typeface="Calibri" panose="020F0502020204030204" pitchFamily="34" charset="0"/>
                <a:cs typeface="Calibri" panose="020F0502020204030204" pitchFamily="34" charset="0"/>
              </a:rPr>
              <a:t>This tool directly identifies </a:t>
            </a:r>
            <a:r>
              <a:rPr lang="en" sz="900" b="1" dirty="0">
                <a:solidFill>
                  <a:srgbClr val="FF0000"/>
                </a:solidFill>
                <a:latin typeface="Calibri" panose="020F0502020204030204" pitchFamily="34" charset="0"/>
                <a:ea typeface="Calibri" panose="020F0502020204030204" pitchFamily="34" charset="0"/>
                <a:cs typeface="Calibri" panose="020F0502020204030204" pitchFamily="34" charset="0"/>
              </a:rPr>
              <a:t>known sequence types (STs)</a:t>
            </a:r>
            <a:r>
              <a:rPr lang="en" sz="900" dirty="0">
                <a:solidFill>
                  <a:srgbClr val="FF0000"/>
                </a:solidFill>
                <a:latin typeface="Calibri" panose="020F0502020204030204" pitchFamily="34" charset="0"/>
                <a:ea typeface="Calibri" panose="020F0502020204030204" pitchFamily="34" charset="0"/>
                <a:cs typeface="Calibri" panose="020F0502020204030204" pitchFamily="34" charset="0"/>
              </a:rPr>
              <a:t>, making it easy to compare samples to global databases for epidemiological studies., that too only from 250X and above coverage levels. stringMLST provides precise sequence types based on MLST, enabling better tracking of pathogen spread, diversity, and antimicrobial resistance, even when serotyping cannot differentiate strains.</a:t>
            </a:r>
            <a:endParaRPr sz="9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86" name="Google Shape;86;p18"/>
          <p:cNvPicPr preferRelativeResize="0"/>
          <p:nvPr/>
        </p:nvPicPr>
        <p:blipFill>
          <a:blip r:embed="rId4">
            <a:alphaModFix/>
          </a:blip>
          <a:stretch>
            <a:fillRect/>
          </a:stretch>
        </p:blipFill>
        <p:spPr>
          <a:xfrm>
            <a:off x="30213" y="1099850"/>
            <a:ext cx="9083824" cy="31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47625" y="-94950"/>
            <a:ext cx="8520600" cy="5727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61111"/>
              <a:buFont typeface="Arial"/>
              <a:buNone/>
            </a:pPr>
            <a:r>
              <a:rPr lang="en" sz="1200" b="1" u="sng" dirty="0">
                <a:solidFill>
                  <a:srgbClr val="C00000"/>
                </a:solidFill>
              </a:rPr>
              <a:t>Experiment 2: MetaMLST</a:t>
            </a:r>
            <a:endParaRPr sz="1800" b="1" u="sng" dirty="0">
              <a:solidFill>
                <a:srgbClr val="C00000"/>
              </a:solidFill>
            </a:endParaRPr>
          </a:p>
          <a:p>
            <a:pPr marL="0" lvl="0" indent="0" algn="l" rtl="0">
              <a:spcBef>
                <a:spcPts val="1200"/>
              </a:spcBef>
              <a:spcAft>
                <a:spcPts val="0"/>
              </a:spcAft>
              <a:buNone/>
            </a:pPr>
            <a:endParaRPr sz="1800" dirty="0">
              <a:solidFill>
                <a:srgbClr val="C00000"/>
              </a:solidFill>
            </a:endParaRPr>
          </a:p>
        </p:txBody>
      </p:sp>
      <p:sp>
        <p:nvSpPr>
          <p:cNvPr id="92" name="Google Shape;92;p19"/>
          <p:cNvSpPr txBox="1">
            <a:spLocks noGrp="1"/>
          </p:cNvSpPr>
          <p:nvPr>
            <p:ph type="body" idx="1"/>
          </p:nvPr>
        </p:nvSpPr>
        <p:spPr>
          <a:xfrm>
            <a:off x="247625" y="128141"/>
            <a:ext cx="8520600" cy="4679400"/>
          </a:xfrm>
          <a:prstGeom prst="rect">
            <a:avLst/>
          </a:prstGeom>
        </p:spPr>
        <p:txBody>
          <a:bodyPr spcFirstLastPara="1" wrap="square" lIns="91425" tIns="91425" rIns="91425" bIns="91425" anchor="t" anchorCtr="0">
            <a:noAutofit/>
          </a:bodyPr>
          <a:lstStyle/>
          <a:p>
            <a:pPr marL="0" lvl="0" indent="0" algn="just" rtl="0">
              <a:lnSpc>
                <a:spcPct val="95000"/>
              </a:lnSpc>
              <a:spcBef>
                <a:spcPts val="500"/>
              </a:spcBef>
              <a:spcAft>
                <a:spcPts val="0"/>
              </a:spcAft>
              <a:buSzPts val="852"/>
              <a:buNone/>
            </a:pPr>
            <a:r>
              <a:rPr lang="en" sz="936"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rPr>
              <a:t>Sequence Typing using metaMLST:</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053" algn="just" rtl="0">
              <a:lnSpc>
                <a:spcPct val="95000"/>
              </a:lnSpc>
              <a:spcBef>
                <a:spcPts val="500"/>
              </a:spcBef>
              <a:spcAft>
                <a:spcPts val="0"/>
              </a:spcAft>
              <a:buClr>
                <a:schemeClr val="dk1"/>
              </a:buClr>
              <a:buSzPts val="936"/>
              <a:buChar char="●"/>
            </a:pP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Clone the repository: </a:t>
            </a:r>
            <a:r>
              <a:rPr lang="en" sz="936"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3"/>
              </a:rPr>
              <a:t>https://github.com/SegataLab/metamlst.git</a:t>
            </a:r>
            <a:endParaRPr sz="936"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457200" lvl="0" indent="-288053" algn="just" rtl="0">
              <a:lnSpc>
                <a:spcPct val="95000"/>
              </a:lnSpc>
              <a:spcBef>
                <a:spcPts val="1000"/>
              </a:spcBef>
              <a:spcAft>
                <a:spcPts val="0"/>
              </a:spcAft>
              <a:buClr>
                <a:schemeClr val="dk1"/>
              </a:buClr>
              <a:buSzPts val="936"/>
              <a:buChar char="●"/>
            </a:pP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This tool needs aligned bam files as input. Therefore, before aligning the raw reads against the </a:t>
            </a:r>
            <a:r>
              <a:rPr lang="en" sz="936"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default MetaMLST database I created a Bowtie2 index from the default MetaMLST database : </a:t>
            </a:r>
            <a:r>
              <a:rPr lang="en"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rPr>
              <a:t>metamlst-index.py -i bowtie_index</a:t>
            </a:r>
            <a:endParaRPr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288053" algn="l" rtl="0">
              <a:lnSpc>
                <a:spcPct val="95000"/>
              </a:lnSpc>
              <a:spcBef>
                <a:spcPts val="1000"/>
              </a:spcBef>
              <a:spcAft>
                <a:spcPts val="0"/>
              </a:spcAft>
              <a:buClr>
                <a:srgbClr val="1155CC"/>
              </a:buClr>
              <a:buSzPts val="936"/>
              <a:buChar char="●"/>
            </a:pPr>
            <a:r>
              <a:rPr lang="en" sz="936"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Use the index to map your FASTQ files: </a:t>
            </a:r>
            <a:r>
              <a:rPr lang="en"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rPr>
              <a:t>bowtie2 --very-sensitive-local -a --no-unal -x bowtie_index -1 forward_reads -2 reverese_reads | samtools view -bS - &gt;alignment.bam</a:t>
            </a:r>
            <a:endParaRPr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288053" algn="l" rtl="0">
              <a:lnSpc>
                <a:spcPct val="95000"/>
              </a:lnSpc>
              <a:spcBef>
                <a:spcPts val="1000"/>
              </a:spcBef>
              <a:spcAft>
                <a:spcPts val="0"/>
              </a:spcAft>
              <a:buClr>
                <a:srgbClr val="1155CC"/>
              </a:buClr>
              <a:buSzPts val="936"/>
              <a:buChar char="●"/>
            </a:pPr>
            <a:r>
              <a:rPr lang="en" sz="936"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Run MetaMLST on the BAM file: </a:t>
            </a:r>
            <a:r>
              <a:rPr lang="en"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rPr>
              <a:t>metamlst.py alignment.bam (you can use –filter option to chose species name inorder to check alignment of that species against the raw reads)</a:t>
            </a:r>
            <a:endParaRPr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288053" algn="l" rtl="0">
              <a:lnSpc>
                <a:spcPct val="95000"/>
              </a:lnSpc>
              <a:spcBef>
                <a:spcPts val="1000"/>
              </a:spcBef>
              <a:spcAft>
                <a:spcPts val="0"/>
              </a:spcAft>
              <a:buClr>
                <a:srgbClr val="0000FF"/>
              </a:buClr>
              <a:buSzPts val="936"/>
              <a:buChar char="●"/>
            </a:pPr>
            <a:r>
              <a:rPr lang="en" sz="936"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Run MetaMLST-merge on the the metamlst.py output file : </a:t>
            </a:r>
            <a:r>
              <a:rPr lang="en"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rPr>
              <a:t>metamlst-merge.py ./output_folder</a:t>
            </a:r>
            <a:endParaRPr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5000"/>
              </a:lnSpc>
              <a:spcBef>
                <a:spcPts val="1000"/>
              </a:spcBef>
              <a:spcAft>
                <a:spcPts val="0"/>
              </a:spcAft>
              <a:buSzPts val="852"/>
              <a:buNone/>
            </a:pPr>
            <a:r>
              <a:rPr lang="en" sz="936" dirty="0">
                <a:solidFill>
                  <a:srgbClr val="0000FF"/>
                </a:solidFill>
                <a:highlight>
                  <a:srgbClr val="FFFFFF"/>
                </a:highlight>
                <a:latin typeface="Calibri" panose="020F0502020204030204" pitchFamily="34" charset="0"/>
                <a:ea typeface="Calibri" panose="020F0502020204030204" pitchFamily="34" charset="0"/>
                <a:cs typeface="Calibri" panose="020F0502020204030204" pitchFamily="34" charset="0"/>
              </a:rPr>
              <a:t>The above mentioned steps were followed for coverage levels - </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1/5/10/50/70/100/200/250/300-1000X and the </a:t>
            </a:r>
            <a:r>
              <a:rPr lang="en" sz="936" dirty="0">
                <a:solidFill>
                  <a:srgbClr val="FF0000"/>
                </a:solidFill>
                <a:latin typeface="Calibri" panose="020F0502020204030204" pitchFamily="34" charset="0"/>
                <a:ea typeface="Calibri" panose="020F0502020204030204" pitchFamily="34" charset="0"/>
                <a:cs typeface="Calibri" panose="020F0502020204030204" pitchFamily="34" charset="0"/>
              </a:rPr>
              <a:t>the tool worked from </a:t>
            </a:r>
            <a:r>
              <a:rPr lang="en" sz="936" b="1"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 sz="936" dirty="0">
                <a:solidFill>
                  <a:srgbClr val="FF0000"/>
                </a:solidFill>
                <a:latin typeface="Calibri" panose="020F0502020204030204" pitchFamily="34" charset="0"/>
                <a:ea typeface="Calibri" panose="020F0502020204030204" pitchFamily="34" charset="0"/>
                <a:cs typeface="Calibri" panose="020F0502020204030204" pitchFamily="34" charset="0"/>
              </a:rPr>
              <a:t>200X coverage level and showed “</a:t>
            </a:r>
            <a:r>
              <a:rPr lang="en" sz="936" i="1" dirty="0">
                <a:solidFill>
                  <a:srgbClr val="FF0000"/>
                </a:solidFill>
                <a:latin typeface="Calibri" panose="020F0502020204030204" pitchFamily="34" charset="0"/>
                <a:ea typeface="Calibri" panose="020F0502020204030204" pitchFamily="34" charset="0"/>
                <a:cs typeface="Calibri" panose="020F0502020204030204" pitchFamily="34" charset="0"/>
              </a:rPr>
              <a:t>reconstruction succesful</a:t>
            </a:r>
            <a:r>
              <a:rPr lang="en" sz="936"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And the output looks like this:</a:t>
            </a:r>
            <a:b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br>
            <a:b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NEW MLST profiles found:</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lvl="0" indent="0" algn="l" rtl="0">
              <a:lnSpc>
                <a:spcPct val="95000"/>
              </a:lnSpc>
              <a:spcBef>
                <a:spcPts val="500"/>
              </a:spcBef>
              <a:spcAft>
                <a:spcPts val="0"/>
              </a:spcAft>
              <a:buClr>
                <a:schemeClr val="dk1"/>
              </a:buClr>
              <a:buSzPts val="852"/>
              <a:buFont typeface="Arial"/>
              <a:buNone/>
            </a:pP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ST      aroE    ddl    gdh 	   gki     recP	spi 	   xpt       Hits</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lvl="0" indent="0" algn="l" rtl="0">
              <a:lnSpc>
                <a:spcPct val="95000"/>
              </a:lnSpc>
              <a:spcBef>
                <a:spcPts val="0"/>
              </a:spcBef>
              <a:spcAft>
                <a:spcPts val="0"/>
              </a:spcAft>
              <a:buClr>
                <a:schemeClr val="dk1"/>
              </a:buClr>
              <a:buSzPts val="852"/>
              <a:buFont typeface="Arial"/>
              <a:buNone/>
            </a:pP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100001      2       14       5   	  415      11  	16  	100001    5</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lvl="0" indent="0" algn="l" rtl="0">
              <a:lnSpc>
                <a:spcPct val="95000"/>
              </a:lnSpc>
              <a:spcBef>
                <a:spcPts val="0"/>
              </a:spcBef>
              <a:spcAft>
                <a:spcPts val="0"/>
              </a:spcAft>
              <a:buClr>
                <a:schemeClr val="dk1"/>
              </a:buClr>
              <a:buSzPts val="852"/>
              <a:buFont typeface="Arial"/>
              <a:buNone/>
            </a:pP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100002      2       14       5   	    1        11  	16  	100001    1</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457200" lvl="0" indent="-288053" algn="l" rtl="0">
              <a:lnSpc>
                <a:spcPct val="95000"/>
              </a:lnSpc>
              <a:spcBef>
                <a:spcPts val="500"/>
              </a:spcBef>
              <a:spcAft>
                <a:spcPts val="0"/>
              </a:spcAft>
              <a:buClr>
                <a:schemeClr val="dk1"/>
              </a:buClr>
              <a:buSzPts val="936"/>
              <a:buChar char="●"/>
            </a:pP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Two new sequence types are found: </a:t>
            </a: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100001</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and </a:t>
            </a: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100002</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053" algn="l" rtl="0">
              <a:lnSpc>
                <a:spcPct val="95000"/>
              </a:lnSpc>
              <a:spcBef>
                <a:spcPts val="1000"/>
              </a:spcBef>
              <a:spcAft>
                <a:spcPts val="0"/>
              </a:spcAft>
              <a:buClr>
                <a:schemeClr val="dk1"/>
              </a:buClr>
              <a:buSzPts val="936"/>
              <a:buChar char="●"/>
            </a:pP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aroE, ddl, gdh, gki, recP, spi, xpt</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These are the </a:t>
            </a: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loci</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(genes) used in MLST. For each locus, the numbers in the rows indicate the specific </a:t>
            </a: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alleles</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assigned to that gene in the respective ST.</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053" algn="l" rtl="0">
              <a:lnSpc>
                <a:spcPct val="95000"/>
              </a:lnSpc>
              <a:spcBef>
                <a:spcPts val="1000"/>
              </a:spcBef>
              <a:spcAft>
                <a:spcPts val="0"/>
              </a:spcAft>
              <a:buClr>
                <a:schemeClr val="dk1"/>
              </a:buClr>
              <a:buSzPts val="936"/>
              <a:buChar char="●"/>
            </a:pP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Hits</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This column indicates the </a:t>
            </a: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number of times (or frequency)</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a particular sequence type was identified in the dataset.</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88053" algn="just" rtl="0">
              <a:lnSpc>
                <a:spcPct val="100000"/>
              </a:lnSpc>
              <a:spcBef>
                <a:spcPts val="1000"/>
              </a:spcBef>
              <a:spcAft>
                <a:spcPts val="0"/>
              </a:spcAft>
              <a:buClr>
                <a:schemeClr val="dk1"/>
              </a:buClr>
              <a:buSzPts val="936"/>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MetaMLST when ran on various </a:t>
            </a:r>
            <a:r>
              <a:rPr lang="en" sz="1000" i="1" dirty="0">
                <a:solidFill>
                  <a:schemeClr val="dk1"/>
                </a:solidFill>
                <a:latin typeface="Calibri" panose="020F0502020204030204" pitchFamily="34" charset="0"/>
                <a:ea typeface="Calibri" panose="020F0502020204030204" pitchFamily="34" charset="0"/>
                <a:cs typeface="Calibri" panose="020F0502020204030204" pitchFamily="34" charset="0"/>
              </a:rPr>
              <a:t>S.pnuemoniae</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assemblies, no consistent results were seen from 200X coverage and above. For coverage below 200X, its shows low coverage.</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5000"/>
              </a:lnSpc>
              <a:spcBef>
                <a:spcPts val="500"/>
              </a:spcBef>
              <a:spcAft>
                <a:spcPts val="500"/>
              </a:spcAft>
              <a:buSzPts val="852"/>
              <a:buNone/>
            </a:pPr>
            <a:b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Unlike stringMLST, this tool provides </a:t>
            </a:r>
            <a:r>
              <a:rPr lang="en" sz="936" b="1" dirty="0">
                <a:solidFill>
                  <a:schemeClr val="dk1"/>
                </a:solidFill>
                <a:latin typeface="Calibri" panose="020F0502020204030204" pitchFamily="34" charset="0"/>
                <a:ea typeface="Calibri" panose="020F0502020204030204" pitchFamily="34" charset="0"/>
                <a:cs typeface="Calibri" panose="020F0502020204030204" pitchFamily="34" charset="0"/>
              </a:rPr>
              <a:t>novel sequence types (STs)</a:t>
            </a:r>
            <a:r>
              <a:rPr lang="en" sz="936" dirty="0">
                <a:solidFill>
                  <a:schemeClr val="dk1"/>
                </a:solidFill>
                <a:latin typeface="Calibri" panose="020F0502020204030204" pitchFamily="34" charset="0"/>
                <a:ea typeface="Calibri" panose="020F0502020204030204" pitchFamily="34" charset="0"/>
                <a:cs typeface="Calibri" panose="020F0502020204030204" pitchFamily="34" charset="0"/>
              </a:rPr>
              <a:t> that were not previously documented in the MLST database. It can be used for identifying new and unique STs, which can contribute to epidemiological studies and global MLST databases.</a:t>
            </a:r>
            <a:endParaRPr sz="936"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14D6F26A-3A4D-FE2D-5F21-69F5852FAE84}"/>
              </a:ext>
            </a:extLst>
          </p:cNvPr>
          <p:cNvSpPr/>
          <p:nvPr/>
        </p:nvSpPr>
        <p:spPr>
          <a:xfrm>
            <a:off x="595745" y="2770909"/>
            <a:ext cx="4038600" cy="457200"/>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0"/>
            <a:ext cx="8520600" cy="4320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61111"/>
              <a:buFont typeface="Arial"/>
              <a:buNone/>
            </a:pPr>
            <a:r>
              <a:rPr lang="en" sz="1800" b="1" u="sng">
                <a:solidFill>
                  <a:schemeClr val="dk2"/>
                </a:solidFill>
              </a:rPr>
              <a:t>Experiment 3: seroBA</a:t>
            </a:r>
            <a:endParaRPr b="1" u="sng"/>
          </a:p>
          <a:p>
            <a:pPr marL="0" lvl="0" indent="0" algn="l" rtl="0">
              <a:spcBef>
                <a:spcPts val="120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128675" y="475225"/>
            <a:ext cx="8895300" cy="4560300"/>
          </a:xfrm>
          <a:prstGeom prst="rect">
            <a:avLst/>
          </a:prstGeom>
        </p:spPr>
        <p:txBody>
          <a:bodyPr spcFirstLastPara="1" wrap="square" lIns="91425" tIns="91425" rIns="91425" bIns="91425" anchor="t" anchorCtr="0">
            <a:noAutofit/>
          </a:bodyPr>
          <a:lstStyle/>
          <a:p>
            <a:pPr marL="0" lvl="0" indent="0" algn="just" rtl="0">
              <a:lnSpc>
                <a:spcPct val="95000"/>
              </a:lnSpc>
              <a:spcBef>
                <a:spcPts val="500"/>
              </a:spcBef>
              <a:spcAft>
                <a:spcPts val="0"/>
              </a:spcAft>
              <a:buSzPts val="935"/>
              <a:buNone/>
            </a:pPr>
            <a:r>
              <a:rPr lang="en" sz="10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rPr>
              <a:t>Serotyping using seroBA:</a:t>
            </a:r>
            <a:endParaRPr sz="1000" b="1" u="sng"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00672" algn="just" rtl="0">
              <a:lnSpc>
                <a:spcPct val="95000"/>
              </a:lnSpc>
              <a:spcBef>
                <a:spcPts val="500"/>
              </a:spcBef>
              <a:spcAft>
                <a:spcPts val="0"/>
              </a:spcAft>
              <a:buClr>
                <a:schemeClr val="dk1"/>
              </a:buClr>
              <a:buSzPts val="1135"/>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The aim is to predict serotypes by identifying </a:t>
            </a: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the cps locus, directly from raw whole genome sequencing read data with 98% concordance using a k-mer based method for coverage level as low as 10X. </a:t>
            </a:r>
            <a:endParaRPr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300672" algn="just" rtl="0">
              <a:lnSpc>
                <a:spcPct val="115000"/>
              </a:lnSpc>
              <a:spcBef>
                <a:spcPts val="1000"/>
              </a:spcBef>
              <a:spcAft>
                <a:spcPts val="0"/>
              </a:spcAft>
              <a:buClr>
                <a:schemeClr val="dk1"/>
              </a:buClr>
              <a:buSzPts val="1135"/>
              <a:buChar char="●"/>
            </a:pP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I followed this github page: </a:t>
            </a:r>
            <a:r>
              <a:rPr lang="en" sz="1000" u="sng" dirty="0">
                <a:solidFill>
                  <a:schemeClr val="hlink"/>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https://github.com/sanger-pathogens/seroba</a:t>
            </a: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 . This tool uses </a:t>
            </a:r>
            <a:r>
              <a:rPr lang="en" sz="1000" b="1"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KMC </a:t>
            </a: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and </a:t>
            </a:r>
            <a:r>
              <a:rPr lang="en" sz="1000" b="1"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ariba. The formeris </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used for fast and efficient </a:t>
            </a:r>
            <a:r>
              <a:rPr lang="en" sz="1000" b="1" dirty="0">
                <a:solidFill>
                  <a:schemeClr val="dk1"/>
                </a:solidFill>
                <a:latin typeface="Calibri" panose="020F0502020204030204" pitchFamily="34" charset="0"/>
                <a:ea typeface="Calibri" panose="020F0502020204030204" pitchFamily="34" charset="0"/>
                <a:cs typeface="Calibri" panose="020F0502020204030204" pitchFamily="34" charset="0"/>
              </a:rPr>
              <a:t>k-mer counting </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and the latter one is used for</a:t>
            </a:r>
            <a:r>
              <a:rPr lang="en" sz="1000" b="1" dirty="0">
                <a:solidFill>
                  <a:schemeClr val="dk1"/>
                </a:solidFill>
                <a:latin typeface="Calibri" panose="020F0502020204030204" pitchFamily="34" charset="0"/>
                <a:ea typeface="Calibri" panose="020F0502020204030204" pitchFamily="34" charset="0"/>
                <a:cs typeface="Calibri" panose="020F0502020204030204" pitchFamily="34" charset="0"/>
              </a:rPr>
              <a:t> mapping reads and local assembly</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to confirm and validate the presence of specific genes or regions associated with serotypes. While KMC identifies potential serotypes based on k-mers, ARIBA provides a deeper, locus-specific analysis to confirm these results.</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300672" algn="just" rtl="0">
              <a:lnSpc>
                <a:spcPct val="95000"/>
              </a:lnSpc>
              <a:spcBef>
                <a:spcPts val="1000"/>
              </a:spcBef>
              <a:spcAft>
                <a:spcPts val="0"/>
              </a:spcAft>
              <a:buSzPts val="1135"/>
              <a:buChar char="○"/>
            </a:pP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Step1</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clone the repository</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git clone</a:t>
            </a:r>
            <a:r>
              <a:rPr lang="en" sz="1000" dirty="0">
                <a:solidFill>
                  <a:srgbClr val="0000FF"/>
                </a:solidFill>
                <a:uFill>
                  <a:noFill/>
                </a:u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 </a:t>
            </a:r>
            <a:r>
              <a:rPr lang="en" sz="10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4"/>
              </a:rPr>
              <a:t>https://github.com/GlobalPneumoSeq/seroba.git</a:t>
            </a:r>
            <a:endParaRPr sz="1000" u="sng" dirty="0">
              <a:solidFill>
                <a:schemeClr val="hlink"/>
              </a:solidFill>
              <a:latin typeface="Calibri" panose="020F0502020204030204" pitchFamily="34" charset="0"/>
              <a:ea typeface="Calibri" panose="020F0502020204030204" pitchFamily="34" charset="0"/>
              <a:cs typeface="Calibri" panose="020F0502020204030204" pitchFamily="34" charset="0"/>
            </a:endParaRPr>
          </a:p>
          <a:p>
            <a:pPr marL="914400" lvl="1" indent="-300672" algn="just" rtl="0">
              <a:lnSpc>
                <a:spcPct val="95000"/>
              </a:lnSpc>
              <a:spcBef>
                <a:spcPts val="1000"/>
              </a:spcBef>
              <a:spcAft>
                <a:spcPts val="0"/>
              </a:spcAft>
              <a:buSzPts val="1135"/>
              <a:buChar char="○"/>
            </a:pP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Step2:</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Install the dependencies</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cd seroba/ </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and then ./</a:t>
            </a: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install_dependencies.sh</a:t>
            </a:r>
            <a:endParaRPr sz="10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914400" lvl="1" indent="-300672" algn="just" rtl="0">
              <a:lnSpc>
                <a:spcPct val="95000"/>
              </a:lnSpc>
              <a:spcBef>
                <a:spcPts val="1000"/>
              </a:spcBef>
              <a:spcAft>
                <a:spcPts val="0"/>
              </a:spcAft>
              <a:buSzPts val="1135"/>
              <a:buChar char="○"/>
            </a:pP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Step 3: Setting up a database</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The database in the github mentioned above was last updated in 2020 and also the conda environment ran into several errors. The updated database is present in (</a:t>
            </a:r>
            <a:r>
              <a:rPr lang="en" sz="10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5"/>
              </a:rPr>
              <a:t>https://github.com/GlobalPneumoSeq/seroba</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300672" algn="just" rtl="0">
              <a:lnSpc>
                <a:spcPct val="95000"/>
              </a:lnSpc>
              <a:spcBef>
                <a:spcPts val="1000"/>
              </a:spcBef>
              <a:spcAft>
                <a:spcPts val="0"/>
              </a:spcAft>
              <a:buClr>
                <a:schemeClr val="dk1"/>
              </a:buClr>
              <a:buSzPts val="1135"/>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Docker runs well for this tool. It has a pre-built database with default kmer value 71. So we need not run additional step to build a database unless you want to go for a different kmer size. </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300672" algn="just" rtl="0">
              <a:lnSpc>
                <a:spcPct val="95000"/>
              </a:lnSpc>
              <a:spcBef>
                <a:spcPts val="1000"/>
              </a:spcBef>
              <a:spcAft>
                <a:spcPts val="0"/>
              </a:spcAft>
              <a:buSzPts val="1135"/>
              <a:buChar char="○"/>
            </a:pP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Step 4: Command to build a different kmer size: </a:t>
            </a: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seroba createDBs path/to/database 66</a:t>
            </a:r>
            <a:endParaRPr sz="10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914400" lvl="1" indent="-300672" algn="l" rtl="0">
              <a:lnSpc>
                <a:spcPct val="95000"/>
              </a:lnSpc>
              <a:spcBef>
                <a:spcPts val="1000"/>
              </a:spcBef>
              <a:spcAft>
                <a:spcPts val="0"/>
              </a:spcAft>
              <a:buSzPts val="1135"/>
              <a:buChar char="○"/>
            </a:pPr>
            <a:r>
              <a:rPr lang="en" sz="1000" dirty="0">
                <a:solidFill>
                  <a:srgbClr val="FF0000"/>
                </a:solidFill>
                <a:latin typeface="Calibri" panose="020F0502020204030204" pitchFamily="34" charset="0"/>
                <a:ea typeface="Calibri" panose="020F0502020204030204" pitchFamily="34" charset="0"/>
                <a:cs typeface="Calibri" panose="020F0502020204030204" pitchFamily="34" charset="0"/>
              </a:rPr>
              <a:t>Step 5: Then run the tool using docker: </a:t>
            </a: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docker run --rm -it -v path/to/input/files:/data sangerbentleygroup/seroba seroba runSerotyping /seroba/database forward_reads reverese_reads /data/output_folder</a:t>
            </a:r>
            <a:endParaRPr sz="10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457200" lvl="0" indent="-300672" algn="l" rtl="0">
              <a:lnSpc>
                <a:spcPct val="95000"/>
              </a:lnSpc>
              <a:spcBef>
                <a:spcPts val="1000"/>
              </a:spcBef>
              <a:spcAft>
                <a:spcPts val="0"/>
              </a:spcAft>
              <a:buClr>
                <a:schemeClr val="dk1"/>
              </a:buClr>
              <a:buSzPts val="1135"/>
              <a:buChar char="●"/>
            </a:pP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The tool was run on various coverage levels on various </a:t>
            </a:r>
            <a:r>
              <a:rPr lang="en" sz="1000" i="1" dirty="0">
                <a:solidFill>
                  <a:srgbClr val="0000FF"/>
                </a:solidFill>
                <a:latin typeface="Calibri" panose="020F0502020204030204" pitchFamily="34" charset="0"/>
                <a:ea typeface="Calibri" panose="020F0502020204030204" pitchFamily="34" charset="0"/>
                <a:cs typeface="Calibri" panose="020F0502020204030204" pitchFamily="34" charset="0"/>
              </a:rPr>
              <a:t>S.pnuemoniae</a:t>
            </a:r>
            <a:r>
              <a:rPr lang="en" sz="1000" dirty="0">
                <a:solidFill>
                  <a:srgbClr val="0000FF"/>
                </a:solidFill>
                <a:latin typeface="Calibri" panose="020F0502020204030204" pitchFamily="34" charset="0"/>
                <a:ea typeface="Calibri" panose="020F0502020204030204" pitchFamily="34" charset="0"/>
                <a:cs typeface="Calibri" panose="020F0502020204030204" pitchFamily="34" charset="0"/>
              </a:rPr>
              <a:t> assemblies- </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1/5/10/50/70/100/200/250/300-1000X</a:t>
            </a:r>
            <a:endParaRPr sz="1000"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5000"/>
              </a:lnSpc>
              <a:spcBef>
                <a:spcPts val="1000"/>
              </a:spcBef>
              <a:spcAft>
                <a:spcPts val="0"/>
              </a:spcAft>
              <a:buSzPts val="935"/>
              <a:buNone/>
            </a:pPr>
            <a:endParaRPr sz="1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5000"/>
              </a:lnSpc>
              <a:spcBef>
                <a:spcPts val="1000"/>
              </a:spcBef>
              <a:spcAft>
                <a:spcPts val="500"/>
              </a:spcAft>
              <a:buClr>
                <a:schemeClr val="dk1"/>
              </a:buClr>
              <a:buSzPts val="935"/>
              <a:buFont typeface="Arial"/>
              <a:buNone/>
            </a:pPr>
            <a:endParaRPr sz="1000" b="1" u="sng" dirty="0">
              <a:solidFill>
                <a:srgbClr val="6AA84F"/>
              </a:solidFill>
              <a:highlight>
                <a:srgbClr val="FCE5CD"/>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146950" y="191500"/>
            <a:ext cx="8776500" cy="47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dirty="0">
                <a:solidFill>
                  <a:schemeClr val="accent5"/>
                </a:solidFill>
                <a:latin typeface="Calibri" panose="020F0502020204030204" pitchFamily="34" charset="0"/>
                <a:ea typeface="Calibri" panose="020F0502020204030204" pitchFamily="34" charset="0"/>
                <a:cs typeface="Calibri" panose="020F0502020204030204" pitchFamily="34" charset="0"/>
              </a:rPr>
              <a:t>Ser</a:t>
            </a:r>
            <a:r>
              <a:rPr lang="en" sz="1000" u="sng" dirty="0">
                <a:solidFill>
                  <a:schemeClr val="accent5"/>
                </a:solidFill>
                <a:latin typeface="Calibri" panose="020F0502020204030204" pitchFamily="34" charset="0"/>
                <a:ea typeface="Calibri" panose="020F0502020204030204" pitchFamily="34" charset="0"/>
                <a:cs typeface="Calibri" panose="020F0502020204030204" pitchFamily="34" charset="0"/>
              </a:rPr>
              <a:t>oBA outputs:</a:t>
            </a:r>
            <a:endParaRPr sz="1000" u="sng"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0"/>
              </a:spcAft>
              <a:buNone/>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Tried and tested seroBA on different </a:t>
            </a:r>
            <a:r>
              <a:rPr lang="en" sz="1000" i="1" dirty="0">
                <a:solidFill>
                  <a:schemeClr val="dk1"/>
                </a:solidFill>
                <a:latin typeface="Calibri" panose="020F0502020204030204" pitchFamily="34" charset="0"/>
                <a:ea typeface="Calibri" panose="020F0502020204030204" pitchFamily="34" charset="0"/>
                <a:cs typeface="Calibri" panose="020F0502020204030204" pitchFamily="34" charset="0"/>
              </a:rPr>
              <a:t>S.pnuemoniae</a:t>
            </a: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 assemblies: </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120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GCF_900618125.1_NCTC11032</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GCF_000019825.1_ASM1982v1</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GCF_026625945.1_ASM2662594v1</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GCF_000007045.1_ASM704v1</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GCF_024089355.1_ASM2408935v1</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92100" algn="l" rtl="0">
              <a:spcBef>
                <a:spcPts val="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Two different kmer sizes were tested on these isolates - kmer - 71(default), 51 and 31. For all these different kmer sizes, the tool worked only on 500X and above coverage levels. </a:t>
            </a:r>
            <a:endParaRPr sz="10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914400" lvl="1" indent="-292100" algn="l" rtl="0">
              <a:spcBef>
                <a:spcPts val="0"/>
              </a:spcBef>
              <a:spcAft>
                <a:spcPts val="0"/>
              </a:spcAft>
              <a:buClr>
                <a:schemeClr val="dk1"/>
              </a:buClr>
              <a:buSzPts val="1000"/>
              <a:buChar char="○"/>
            </a:pPr>
            <a:r>
              <a:rPr lang="en" sz="1000" dirty="0">
                <a:solidFill>
                  <a:schemeClr val="dk1"/>
                </a:solidFill>
                <a:latin typeface="Calibri" panose="020F0502020204030204" pitchFamily="34" charset="0"/>
                <a:ea typeface="Calibri" panose="020F0502020204030204" pitchFamily="34" charset="0"/>
                <a:cs typeface="Calibri" panose="020F0502020204030204" pitchFamily="34" charset="0"/>
              </a:rPr>
              <a:t>For coverage levels 200X to 500X- it gave ”Untypable” ot “NT”. </a:t>
            </a: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Serotypes that do not match any reference are marked as "untypable".</a:t>
            </a:r>
            <a:endParaRPr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914400" lvl="1" indent="-292100" algn="l" rtl="0">
              <a:spcBef>
                <a:spcPts val="0"/>
              </a:spcBef>
              <a:spcAft>
                <a:spcPts val="0"/>
              </a:spcAft>
              <a:buClr>
                <a:srgbClr val="1F2328"/>
              </a:buClr>
              <a:buSzPts val="1000"/>
              <a:buChar char="○"/>
            </a:pP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For coverage levels below 200X - it stated as “coverage too low”.</a:t>
            </a:r>
            <a:endParaRPr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rgbClr val="1F2328"/>
              </a:buClr>
              <a:buSzPts val="1000"/>
              <a:buChar char="●"/>
            </a:pPr>
            <a: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t>The right output looks like:</a:t>
            </a:r>
            <a:b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br>
            <a:br>
              <a:rPr lang="en"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rPr>
            </a:br>
            <a: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t>Predicted Serotype:       23F</a:t>
            </a:r>
            <a:b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br>
            <a: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t>Serotype predicted by ariba:    23F</a:t>
            </a:r>
            <a:b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br>
            <a: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t>assembly from ariba has an identity of:   99.77    with this serotype</a:t>
            </a:r>
            <a:b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br>
            <a: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t>Serotype       Genetic Variant</a:t>
            </a:r>
            <a:b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br>
            <a:r>
              <a:rPr lang="en"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rPr>
              <a:t>23F            allele  wchA</a:t>
            </a:r>
            <a:endParaRPr sz="1000" dirty="0">
              <a:solidFill>
                <a:srgbClr val="1F2328"/>
              </a:solidFill>
              <a:highlight>
                <a:srgbClr val="F6F8FA"/>
              </a:highlight>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chemeClr val="dk1"/>
              </a:buClr>
              <a:buSzPts val="1000"/>
              <a:buChar char="●"/>
            </a:pPr>
            <a:r>
              <a:rPr lang="en" sz="1000" i="1" dirty="0">
                <a:solidFill>
                  <a:srgbClr val="FF0000"/>
                </a:solidFill>
                <a:latin typeface="Calibri" panose="020F0502020204030204" pitchFamily="34" charset="0"/>
                <a:ea typeface="Calibri" panose="020F0502020204030204" pitchFamily="34" charset="0"/>
                <a:cs typeface="Calibri" panose="020F0502020204030204" pitchFamily="34" charset="0"/>
              </a:rPr>
              <a:t>SeroBA didnot work on metagenomic samples.</a:t>
            </a:r>
            <a:endParaRPr sz="1000" i="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457200" lvl="0" indent="-292100" algn="l" rtl="0">
              <a:spcBef>
                <a:spcPts val="0"/>
              </a:spcBef>
              <a:spcAft>
                <a:spcPts val="0"/>
              </a:spcAft>
              <a:buClr>
                <a:schemeClr val="dk1"/>
              </a:buClr>
              <a:buSzPts val="1000"/>
              <a:buChar char="●"/>
            </a:pPr>
            <a:r>
              <a:rPr lang="en" sz="1000" i="1" dirty="0">
                <a:solidFill>
                  <a:srgbClr val="FF0000"/>
                </a:solidFill>
                <a:latin typeface="Calibri" panose="020F0502020204030204" pitchFamily="34" charset="0"/>
                <a:ea typeface="Calibri" panose="020F0502020204030204" pitchFamily="34" charset="0"/>
                <a:cs typeface="Calibri" panose="020F0502020204030204" pitchFamily="34" charset="0"/>
              </a:rPr>
              <a:t>Also it didnot work on low coverage levels ~10X as they claimed.</a:t>
            </a:r>
            <a:endParaRPr sz="1000" i="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457200" lvl="0" indent="0" algn="l" rtl="0">
              <a:spcBef>
                <a:spcPts val="1200"/>
              </a:spcBef>
              <a:spcAft>
                <a:spcPts val="1200"/>
              </a:spcAft>
              <a:buNone/>
            </a:pPr>
            <a:endParaRPr sz="1000" dirty="0">
              <a:solidFill>
                <a:srgbClr val="1F2328"/>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7655</TotalTime>
  <Words>5378</Words>
  <Application>Microsoft Office PowerPoint</Application>
  <PresentationFormat>On-screen Show (16:9)</PresentationFormat>
  <Paragraphs>263</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Wingdings</vt:lpstr>
      <vt:lpstr>Arial</vt:lpstr>
      <vt:lpstr>Calibri</vt:lpstr>
      <vt:lpstr>Cambria</vt:lpstr>
      <vt:lpstr>Simple Light</vt:lpstr>
      <vt:lpstr>Waste water experiment for pathogen and AMR surveillance</vt:lpstr>
      <vt:lpstr>PowerPoint Presentation</vt:lpstr>
      <vt:lpstr>PowerPoint Presentation</vt:lpstr>
      <vt:lpstr>Loci Used for Typing Streptococcus pneumoniae </vt:lpstr>
      <vt:lpstr>Selected Sequence typing tools </vt:lpstr>
      <vt:lpstr>Experiment 1: StringMLST</vt:lpstr>
      <vt:lpstr>Experiment 2: MetaMLST </vt:lpstr>
      <vt:lpstr>Experiment 3: seroBA  </vt:lpstr>
      <vt:lpstr>PowerPoint Presentation</vt:lpstr>
      <vt:lpstr>Experiment 4: seroBA on  Global Pneumococcal Sequencing (GPS) dataset   </vt:lpstr>
      <vt:lpstr>PowerPoint Presentation</vt:lpstr>
      <vt:lpstr>SeroCall (GitHub - knightjimr/SeroCall: Pneumococcal serotype quantification using NGS reads)</vt:lpstr>
      <vt:lpstr>Experiment</vt:lpstr>
      <vt:lpstr>PowerPoint Presentation</vt:lpstr>
      <vt:lpstr>Loci Used for Typing Streptococcus pyogenes </vt:lpstr>
      <vt:lpstr>Additional Notes</vt:lpstr>
      <vt:lpstr>PowerPoint Presentation</vt:lpstr>
      <vt:lpstr>Experiment    </vt:lpstr>
      <vt:lpstr>PowerPoint Presentation</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Gayathri Guduru</cp:lastModifiedBy>
  <cp:revision>167</cp:revision>
  <dcterms:modified xsi:type="dcterms:W3CDTF">2025-01-31T00:45:41Z</dcterms:modified>
</cp:coreProperties>
</file>