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6858000" cx="9144000"/>
  <p:notesSz cx="6858000" cy="9144000"/>
  <p:embeddedFontLst>
    <p:embeddedFont>
      <p:font typeface="Rosarivo"/>
      <p:regular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gDXRvIp7F4sqz65u5UOiU8LjWF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D0996F-D7DD-446E-9CE6-8E4B23A5384D}">
  <a:tblStyle styleId="{73D0996F-D7DD-446E-9CE6-8E4B23A538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Rosarivo-regular.fntdata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customschemas.google.com/relationships/presentationmetadata" Target="metadata"/><Relationship Id="rId16" Type="http://schemas.openxmlformats.org/officeDocument/2006/relationships/slide" Target="slides/slide8.xml"/><Relationship Id="rId38" Type="http://schemas.openxmlformats.org/officeDocument/2006/relationships/font" Target="fonts/Rosarivo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7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8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8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8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8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8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8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8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8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8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8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9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9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9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9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9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9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9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9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7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7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7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7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5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5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1" name="Google Shape;131;p5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8"/>
          <p:cNvSpPr txBox="1"/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8"/>
          <p:cNvSpPr txBox="1"/>
          <p:nvPr>
            <p:ph idx="1" type="subTitle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165" name="Google Shape;16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66" name="Google Shape;1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9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170" name="Google Shape;17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71" name="Google Shape;1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0"/>
          <p:cNvSpPr txBox="1"/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  <p:pic>
        <p:nvPicPr>
          <p:cNvPr id="175" name="Google Shape;17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50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76" name="Google Shape;1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61"/>
          <p:cNvSpPr txBox="1"/>
          <p:nvPr>
            <p:ph idx="1" type="body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sp>
        <p:nvSpPr>
          <p:cNvPr id="180" name="Google Shape;180;p61"/>
          <p:cNvSpPr txBox="1"/>
          <p:nvPr>
            <p:ph idx="2" type="body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pic>
        <p:nvPicPr>
          <p:cNvPr id="181" name="Google Shape;18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2" name="Google Shape;1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2"/>
          <p:cNvSpPr txBox="1"/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2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86" name="Google Shape;18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sp>
        <p:nvSpPr>
          <p:cNvPr id="187" name="Google Shape;187;p62"/>
          <p:cNvSpPr txBox="1"/>
          <p:nvPr>
            <p:ph idx="3" type="body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88" name="Google Shape;188;p62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pic>
        <p:nvPicPr>
          <p:cNvPr id="189" name="Google Shape;18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90" name="Google Shape;1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3" name="Google Shape;19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94" name="Google Shape;1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97" name="Google Shape;1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5"/>
          <p:cNvSpPr txBox="1"/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5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indent="-368300" lvl="1" marL="9144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indent="-349250" lvl="2" marL="137160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indent="-330200" lvl="3" marL="18288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/>
        </p:txBody>
      </p:sp>
      <p:sp>
        <p:nvSpPr>
          <p:cNvPr id="201" name="Google Shape;201;p65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202" name="Google Shape;20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03" name="Google Shape;2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6"/>
          <p:cNvSpPr txBox="1"/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208" name="Google Shape;20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806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09" name="Google Shape;2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67"/>
          <p:cNvSpPr txBox="1"/>
          <p:nvPr>
            <p:ph idx="1" type="body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13" name="Google Shape;21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17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4" name="Google Shape;2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8"/>
          <p:cNvSpPr txBox="1"/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68"/>
          <p:cNvSpPr txBox="1"/>
          <p:nvPr>
            <p:ph idx="1" type="body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18" name="Google Shape;21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9" name="Google Shape;2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2" name="Google Shape;22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23" name="Google Shape;2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0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41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42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3" name="Google Shape;83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896" y="850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84" name="Google Shape;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57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9" name="Google Shape;1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61" name="Google Shape;1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6.jp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3.jp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2"/>
          <p:cNvGraphicFramePr/>
          <p:nvPr/>
        </p:nvGraphicFramePr>
        <p:xfrm>
          <a:off x="105252" y="1412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{73D0996F-D7DD-446E-9CE6-8E4B23A5384D}</a:tableStyleId>
              </a:tblPr>
              <a:tblGrid>
                <a:gridCol w="4346650"/>
                <a:gridCol w="4586850"/>
              </a:tblGrid>
              <a:tr h="54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Name of the team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P_109 Group_3</a:t>
                      </a:r>
                      <a:endParaRPr b="0" i="0" sz="1800" u="none" cap="none" strike="noStrike">
                        <a:solidFill>
                          <a:srgbClr val="0C0C0C"/>
                        </a:solidFill>
                        <a:latin typeface="Rosarivo"/>
                        <a:ea typeface="Rosarivo"/>
                        <a:cs typeface="Rosarivo"/>
                        <a:sym typeface="Rosarivo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Date of formed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08/04/2022</a:t>
                      </a:r>
                      <a:endParaRPr b="0" i="0" sz="1800" u="none" cap="none" strike="noStrike">
                        <a:solidFill>
                          <a:srgbClr val="0C0C0C"/>
                        </a:solidFill>
                        <a:latin typeface="Rosarivo"/>
                        <a:ea typeface="Rosarivo"/>
                        <a:cs typeface="Rosarivo"/>
                        <a:sym typeface="Rosarivo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Mentor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Karthik /Dhanya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Team Members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Mr. Kamavarapu mani prasanna kumar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Mr. Sannapagunta satya simha reddy</a:t>
                      </a:r>
                      <a:b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</a:b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Mr. Vamshi M</a:t>
                      </a:r>
                      <a:b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</a:b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Mr. Rajesh K G</a:t>
                      </a:r>
                      <a:b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</a:b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Miss. Gayathri M</a:t>
                      </a:r>
                      <a:b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</a:b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Mr. Rohan Shet</a:t>
                      </a:r>
                      <a:b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</a:b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Mr. Pranav sunil chaudhari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Miss. Varsha</a:t>
                      </a:r>
                      <a:endParaRPr b="0" i="0" sz="1800" u="none" cap="none" strike="noStrike">
                        <a:solidFill>
                          <a:srgbClr val="0C0C0C"/>
                        </a:solidFill>
                        <a:latin typeface="Rosarivo"/>
                        <a:ea typeface="Rosarivo"/>
                        <a:cs typeface="Rosarivo"/>
                        <a:sym typeface="Rosarivo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Meeting Days</a:t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Rosarivo"/>
                        <a:ea typeface="Rosarivo"/>
                        <a:cs typeface="Rosarivo"/>
                        <a:sym typeface="Rosariv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Two meetings every week</a:t>
                      </a:r>
                      <a:endParaRPr b="0" i="0" sz="1800" u="none" cap="none" strike="noStrike">
                        <a:solidFill>
                          <a:srgbClr val="0C0C0C"/>
                        </a:solidFill>
                        <a:latin typeface="Rosarivo"/>
                        <a:ea typeface="Rosarivo"/>
                        <a:cs typeface="Rosarivo"/>
                        <a:sym typeface="Rosarivo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Meeting Duration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C0C0C"/>
                          </a:solidFill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1 Hour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"/>
          <p:cNvSpPr txBox="1"/>
          <p:nvPr/>
        </p:nvSpPr>
        <p:spPr>
          <a:xfrm>
            <a:off x="25307" y="120530"/>
            <a:ext cx="8933498" cy="10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Title: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2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Extracting E-book data and performing Sentiment Analysis</a:t>
            </a:r>
            <a:endParaRPr b="0" i="0" sz="2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303" name="Google Shape;303;p7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9"/>
          <p:cNvSpPr txBox="1"/>
          <p:nvPr/>
        </p:nvSpPr>
        <p:spPr>
          <a:xfrm>
            <a:off x="307974" y="160338"/>
            <a:ext cx="6420371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Repeated Words In Each Category</a:t>
            </a:r>
            <a:endParaRPr b="0" i="0" sz="26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5" name="Google Shape;305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7633" y="864444"/>
            <a:ext cx="4421532" cy="266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527847"/>
            <a:ext cx="4425696" cy="30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8304" y="3527847"/>
            <a:ext cx="4425696" cy="300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313" name="Google Shape;313;p8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785" y="1358149"/>
            <a:ext cx="8342431" cy="466031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80"/>
          <p:cNvSpPr txBox="1"/>
          <p:nvPr/>
        </p:nvSpPr>
        <p:spPr>
          <a:xfrm>
            <a:off x="307974" y="305924"/>
            <a:ext cx="3677172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Bigram Using Bar plot</a:t>
            </a:r>
            <a:endParaRPr b="0" i="0" sz="26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321" name="Google Shape;321;p8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1"/>
          <p:cNvSpPr txBox="1"/>
          <p:nvPr/>
        </p:nvSpPr>
        <p:spPr>
          <a:xfrm>
            <a:off x="307974" y="305924"/>
            <a:ext cx="3677172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Trigram Using Bar plot</a:t>
            </a:r>
            <a:endParaRPr b="0" i="0" sz="26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3" name="Google Shape;323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746" y="1225112"/>
            <a:ext cx="7936508" cy="511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329" name="Google Shape;329;p8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886" y="1357853"/>
            <a:ext cx="7066228" cy="473246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82"/>
          <p:cNvSpPr txBox="1"/>
          <p:nvPr/>
        </p:nvSpPr>
        <p:spPr>
          <a:xfrm>
            <a:off x="155576" y="374814"/>
            <a:ext cx="4580198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 plot For Sentiment Value</a:t>
            </a:r>
            <a:endParaRPr b="0" i="0" sz="26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337" name="Google Shape;337;p8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3"/>
          <p:cNvSpPr txBox="1"/>
          <p:nvPr/>
        </p:nvSpPr>
        <p:spPr>
          <a:xfrm>
            <a:off x="155575" y="374814"/>
            <a:ext cx="3624855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Histogram Of Polarity</a:t>
            </a:r>
            <a:endParaRPr b="0" i="0" sz="26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9" name="Google Shape;339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191" y="1476825"/>
            <a:ext cx="7847619" cy="49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345" name="Google Shape;345;p8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4"/>
          <p:cNvSpPr txBox="1"/>
          <p:nvPr/>
        </p:nvSpPr>
        <p:spPr>
          <a:xfrm>
            <a:off x="0" y="354842"/>
            <a:ext cx="2811438" cy="7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3600" u="sng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Model Building</a:t>
            </a:r>
            <a:endParaRPr b="1" i="0" sz="3600" u="sng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347" name="Google Shape;347;p84"/>
          <p:cNvSpPr txBox="1"/>
          <p:nvPr/>
        </p:nvSpPr>
        <p:spPr>
          <a:xfrm>
            <a:off x="185383" y="930322"/>
            <a:ext cx="8773234" cy="5566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In this project, We investigate the usage of  different models to predict accuracy of summary extracted book</a:t>
            </a:r>
            <a:endParaRPr b="1" i="0" sz="3600" u="sng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t/>
            </a:r>
            <a:endParaRPr b="1" i="0" sz="3600" u="sng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Logistics Regression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Decision Tree</a:t>
            </a:r>
            <a:endParaRPr b="0" i="0" sz="20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Random Forest</a:t>
            </a:r>
            <a:endParaRPr b="0" i="0" sz="20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Naïve Bayes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Linear SVC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Ada boosting classifier</a:t>
            </a:r>
            <a:endParaRPr b="0" i="0" sz="20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XG boost classifier</a:t>
            </a:r>
            <a:endParaRPr b="0" i="0" sz="20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Gradient Boost classifier</a:t>
            </a:r>
            <a:endParaRPr b="0" i="0" sz="20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Light Gradient Boost classifier</a:t>
            </a:r>
            <a:endParaRPr b="0" i="0" sz="20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85"/>
          <p:cNvSpPr txBox="1"/>
          <p:nvPr/>
        </p:nvSpPr>
        <p:spPr>
          <a:xfrm>
            <a:off x="2157100" y="305137"/>
            <a:ext cx="4829800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Building On E Book Data</a:t>
            </a:r>
            <a:endParaRPr b="0" i="0" sz="26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4" name="Google Shape;354;p85"/>
          <p:cNvSpPr/>
          <p:nvPr/>
        </p:nvSpPr>
        <p:spPr>
          <a:xfrm>
            <a:off x="0" y="1002224"/>
            <a:ext cx="494879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Model_1-Logistics Regression</a:t>
            </a:r>
            <a:endParaRPr b="1" i="0" sz="26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C:\Users\nandini\Desktop\linear_model_logo.png" id="355" name="Google Shape;355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5038" y="1164835"/>
            <a:ext cx="2263724" cy="170771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85"/>
          <p:cNvSpPr txBox="1"/>
          <p:nvPr/>
        </p:nvSpPr>
        <p:spPr>
          <a:xfrm>
            <a:off x="304866" y="1522259"/>
            <a:ext cx="3704467" cy="1350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Actual Test Accuracy   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0.87885462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SMOTE Test Accuracy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0.96475770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ADASYN Test Accuracy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0.95594713</a:t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descr="data:image/png;base64,iVBORw0KGgoAAAANSUhEUgAAAVEAAAFkCAYAAACZwQhcAAAAOXRFWHRTb2Z0d2FyZQBNYXRwbG90bGliIHZlcnNpb24zLjQuMywgaHR0cHM6Ly9tYXRwbG90bGliLm9yZy/MnkTPAAAACXBIWXMAAAsTAAALEwEAmpwYAAA3f0lEQVR4nO3deVxU9f4/8NcIjCyD7JvAFdEAxURlcSUSS0tvai6lZqZQXlPEDFJuJaZSqCkogam5pBcVTa3csNS+LqWGS66IioKiwoAsKusAc35/+GNu3FEcPTAD+Ho+Hjwe8pnPOfOej8NrPmeZcySCIAggIqJn0kLXBRARNWUMUSIiERiiREQiMESJiERgiBIRicAQJSISgSFK9SowMBDh4eFPtUxERAReeumlBqlHk3V/8803cHd3R1VVVYPUUF+qqqrwn//8B8OGDUPXrl3RpUsXDB48GN9++y3KysoAAGVlZfDx8UFwcPBj11NeXo5u3bph5syZtdovXryIiIgIBAYGonPnzggMDERERASuX7/eoK+rqdPXdQFEujZ8+HD07NkT+vqN+89h1qxZ2Lt3L4KCghAaGgqJRIKzZ89i5cqVOHToEBITE2FkZIRBgwbhhx9+QF5eHmxsbNTW8+uvv6KkpAQjR45UtSUlJWHevHno1q0bpk6dCjs7O2RlZWHdunUYPnw4Vq1aBW9vb22+3Cajcb9riLSgdevWaN26ta7LqNOdO3fw448/YtasWXjnnXdU7QEBAWjbti3Cw8Nx4MABDBgwACNGjEBSUhJ2796N8ePHq63rxx9/hKurK3x8fAAAZ86cwdy5czFq1ChERkbW6vv6669jxIgRmDFjBn799Vfo6ek16Otsirg534wFBgZi6dKlWLBgAXr06IGuXbvi448/RklJCb7//nv07dsXXbt2RVBQEG7dulVr2T179mD48OHo2rUrevXqhVmzZqGwsLBWn1OnTmHMmDHo0qULXnnlFfzyyy9qNSiVSqxatQr9+/dHp06d8Morr2D16tV4mi/Kbd++He7u7o/9iYiIeLYB+v/+d3P+3XffxWeffYbvv/8e/fr1w4svvog333wTv//+e63lcnJyEBYWhu7du8PLywtjx47FmTNnavU5duwYRo0aha5du8Lb2xvBwcG4cOGC6vGIiAi89957iIqKgre3N/r164eKigq1GvPz8x87Zq+++io++ugjODo6AgBefPFFeHh4YMeOHWp9c3JycPz48Vqz0FWrVsHU1BSffPKJWv9WrVohIiIC//znP3H//v3HjODzjTPRZm79+vXw9fXFwoULcfHiRSxZsgSXL1+GqakpPvvsM+Tn5yM6OhqzZ8/G6tWrAQDLli3D0qVL8dZbb2Hq1KnIysrCN998gzNnzmDLli0wMjJCWloaxo8fDy8vLyxatAgFBQWYO3cuioqKaj3/vHnzsHnzZgQFBcHX1xenT5/GokWLkJ+fjxkzZmj0GgICArBhw4bHPm5tbf3M4/M4+/btQ2pqKsLCwiCVSrF06VJMnToVhw4dQqtWrVBYWIhRo0ahRYsWmDFjBlq1aoXExESMGzcOGzduRKdOnXDz5k1MmjQJgwYNQkhICEpLS7Fs2TIEBQXht99+g0wmA/Dww6iyshJLlizBgwcP0LJlS7V63N3d4ejoiAULFiA9PR2BgYHo2rUrZDIZDA0N8eGHH9bqP2LECERFReHatWto166dqv2nn36Cnp4ehg4dCgAQBAFHjhxB3759YWRk9MixCAwMRGBgYD2NbDMkULPVt29foXfv3kJFRYWqrX///oKXl5dQUFCgavviiy+ELl26CIIgCEVFRUKnTp2EiIiIWuv6888/BTc3N2HdunWCIAjC9OnThV69egllZWWqPidOnBDc3NyEsLAwQRAEISMjQ3B3dxe++eabWuv69ttvhQ4dOgh37twRBEEQZs6cKfj7+9fjK/8vTdYdFxcnuLm5CZWVlYIgCMLYsWOFF198USgsLFT1OXr0qODm5ibs3btXEARBiImJETw9PYWMjAxVH4VCIQwcOFAICgoSBEEQdu/eLbi5uQk5OTmqPunp6cKCBQuE7OxsVX1ubm5Cenr6E19Lenq6MGzYMMHNzU1wc3MTOnToILz55ptCQkKCcP/+/Vp9a/4fY2JiarUPGDBAmDZtmur3/Px8wc3NTfj666+f+Pz0aNycb+Y6deoEqVSq+t3W1hYuLi6wsLBQtVlYWKC0tBRVVVU4c+YMFAoF3njjjVrr8fPzg6OjI1JSUgAAKSkp8Pf3h6GhoaqPj48PHBwcVL8fP34cgiDglVdeQVVVlern1VdfRXV1NY4fP67RaxAEodby//ujVCqfaWzq0q5dO5ibm6t+t7e3BwDVUfDjx4/Dzc0NTk5OqjokEgn69u2LP//8EwqFAl26dIGxsTHeeustLFiwAH/88QecnJwwY8YM1foAwMDAAG3bttWopm3btuHnn3/GjBkz4O/vj8zMTCxduhQDBw5EZmamqq+ZmRleffVV7Nq1S7Ub4MyZM8jIyKi1KV+zj7O6uvqZx+p5x835Zs7ExESt7X832yQSierf9+7dA/DoTWRra2vVfrGioqJaQVzD1tZW9e+afahDhgx5ZG1yufxJ5QN4eCDk3//+92Mff/PNNzF//nyN1qWpv384AECLFg/nGzWBXVhYiBs3bsDT0/ORyxcWFqJ169bYuHEjvvvuO2zduhVr1qyBsbExhg0bhpkzZ6o+3CwtLVXr14SHhwc8PDwQHBwMhUKBbdu2ISoqCjExMYiLi1P1GzlyJHbv3o1Tp07Bx8cH27dvh6OjI3r16qXqY2ZmBhMTE9y+ffuxz1dRUYH79+8/8kg/MUSbvb8HpCbMzMwAAHfv3oWbm1utx3Jzc+Hl5QXg4ez17t27assXFhbiH//4B4CHByUAYO3atTA1NVXr+/fArUvfvn2xdevWxz7+qDBvaKampvD29n5suNfU1KFDB8TExKC6uhrnzp3Djz/+iMTERLRu3brOczn/V3R0NPbt24cDBw7U+j+VSqUYPXo0Dh06hPT09FrL9OjRA05OTti5cyc6d+6M5ORkBAUFqb0n+vTpgz///BPl5eVqHx4AkJycjJkzZ2LlypUICAjQuObnBTfnqRYvLy9IpVLs3LmzVvuJEyeQnZ2tOlewd+/eOHz4MIqLi1V90tLSkJWVpfrd19cXwMMjyy+++KLqp7S0FIsWLUJubq5GNVlYWNRa/n9/nJycxL7sp+bn54eMjAy0adOmVi179uzB999/DwMDA9UZEBUVFdDT00PXrl0xZ84cGBsb1znze5T27dvj9u3b2L59u9pjlZWVuHHjhtqHnkQiwbBhw7B//34cOnQIJSUlGDZsmNryQUFBuHfvHhYtWqT2WFFRERISEmBvb4/evXs/Vc3PC85EqRZzc3NMnDgR8fHxMDAwQL9+/XDr1i3ExcWhbdu2GD58OABgypQp2LdvH9577z1MnDgRZWVliIuLq3Vk2c3NDUOHDkVkZCSysrLg5eWFmzdvYunSpbC2toa7u7tWXlNpaSm+//57tXZLS0sMHjz4mdY5YcIE7NixA+PGjcOECRNgZWWF/fv3Y9OmTZg2bRokEgl69OiBxYsXY9KkSXjnnXcglUqxa9culJeX47XXXnuq5xsyZAh27NiBWbNm4eTJk3j55ZdhZmaG27dvIykpCfn5+Zg6daracsOHD0d8fDwWL16Ml156CXZ2dmp9unTpgo8++gixsbG4fv06hgwZAmtra6Snp2PdunUoLCzE+vXrG/2XEXSFo0Jqpk6dCmtrayQmJmL79u0wNzfHa6+9hunTp6v2sTo7O2PDhg1YsGABIiIiYGpqig8++EBtBvvVV1+hbdu22L59O5YtWwYLCwu8+uqrmDZtWq0DXg3pwYMHiI6OVmv38PB45hC1tbVFUlISYmJi8NVXX6G8vBz/+Mc/MHv2bIwZM0a1/pUrVyIhIQH//ve/oVAo4O7ujoSEBPj5+T3V80mlUqxevRobNmxAcnIy9u/fj7KyMlhZWaFPnz5YsmSJ6jzRv7O3t0efPn1w+PDhR54HWmPSpEnw9PTEhg0bsHjxYhQWFsLe3h49evTAhx9+CGdn56cboOeIRBB4exAiomfFfaJERCIwRImIRGCIEhGJwBAlIhKBIUpEJMJzcYpTfn4xlEqehEBEz8bGRv0bdzU4EyUiEoEhSkQkAkOUiEgEhigRkQg6C9EVK1Zg9OjRdfYpLCxEWFgY/Pz84Ovri1mzZqGkpERLFRIRPZlOQnTDhg2IjY19Yr/Q0FDcvHkTa9euRXx8PI4ePap2N0IiIl3S6ilOcrkcs2fPxp9//vnE2yGcPn0aKSkp2L17N9q3bw8AiIqKwoQJExAWFtbob3FLRM8Hrc5EL168CBMTE+zYsUN1hfTHOXnyJKysrFQBCgDe3t6QSCQ4efJkQ5dKRKQRrc5En+bWq7m5ubVu5gU8vKaihYUFcnJyGqI8IqKn1mi/sVRWVvbIi/ZKpVJUVFQ81bqsrGT1VRYRUS2NNkQNDQ2hUCjU2hUKBYyNjZ9qXfzaJxGJUdfXPhttiNrb26vdyEyhUKhuW0BET2beSgqDv933itRVVlSg6L76hE1TjTZEfX19sWjRIly/fh2urq4AoDqg5OPjo8vSiJoMg5YtsSnoPV2X0aiNXrMOQDMI0erqahQUFMDU1BSGhobw8vJCt27dEBYWhjlz5qC8vByRkZEYMmTII+9YSE2DzMQARsbq9zan/yorLUdxSaWuyyANNZoQzc7ORr9+/RAdHY1hw4ZBIpEgPj4ec+bMwXvvvQepVIoBAwbg008/1XWpJIKRsSE6t/bWdRmN2rk7pxiiTYjOQnT+/Pm1fndycsLly5drtVlZWSEuLk6bZRERPRVegISISASGKBGRCAxRIiIRGKJERCIwRImIRGCIEhGJwBAlIhKBIUpEJAJDlIhIBIYoEZEIDFEiIhEYokREIjBEiYhEYIgSEYnAECUiEoEhSkQkAkOUiEgEhigRkQgMUSIiERiiREQiMESJiERgiBIRidBo7juvS61aGaFlSw5FXSoqqnD/fpmuyyBqdJgcAFq21EforJ90XUajFjdvqK5LIGqUuDlPRCQCQ5SISASGKBGRCAxRIiIRGKJERCIwRImIRGCIEhGJwBAlIhKBIUpEJAJDlIhIBIYoEZEIDFEiIhEYokREIjBEiYhE0GqIKpVKxMXFwd/fH15eXggKCsKNGzce2z83NxfTp09H9+7d0b17d0ybNg05OTlarJiIqG5aDdGEhARs2rQJUVFR2Lx5M/T09BAcHIyKiopH9g8NDUV2djbWrFmDtWvXIicnBx9++KE2SyYiqpPWQlShUGDNmjUICQlBQEAAPDw8EBsbi7t37yI5OVmtf0FBAf766y9MnDgRnp6e6NixIyZOnIjU1FTk5+drq2wiojppLUQvXbqE0tJS9OjRQ9Umk8nQsWNHnDx5Uq2/sbExjI2N8dNPP6G4uBglJSXYtWsXXFxcYG5urq2yiYjqpLXbg8jlcgCAnZ1drXZbW1tkZ2er9Tc0NER0dDS++OIL+Pj4QCKRwNraGomJidDT09NKzURET6K1mWhZ2cObnEml0lrtUqkUCoVCrb8gCEhNTYWXlxc2bNiAdevWwdnZGZMnT8aDBw+0UjMR0ZNobSZqaGgI4OG+0b8HqUKhgLGxsVr/PXv2YMOGDTh48CBMTU0BAN9++y369u2LLVu2IDg4WOPntrKSiayeAMDGxlTXJTw3ONbaJWa8tRaiDg4OAB6etiST/TfUcnNz0b59e7X+p06dQps2bVQBCgBmZmZo27ZtnadFPUp+fjGUSuGxj/MNq5m8PPFbABxrzdTHWAMcb009abzrGketbc57eHhAJpMhJSVF1VZcXIzU1FT4+fmp9be3t8fNmzdVuwEAoLS0FLdu3YKLi4s2SiYieiKthahUKsXYsWMRGxuL/fv3Iy0tDdOnT4ednR369++P6upq5OXloby8HAAwdOhQ6OnpYfr06UhLS0NaWho+/vhjGBgYYPjw4doqm4ioTlo92T40NBQjR45EZGQkRo8eDUEQsGrVKkilUmRnZ6NPnz7Ys2cPgIdH7Tdu3AgAGD9+PMaPHw89PT1s2rQJZmZm2iybiOixtLZPFAD09PQQHh6O8PBwtcecnJxw+fLlWm3t2rXD8uXLtVUeEdFT4wVIiIhEYIgSEYnAECUiEoEhSkQkAkOUiEgEhigRkQgMUSIiERiiREQiMESJiERgiBIRicAQJSISgSFKRCQCQ5SISASGKBGRCAxRIiIRGKJERCIwRImIRGCIEhGJwBAlIhKBIUpEJAJDlIhIBIYoEZEIDFEiIhEYokREIjBEiYhEYIgSEYnAECUiEoEhSkQkAkOUiEgEhigRkQgMUSIiERiiREQiMESJiERgiBIRicAQJSISgSFKRCQCQ5SISASGKBGRCAxRIiIRtBqiSqUScXFx8Pf3h5eXF4KCgnDjxo3H9q+srMTixYvh7++PLl26YOzYsbh06ZIWKyYiqpu+ph2zsrIQGxuL8+fPo6qqCoIg1Hr84MGDT1xHQkICNm3ahPnz58POzg6LFy9GcHAwdu/ejZYtW6r1/+KLL3DgwAHMnz8fzs7OWLp0Kd5//30kJyejVatWmpZORNRgNA7Rzz77DHfv3sW4ceMgk8me+okUCgXWrFmD8PBwBAQEAABiY2PRp08fJCcnY+jQobX6Z2VlYevWrUhISMDLL78MAPjyyy8xZMgQnDt3Dn369HnqGoiI6pvGIXr+/HkkJibC09PzmZ7o0qVLKC0tRY8ePVRtMpkMHTt2xMmTJ9VC9Pfff4eJiQn69u2rajM1NcVvv/32TM9PRNQQNN4n6uzsjOLi4md+IrlcDgCws7Or1W5ra4vs7Gy1/pmZmXBycsLBgwcxYsQI9O7dGx988AGuXbv2zDUQEdU3jWeiQUFBmDVrFt577z04OzvDwMCg1uM9e/asc/mysjIAgFQqrdUulUqhUCjU+hcXF+P27dtYsmQJPvnkE5ibm2P58uUYM2YMdu/eDWtra01Lh5XV0+9+IHU2Nqa6LuG5wbHWLjHjrXGIRkREAADmzZun9phEInniUXNDQ0MAD/eN/j1IFQoFjI2N1fobGBiguLgYixYtgru7OwAgJiYGAQEB2LZtG/71r39pWjry84uhVAqPfZxvWM3k5T0QvQ6OtWbqY6wBjremnjTedY2jxiGalpameUWP4ODgAADIzc2tdWAqNzcX7du3V+tvb28PiUSCF154QdVmaGgIZ2dn3Lp1S1QtRET1ReMQBYDS0lL89NNPuH79Oqqrq+Hq6opBgwbB0tLyict6eHhAJpMhJSUFrq6uAB5usqempmLMmDFq/X18fCAIAi5cuIDOnTsDAMrLy5GVlYUBAwY8TdlERA1G4wNLaWlp6N+/P7777jvI5XLI5XKsWrUKAwcORHp6+hOXl0qlGDt2LGJjY7F//36kpaVh+vTpsLOzQ//+/VFdXY28vDyUl5cDeBiivXr1wsyZM3HixAmkp6djxowZkEgkGDZs2LO/YiKieqTxTPTLL7+Ev78/5s2bB339h4tVVVVh1qxZ+PLLL7F27donriM0NBTV1dWIjIxEWVkZvL29sWrVKkilUty6dQv9+vVDdHS0KiTj4+OxaNEiTJ06FWVlZejatSvWr18PKyurZ3y5RET1S+MQPXfuHObMmaMKUADQ19fHBx98gOHDh2u0Dj09PYSHhyM8PFztMScnJ1y+fLlWm4mJCWbPno3Zs2drWiYRkVZpvDlva2uLmzdvqrVnZmY+0zeYiIiaA41nom+//TY+//xzTJ06VXWg5+zZs4iPj8eoUaMarEAiosZM4xANDg5GWVkZYmJicO/ePQCAjY0NgoODMX78+Iaqj4ioUdM4RCUSCaZOnYqpU6ciPz8fLVu25GY8ET336gzRrVu3YvDgwZBKpdi6dWudKxoxYkS9FkZE1BTUGaLLli1Dv379IJVKsWzZssf2k0gkDFEiei7VGaJ/v+wcL0FHRKTuqW4P8scffyA/Px8A8OOPP2LixImIi4tDZWVlgxRHRNTYaRyiK1euxJQpU5CVlYVTp07h888/h62tLfbs2YMFCxY0ZI1ERI2WxiGalJSEJUuWoEuXLvj555/RtWtXREVFYeHChdizZ09D1khE1GhpHKL5+fmq63oePHhQddsOc3Nz1UVDiIieNxqfJ9quXTts374dVlZWyM3NRb9+/aBQKLBq1Sp06NChIWskImq0NA7RmTNnIjQ0FPfu3cO//vUvuLi4YM6cOfjtt9+wYsWKhqyRiKjR0jhEu3fvjmPHjuHBgwcwMzMDAEyZMgWffvqp2v2WiIieF3WG6LFjx+Dr6wt9fX0cO3aszhU96UZ1RETNUZ0hOmHCBPzxxx+wsrLChAkTHttPkxvVERE1R3WG6N9vTif2RnVERM2Rxqc4KZVKrFixAtu3b1e1jR8/HqtXr4YgPP52xEREzZnGITp//nxs3rwZNjY2qrZBgwZhw4YNWLJkSUPURkTU6Gkcort370ZMTAz8/f1VbSNHjsTChQuxbdu2BimOiKix0zhEKyoq0LJlS7V2mUyGkpKSei2KiKip0DhEAwICMG/ePGRlZanasrKyEB0dXWt2SkT0PNE4RGfNmgWJRIJXX30Vvr6+8PX1Rf/+/aGnp8dbGhPRc0vjbyyZm5tjw4YNSE9PR3p6OgwMDODi4oJ27do1ZH1ERI3aU12UuaKiAqmpqbhy5Qq8vb2Rl5eHvLy8hqqNiKjR03gmeuPGDUyYMAEtWrRATk4O3nzzTSQlJeHYsWNYvXo1OnXq1JB1EhE1ShrPRKOiohAYGIh9+/apLjgSExODAQMG4KuvvmqwAomIGjONQ/Svv/7CO++8A4lE8t+FW7TA+++/z+/NE9FzS+MQNTY2fuT+zytXrqBVq1b1WhQRUVOhcYiOGjUKkZGR2L9/PwDg2rVr2LJlCyIjI3nPeSJ6bml8YGny5MkwNTVFVFQUysrKMGnSJNUl8oKDgxuyRiKiRkvjEN26dSsGDRqEd999F6WlpaiuroapqWlD1kZE1Og91VWc7t+/D+Dh/lEGKBHRU4Ror1698OOPP6K0tLQh6yEialI03pyXy+X49ddfsXLlSpibm6td0engwYP1XRsRUaOncYiOGjUKo0aNglKpRH5+Plq0aAFLS8ta540SET1vNA7RN954A0uWLMEPP/yAe/fuAQCsra0xduxYTJo0qcEKJCJqzDQO0ejoaOzfvx8zZ85Ep06doFQqcf78eXzzzTeorKzE1KlTG7JOIqJGSeMQ3bFjB5YtWwZfX19Vm4eHB5ycnBAWFsYQJaLn0lN97VNPT0+t3dTUFC1aaLYapVKJuLg4+Pv7w8vLC0FBQbhx44ZGy+7cuRPu7u4a9yci0gaNQzQ8PByfffYZDhw4gIKCAty7dw/Hjx/HZ599hnHjxiErK0v18zgJCQnYtGkToqKisHnzZujp6SE4OBgVFRV1Pvft27cxZ84czV8VEZGWaLw5/8knnwAApkyZojoiX3O/+cuXLyM2NhaCIEAikTzyqk4KhQJr1qxBeHg4AgICAACxsbHo06cPkpOTMXTo0Ec+r1KpxCeffAJPT08cP378qV4cEVFD0zhEDxw4IOqJLl26hNLSUvTo0UPVJpPJ0LFjR5w8efKxIbp8+XJUVlYiJCSEIUpEjY7GIero6CjqieRyOQDAzs6uVrutrS2ys7Mfucy5c+ewZs0abN26VbU8EVFjonGIilVWVgYAkEqltdqlUikUCoVa/9LSUoSHhyM8PBwuLi6iQtTKSvbMy9J/2djwegnawrHWLjHjrbUQNTQ0BPBw3+jfg1ShUMDY2Fitf1RUFFxcXDBq1CjRz52fXwylUnjs43zDaiYv74HodXCsNVMfYw1wvDX1pPGuaxy1FqIODg4AgNzcXMhk/50Z5ubmon379mr9t23bBqlUiq5duwIAqqurAQBDhgzB4MGDMXfuXC1UTURUN62FqIeHB2QyGVJSUuDq6goAKC4uRmpqKsaMGaPW/9dff631+9mzZ/HJJ5/g22+/hZubm1ZqJiJ6Eq2FqFQqxdixYxEbGwtra2s4OTlh8eLFsLOzQ//+/VFdXY2CggKYmprC0NAQbdq0qbV8Tk4OAKB169awsrLSVtlERHXS+GT7+hAaGoqRI0ciMjISo0ePhiAIWLVqFaRSKbKzs9GnTx/s2bNHmyUREYmitZkoAOjp6amOuP8vJycnXL58+bHLdu/evc7HiYh0QaszUSKi5oYhSkQkAkOUiEgEhigRkQgMUSIiERiiREQiMESJiERgiBIRicAQJSISgSFKRCQCQ5SISASGKBGRCAxRIiIRGKJERCIwRImIRGCIEhGJwBAlIhKBIUpEJAJDlIhIBIYoEZEIDFEiIhEYokREIjBEiYhEYIgSEYnAECUiEoEhSkQkAkOUiEgEhigRkQgMUSIiERiiREQiMESJiERgiBIRicAQJSISgSFKRCQCQ5SISASGKBGRCAxRIiIRGKJERCJoNUSVSiXi4uLg7+8PLy8vBAUF4caNG4/tf/PmTUydOhU9e/aEn58f3n//fVy9elWLFRMR1U2rIZqQkIBNmzYhKioKmzdvhp6eHoKDg1FRUaHWt7i4GOPHj0d5eTnWrFmDxMREmJiYYNy4ccjPz9dm2UREj6W1EFUoFFizZg1CQkIQEBAADw8PxMbG4u7du0hOTlbrf+jQIcjlcsTExKBDhw5wc3PD119/jbKyMhw4cEBbZRMR1UlrIXrp0iWUlpaiR48eqjaZTIaOHTvi5MmTav27deuGlStXwtTUtFa7IAgoKipq6HKJiDSir60nksvlAAA7O7ta7ba2tsjOzlbr7+DgAAcHh1pt69atQ0VFBQICAhquUCKip6C1EC0rKwMASKXSWu1SqRQKheKJyycnJ2PJkiUYP3483N3dn+q5raxkT9WfHs3GxvTJnahecKy1S8x4ay1EDQ0NATzcN/r3IFUoFDA2Nq5z2fXr1yM6OhpDhw7FjBkznvq58/OLoVQKj32cb1jN5OU9EL0OjrVm6mOsAY63pp403nWNo9ZCtGbTPDc3FzLZf2eGubm5aN++/SOXUSqV+PLLL5GYmIiJEyfi448/hkQi0Uq9RESa0NqBJQ8PD8hkMqSkpKjaiouLkZqaCj8/v0cu88UXX2Djxo2IjIxEWFgYA5SIGh2tzUSlUinGjh2L2NhYWFtbw8nJCYsXL4adnR369++P6upqFBQUwNTUFIaGhvj111+xefNmTJo0Cf3790deXp5qXcbGxjAxMdFW6UREj6XVk+1DQ0MxcuRIREZGYvTo0RAEAatWrYJUKkV2djb69OmDPXv2AAB27NgBAFi+fDn69OlT62flypXaLJuI6LG0NhMFAD09PYSHhyM8PFztMScnJ1y+fFn1e3x8vDZLIyJ6JrwACRGRCAxRIiIRGKJERCIwRImIRGCIEhGJwBAlIhKBIUpEJAJDlIhIBIYoEZEIDFEiIhEYokREIjBEiYhEYIgSEYnAECUiEoEhSkQkAkOUiEgEhigRkQgMUSIiERiiREQiMESJiERgiBIRicAQJSISgSFKRCQCQ5SISASGKBGRCAxRIiIRGKJERCIwRImIRGCIEhGJwBAlIhKBIUpEJAJDlIhIBIYoEZEIDFEiIhEYokREIjBEiYhEYIgSEYnAECUiEoEhSkQkglZDVKlUIi4uDv7+/vDy8kJQUBBu3Ljx2P6FhYUICwuDn58ffH19MWvWLJSUlGixYiKiumk1RBMSErBp0yZERUVh8+bN0NPTQ3BwMCoqKh7ZPzQ0FDdv3sTatWsRHx+Po0ePIjIyUpslExHVSWshqlAosGbNGoSEhCAgIAAeHh6IjY3F3bt3kZycrNb/9OnTSElJQXR0NDw9PdG9e3dERUVh9+7duHPnjrbKJiKqk9ZC9NKlSygtLUWPHj1UbTKZDB07dsTJkyfV+p88eRJWVlZo3769qs3b2xsSieSR/YmIdEFfW08kl8sBAHZ2drXabW1tkZ2drdY/NzcX9vb2tdqkUiksLCyQk5PzVM/dooXkiX0szY2fap3PI03GUROtnRzqZT3NWX2NNQCYWFnX27qaKzHjrbUQLSsrA/AwCP9OKpVCoVA8sv//9q3p/7h9qI9jYWHyxD5fhPV/qnU+j6ysZPWynr0pu+plPc1ZfY01AAz+enG9rau5EjPeWtucNzQ0BAC1wFQoFDA2Vp8FGhoaPjJcH9efiEgXtBaiDg4PN+Fyc3Nrtefm5qpt4gOAvb29Wl+FQoHCwkK1zXwiIl3RWoh6eHhAJpMhJSVF1VZcXIzU1FT4+fmp9ff19UVeXh6uX7+uaqs5oOTj49PwBRMRaUBr+0SlUinGjh2L2NhYWFtbw8nJCYsXL4adnR369++P6upqFBQUwNTUFIaGhvDy8kK3bt0QFhaGOXPmoLy8HJGRkRgyZMgjZ65ERLogEQRB0NaTVVdXIzY2Ftu3b0dZWRm8vb0xe/ZsODs749atW+jXrx+io6MxbNgwAEB+fj7mzJmDI0eOQCqVYsCAAfj0009V+1eJiHRNqyFKRNTc8AIkREQiMESJiERgiBIRicAQJSISgSFKRCQCQ7QREAQBSqUSSqVS16UQ1Yvn6aQfhqgW/T0s//4mk0gkaNGiBVq0ePjfIZfLUVpaqqsymy2FQoEbN25AoVAgJycH1dXVui6p2ZJI/ntVpJKSEty6dQvXrl3TYUUNh+eJ6lBJSQmuXr2K8+fP4+zZs7h8+TKys7NRXFyMmJgYDBw4UNclNhsVFRVYvXo1Dh8+jC+//BJJSUn45ZdfMGfOHLz88su1/uhJnOLiYpw/fx45OTm4ffs27ty5g6ysLCgUCmzevFnX5dU7rX3tk4BTp05h69atuHnzJtLT03Hv3j1IJBJYWFjA2dkZnTp1wptvvgl7e/tHXk+Anp4gCJBIJJgxYwZOnz6NvLw8pKSkYOLEiSguLsbChQthYGCAPn366LrUZkEul2PhwoU4evQoBEGAVCqFtbU1XF1d4erqiqqqKujrN6/YaV6vppG7cuUKjhw5gu7du6N79+5wcXGBo6Mj7O3tYWFhobrEn1KpRF5eno6rbR4kEgmOHj2Ka9euITExETt37sTJkycxevRozJ49G5GRkdi7dy9DtJ4kJSXh6NGj+PDDD/HSSy/B0dERBgYGui6rQTFEtWjo0KEICAhAq1at0LJlS9WbKy8vD5mZmZDL5cjOzsbFixeRkZGBjRs36rjipk2pVKJFixbIzc1Fq1at0KZNG9jZ2eHAgQNQKpUwNDSEm5sb9u/fr+tSm7zq6mro6ekhLS0Nr7zyCsaNG6frkrSGIapFRkZGMDIyUv2uVCqxevVqHDlyBIWFhSgsLMTdu3cBPAzcysrKZv8p3pBq9nO2adMGGRkZUCqV6NOnDxYvXqw6iPfXX3/Bzc1Nl2U2CzWHVlxcXNSuA6xUKlFeXo4HDx4AeHiLoJrdLM0BQ1QHat5A69evR1xcHPr164eLFy8iODgYI0aMwKJFi1BeXo6cnBw4Ozvrutwmq+aP1NPTE23atEFUVBSGDh2K8vJyrF69GidPnsSRI0ewZcsWHVfa9NV8KA0ZMgSJiYmIjIxE3759UVZWhlu3biEzMxMXL15Eq1at8J///AdKpRJ6eno6rrp+8Oi8DtRs+oSGhsLAwACLFy/G/PnzYWpqiilTpqC8vBxTpkxBr169EBwcrOtym4X09HSEhobC0NAQV69ehampKezs7DBt2jT4+/urTjMjccrKyhAUFIS//vpL1WZoaAhnZ2e4u7uja9eueOedd3RYYf3jTFQHaj63LCwscP/+fQBAly5dsG/fPqSkpMDPzw8uLi613ogkTvv27fHjjz/iyJEjkMvlcHR0hJubG1q3bo29e/fCyMgIAQEBui6zyTMyMoK9vT0+/fRTuLi4oGPHjrC2bt53G2WI6kDNjKd79+5YuXIlcnJy4OPjg4MHD2LHjh3o1KkTbt++DXNzc90W2gzUzPqzsrJQVFSEV155Ra1PcnIyKioqGKL1ZO7cuTA1NX3kYwqFAnp6es1mUx7g5rxO5efnY9asWcjLy0NERARatmyJoKAgFBcXQyaTYenSpejZs6euy2wWdu/ejZiYGMTHx+P06dO4fPkyMjMzcfv2bRQWFmLy5Ml4//33dV1mk1ZzNkRsbCx27doFOzs7dOzYEf369YO5uTmkUinatWun6zLrHUNUxwoKChAdHY2AgAAMGjQIly9fxpUrV9ClSxf84x//0HV5TZogCNizZw927tyJjIwMZGVlwdLSEi1btoSlpSUcHBzg6OgIDw8PvPHGG9wnKlJNiF68eBG//fYbSktLceXKFZw9exYymQze3t6qU8v8/f3h4+MDKyurJj8rZYg2Ug8ePMCpU6fg4uICFxcXXZfTZB09ehTr16+Hg4MDfvjhB0RERKBTp05wdHSEmZkZpFKprkts1u7duwcjIyOcPn0acXFxOH36NDp37oyqqipkZmYiJCQEQUFBui5TFIaojlVVVeH8+fNIS0vD+fPnceHCBdy6dUt1AZIFCxZgyJAhOq6yacvPz4eVlRUSExMxbNgwGBsbIyUlBZmZmRAEAR06dED79u1V3xgj8Wr2RQMPb3W+evVq3LlzBwMHDsTrr78OMzMz/Pzzz5g/fz7+/PPPx+5DbQp4YElHajZ91q9fj4ULF8LGxgZ2dnZwd3dHYGAg0tPTUVFRAScnJ12X2uRZWVkBAMaOHYuioiLMmzcPR48ehb6+Pu7fv48HDx7g7bffxrRp02BpaanjapsHPT09/PXXX1ixYgUOHjyInj17IiIiotY+fj8/PwwZMgTFxcVNOkQ5E9WRmhPu8/LykJqaitatW6NVq1YwMTGBiYkJqqur8fPPP2PTpk3YunWrrstt8mo+tObPn48ffvgB06dPh5eXF1xcXHDixAnEx8fDx8cHn376qa5LbRY2btyIZcuWwdnZGZMnT4a/v7/qsZr/i+aCIdqIZWRk4J///CfOnz/frN50upKRkYGQkBC8++67GDVqVK3H9u/fjy+++AK///67jqprHmqu0vTNN98gLy8PU6ZMga2tLSQSCe7evYvs7Gy0a9cOxsbGatfUbaq4Od+Ibd++HU5OTsjLy4OdnZ2uy2nyTE1NIZfL8dprr6GyshLAw83OFi1awMrKCpWVlc1ulqRtNZe5Cw4OVu1jFgQB9+/fR1xcHI4fPw5XV1dMmzYNHTp0aBbfoee7pREoLCzE4cOHsXbtWsyYMQMjR45E79698d1332HEiBGqfXokjrW1NYyMjHDs2DEYGBjAwMBAFZgbN26Ej48P7yhQT2oO3g0ZMgTXrl3DhQsXsGXLFgwdOhT6+vpYsGABgKY9A63BmagO1RzB/O6777Bu3Tq0bdsWFhYWaN++Pfz9/dGtWzf4+Pg0ywvZalvNDHP48OFISEjAuXPn4ObmhgcPHuDw4cM4fvw4Fi5cCJlMputSmwVBELBt2zbY2NjA2dkZe/fuhaenJyZPnoyCggIEBgaisLAQFhYWui5VNP5l6lDNp/CwYcPg5uaGNm3awMLCAhYWFmjVqhUkEglSU1Pxww8/YPbs2TqutmmrmXGGhIRAEATs3bsXu3btgiAIsLe3x5IlSx75lVB6ejWb6CdPnsTHH3+Mli1b4urVq3B1dcWDBw9gaWkJa2trpKenw9fXt8lv0jNEGwF7e3tcuHABXbt2rdWen5+PAwcOYPv27QzReqKvr4/p06dj3LhxkMvlsLGxgY2NDRQKBa5evYqysjJ07txZ12U2adXV1dDX14etrS3kcjkAoKioCE5OTjA1NUVSUlKz2rJqPq+kCaqZHZWVlSEiIgL37t1DVlYWrl+/jjt37qC4uBiVlZUYP348D3jUs7KyMtX9ljIzM5GTk4O8vDwYGRkhMTFR1+U1aTWzytdffx27du1CWloarl+/jsDAQDx48AC7d++Gn59fs5iFAjzFSaf279+P5cuXIzc3F3l5earvc9vZ2cHR0RHOzs5o27YtfH190bJlS12X22xcu3YNkZGRkMvlMDAwgEwmg7W1NZydneHs7Ix33nmHH1gi1ARjcXExDhw4gC1btsDd3R2ffvopysvLcfbsWXh6ejabq5QxRHWooKAAmzZtgrGxMbZv347XXnsNY8aMgUQigbGxMSQSCeRyOVq3bs0/6no0bdo0pKWlYfLkyejcuTMcHBxgaGio67KarXv37sHMzAwKhQIKhQJKpRKZmZlITk7GzJkzdV2eaAxRHVMoFJBKpbh48SKqqqpQWloKOzs7uLq6YsuWLVi0aBHefPNNBAUF8VxRkWrOhhgzZgz8/f3x4Ycf6rqk58L9+/dx+PBhZGZm4urVq7h+/TrKy8vRokULJCUlNfkj9Jze6FjNVYQ8PT2RmZmJL7/8EkVFRQCAgQMH4uOPP8bZs2cRGxurwyqbl169eiE9PR23bt1StZWWluLSpUtISkrCnj17dFhd83Lt2jWMHz8e4eHhiI+Px6VLl+Dn54fy8nJ4eHiguroaANCU53KciTYShYWFmDhxInr27IkpU6bU2gealpaG0aNH83YhItXsqysoKEBSUhJ2794NBwcHFBQU4O7duxAEAdXV1ejduze+/vprXZfbpNUcCF21ahW2bNmC9evX4/vvv4dMJkNISAguXLiAFStWwMvLC++//36tqz41NTw630hYWFggIyMDMTExaNmyZa2jlgYGBpBKpcjNzYWtra2OK226asbT0tISZmZmuHbtGszMzODp6YnWrVvDwcEBtra23G1SD2rmZlVVVbCwsIC9vT18fHywY8cOnDlzBl26dMGLL76IQ4cO4f3332/SM1GGaCNQ86lta2uL5ORkTJw4ERKJBNXV1SgrK8M333yDTp06Natz63Tt22+/RVBQEN555x1YWlrCyMhI1yU1KzUfWB07dsS2bdsAAJ07d8avv/6KY8eOoUuXLpDJZCgoKACAJjsLBRiijULNp3BwcDBWr16NI0eOqL7uee7cOWRlZWHevHmwtLRsFufV6dLfz7ft0aMHHB0ddVxR81Qzxl5eXjA0NMTXX3+NiRMnom/fvpgzZw6uX7+OQ4cOYfDgwU3+Pc19oo3Mzp078csvvyArKwtVVVVwdnbGkCFD4OLiguzsbAQGBuq6xCatZt/bxo0bkZWVBS8vL/Tq1QtFRUXIyMhAWloajh49ioEDB+Ltt9/WdbnNwvHjxxEWFobBgwdjxowZSEhIwNGjR+Hq6oqPP/64yV8ImyHaCGVnZ+PYsWNQKpWqbzFdunQJlpaW+Pbbb3VdXrOQlZWF8ePH4/bt2zAzM8P9+/dhZGSENm3awNLSEq+//jpGjBih6zKbNKVSCaVSCX19fcjlcpiYmDzyAi+VlZUwMDDQQYX1g5vzjczFixcxb948XL16VXUOqbW1NW7cuMHzGutBzeZ8Tk4OjI2NMX36dJiYmKBdu3YQBAF//fUXbG1tMXz4cF2X2uS1aNFCtVlvZ2eH6upqZGRkIDU1FRkZGcjOzsYff/yBESNGICQkpMkeoWeINjIbNmxAYWEhVqxYgbCwMKxcuRLu7u5YtmwZzp07h1u3bvG+SyLU/FH7+vpi06ZN+OWXX9CzZ0/Y2trirbfewp07d6Cvr4/c3FxMmTJFx9U2XaWlpfjzzz9x48YNXLx4EVlZWZDL5SgtLYW5uTlMTEyQlZWFyspKtG3bFgCa7LfyGKKNRM2n8JUrV/Daa6/Bx8cHgYGB2L17N2xtbTF58mSMGDECx44dw8iRI3VdbrOQnp6O+Ph4ODk5ITs7GxkZGVi2bBmKi4sxd+5c9O/fHy+88IKuy2yS0tPTERISAldXV9ja2kImk+HcuXOYOHEievXqBWtra5SWlmLHjh346aefMGjQoCZ7cIkh2kjU7Jpu3bo1ysvLATy8G+L+/ftx/fp1eHt7w8HBAZcuXdJlmc1CzdHgpKQkuLu7w8vLC9u2bcMLL7wAW1tb9OzZEytWrMCZM2cYos/Iw8MDX3/9NRwdHWFubo6EhAR89NFHmDhxYq1+NjY2ePXVV1FUVNRkL0jSNOfPzVDNp/BLL72ElJQUnDlzBr1794ZUKsXy5cuRmJiI1NRUbsrXg5qvGioUCjg5OcHQ0BAFBQUQBEH1PW4zMzNkZ2frsswmTSqVYuDAgfDy8kKbNm1w+vRpuLu7q/WTy+Wwt7dXXXe0KWKINhI1+4P69esHb29vTJo0CSdOnEBISAjkcjmWLVsGb29vHjGuBzUfWN26dcOFCxdQXFyM0tJSKJVKWFpaYs2aNbh27Rp69eql40qbPoVCAQBo27Ytdu7ciatXr6KoqAg3b97Eb7/9htDQUHTs2BEuLi66LVQEnuLUCJWUlCAlJQXt27eHs7MzAODWrVuwsbHhdUXrQc3m/J07dxAbG4t9+/ZBEAR8+OGH+OCDDzBv3jxYWFggJCSkSR4tbkxqzoY4d+4cvvrqK9y4cQNeXl4oKipCbm4uPD09MWPGDNjb2zfZ05wYovRck8vl+P3332FpaYm+ffsCAB48eABTU1MdV9b8yOVy7N+/H//3f/8HfX19uLu744UXXsDt27dx+/ZtzJ07t0newYEhSkRac/jwYZw6dQolJSU4ceIEcnJyUFJSgoCAACQkJOi6vGfCo/NEpBVbt27F559/DmdnZ2RlZWHChAno3LkzEhIS4OrqitLSUhgbG+u6zKfWtObNRNTk1Gzs7tu3DwMGDMC+ffvQr18/eHp64vXXX0d8fDz++OMPHDt2DMDD/ahNCUOUiBpUzSllAODg4AAA6N69O44dO4YrV67AxcUFjo6OOHHiBICmd5V7higRNaiaU8pefPFFXL16FQDQu3dvFBUVqYITeHhA7+/9mwqGKBE1qJqj7YGBgbh//z4+//xzSKVSDBgwANHR0fD398fx48dVl3lsakfneWCJiBrU369yHxERgblz5+LMmTMYPHgw9PX1ce7cOfTs2RMBAQE6rvTZ8BQnItKppn5l+6Y1byaiZqcpByjAECUiEoUhSkQkAkOUiEgEhigRkQgMUSIiEf4fBXL2+4pwX00AAAAASUVORK5CYII=" id="357" name="Google Shape;357;p8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5574" y="3466556"/>
            <a:ext cx="3724243" cy="339144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85"/>
          <p:cNvSpPr/>
          <p:nvPr/>
        </p:nvSpPr>
        <p:spPr>
          <a:xfrm>
            <a:off x="2255574" y="2872552"/>
            <a:ext cx="39885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vs Testing Accuracy</a:t>
            </a:r>
            <a:endParaRPr b="1" i="0" sz="20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365" name="Google Shape;365;p8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86"/>
          <p:cNvSpPr/>
          <p:nvPr/>
        </p:nvSpPr>
        <p:spPr>
          <a:xfrm>
            <a:off x="307975" y="357715"/>
            <a:ext cx="394691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Model_2-Decision Tree</a:t>
            </a:r>
            <a:endParaRPr/>
          </a:p>
        </p:txBody>
      </p:sp>
      <p:sp>
        <p:nvSpPr>
          <p:cNvPr id="367" name="Google Shape;367;p86"/>
          <p:cNvSpPr txBox="1"/>
          <p:nvPr/>
        </p:nvSpPr>
        <p:spPr>
          <a:xfrm>
            <a:off x="184676" y="1256430"/>
            <a:ext cx="4193512" cy="1404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Actual Test Accuracy    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0.76211453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SMOTE Test Accuracy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0.93832599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ADASYN Test Accuracy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0.95594713</a:t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descr="C:\Users\nandini\Desktop\decision_tree_logo.png" id="368" name="Google Shape;368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079" y="1202679"/>
            <a:ext cx="2407675" cy="150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3892" y="3400093"/>
            <a:ext cx="3939789" cy="333360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86"/>
          <p:cNvSpPr/>
          <p:nvPr/>
        </p:nvSpPr>
        <p:spPr>
          <a:xfrm>
            <a:off x="2383892" y="2872552"/>
            <a:ext cx="39885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vs Testing Accuracy</a:t>
            </a:r>
            <a:endParaRPr b="1" i="0" sz="20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376" name="Google Shape;376;p8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87"/>
          <p:cNvSpPr/>
          <p:nvPr/>
        </p:nvSpPr>
        <p:spPr>
          <a:xfrm>
            <a:off x="307975" y="357715"/>
            <a:ext cx="42594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Model_3-Random</a:t>
            </a: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forest</a:t>
            </a:r>
            <a:endParaRPr/>
          </a:p>
        </p:txBody>
      </p:sp>
      <p:sp>
        <p:nvSpPr>
          <p:cNvPr id="378" name="Google Shape;378;p87"/>
          <p:cNvSpPr txBox="1"/>
          <p:nvPr/>
        </p:nvSpPr>
        <p:spPr>
          <a:xfrm>
            <a:off x="155575" y="1154489"/>
            <a:ext cx="4193512" cy="1404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Actual Test Accuracy         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sarivo"/>
                <a:ea typeface="Rosarivo"/>
                <a:cs typeface="Rosarivo"/>
                <a:sym typeface="Rosarivo"/>
              </a:rPr>
              <a:t>0.69162995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SMOTE Test Accuracy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0.94713656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ADASYN Test Accuracy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0.95594713</a:t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descr="C:\Users\nandini\Desktop\random_forest_logo.png" id="379" name="Google Shape;379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2251" y="1083204"/>
            <a:ext cx="2743201" cy="139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6219" y="3171042"/>
            <a:ext cx="4320175" cy="368695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87"/>
          <p:cNvSpPr/>
          <p:nvPr/>
        </p:nvSpPr>
        <p:spPr>
          <a:xfrm>
            <a:off x="2400311" y="2475277"/>
            <a:ext cx="39885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vs Testing Accuracy</a:t>
            </a:r>
            <a:endParaRPr b="1" i="0" sz="20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387" name="Google Shape;387;p8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88"/>
          <p:cNvSpPr/>
          <p:nvPr/>
        </p:nvSpPr>
        <p:spPr>
          <a:xfrm>
            <a:off x="155575" y="326162"/>
            <a:ext cx="39853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Model_4-Naive Bayes</a:t>
            </a:r>
            <a:endParaRPr/>
          </a:p>
        </p:txBody>
      </p:sp>
      <p:sp>
        <p:nvSpPr>
          <p:cNvPr id="389" name="Google Shape;389;p88"/>
          <p:cNvSpPr txBox="1"/>
          <p:nvPr/>
        </p:nvSpPr>
        <p:spPr>
          <a:xfrm>
            <a:off x="307975" y="1175383"/>
            <a:ext cx="4193512" cy="1404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Actual Test Accuracy    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0.78414096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SMOTE Test Accuracy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0.96035242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ADASYN Test Accuracy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0.95814977</a:t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id="390" name="Google Shape;390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0311" y="3172055"/>
            <a:ext cx="3644377" cy="340460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88"/>
          <p:cNvSpPr/>
          <p:nvPr/>
        </p:nvSpPr>
        <p:spPr>
          <a:xfrm>
            <a:off x="2400311" y="2475277"/>
            <a:ext cx="39885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vs Testing Accuracy</a:t>
            </a:r>
            <a:endParaRPr b="1" i="0" sz="20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2"/>
          <p:cNvSpPr txBox="1"/>
          <p:nvPr/>
        </p:nvSpPr>
        <p:spPr>
          <a:xfrm>
            <a:off x="-20236" y="539809"/>
            <a:ext cx="4872251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Business Problem:</a:t>
            </a:r>
            <a:endParaRPr b="0" i="0" sz="36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Google Shape;240;p72"/>
          <p:cNvSpPr txBox="1"/>
          <p:nvPr/>
        </p:nvSpPr>
        <p:spPr>
          <a:xfrm>
            <a:off x="-54356" y="3878600"/>
            <a:ext cx="897904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extract E-books of your choice and extract summary ,categorize summary as positive, negative or neutral. Build a NLP model to achieve the said objective with accepted accuracy of 75% and above.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p72"/>
          <p:cNvSpPr txBox="1"/>
          <p:nvPr/>
        </p:nvSpPr>
        <p:spPr>
          <a:xfrm>
            <a:off x="0" y="2903091"/>
            <a:ext cx="4612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Business Objective:</a:t>
            </a:r>
            <a:endParaRPr b="0" i="0" sz="36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2" name="Google Shape;24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2"/>
          <p:cNvSpPr txBox="1"/>
          <p:nvPr/>
        </p:nvSpPr>
        <p:spPr>
          <a:xfrm>
            <a:off x="0" y="1522481"/>
            <a:ext cx="8979041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Extract E-Book data of any and perform sentimental analysis with an model accuracy of 75% 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397" name="Google Shape;397;p8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9"/>
          <p:cNvSpPr/>
          <p:nvPr/>
        </p:nvSpPr>
        <p:spPr>
          <a:xfrm>
            <a:off x="307975" y="357715"/>
            <a:ext cx="37914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Model_5-Linear SVC</a:t>
            </a:r>
            <a:endParaRPr b="1" i="0" sz="28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9" name="Google Shape;399;p89"/>
          <p:cNvSpPr txBox="1"/>
          <p:nvPr/>
        </p:nvSpPr>
        <p:spPr>
          <a:xfrm>
            <a:off x="357915" y="1078312"/>
            <a:ext cx="4193512" cy="1404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Actual Test Accuracy    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0.88766519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SMOTE Test Accuracy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0.97356828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ADASYN Test Accuracy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0.97797356</a:t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id="400" name="Google Shape;400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3993" y="3306972"/>
            <a:ext cx="4490810" cy="337680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9"/>
          <p:cNvSpPr/>
          <p:nvPr/>
        </p:nvSpPr>
        <p:spPr>
          <a:xfrm>
            <a:off x="2557131" y="2785767"/>
            <a:ext cx="39885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vs Testing Accuracy</a:t>
            </a:r>
            <a:endParaRPr b="1" i="0" sz="20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407" name="Google Shape;407;p9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90"/>
          <p:cNvSpPr/>
          <p:nvPr/>
        </p:nvSpPr>
        <p:spPr>
          <a:xfrm>
            <a:off x="307975" y="357715"/>
            <a:ext cx="54248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Model_6-Ada Boost Classifier</a:t>
            </a:r>
            <a:endParaRPr b="1" i="0" sz="28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9" name="Google Shape;409;p90"/>
          <p:cNvSpPr txBox="1"/>
          <p:nvPr/>
        </p:nvSpPr>
        <p:spPr>
          <a:xfrm>
            <a:off x="460375" y="1078312"/>
            <a:ext cx="4193512" cy="1404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Actual Test Accuracy    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0.77973568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SMOTE Test Accuracy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0.83039647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ADASYN Test Accuracy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0.82158590</a:t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descr="C:\Users\nandini\Desktop\AdaBoost-Algorithm.jpg" id="410" name="Google Shape;410;p90"/>
          <p:cNvPicPr preferRelativeResize="0"/>
          <p:nvPr/>
        </p:nvPicPr>
        <p:blipFill rotWithShape="1">
          <a:blip r:embed="rId4">
            <a:alphaModFix/>
          </a:blip>
          <a:srcRect b="22847" l="21343" r="19910" t="22704"/>
          <a:stretch/>
        </p:blipFill>
        <p:spPr>
          <a:xfrm>
            <a:off x="5577355" y="880936"/>
            <a:ext cx="2194399" cy="137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0332" y="3364234"/>
            <a:ext cx="4275669" cy="349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90"/>
          <p:cNvSpPr/>
          <p:nvPr/>
        </p:nvSpPr>
        <p:spPr>
          <a:xfrm>
            <a:off x="2557131" y="2785767"/>
            <a:ext cx="39885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vs Testing Accuracy</a:t>
            </a:r>
            <a:endParaRPr b="1" i="0" sz="20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418" name="Google Shape;418;p9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1"/>
          <p:cNvSpPr/>
          <p:nvPr/>
        </p:nvSpPr>
        <p:spPr>
          <a:xfrm>
            <a:off x="307975" y="357715"/>
            <a:ext cx="43765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Model_7-XGB Classifier</a:t>
            </a:r>
            <a:endParaRPr b="1" i="0" sz="28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0" name="Google Shape;420;p91"/>
          <p:cNvSpPr txBox="1"/>
          <p:nvPr/>
        </p:nvSpPr>
        <p:spPr>
          <a:xfrm>
            <a:off x="307975" y="1237953"/>
            <a:ext cx="4193512" cy="1404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Actual Test Accuracy         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sarivo"/>
                <a:ea typeface="Rosarivo"/>
                <a:cs typeface="Rosarivo"/>
                <a:sym typeface="Rosarivo"/>
              </a:rPr>
              <a:t>0.70264317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SMOTE Test Accuracy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0.89207048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ADASYN Test Accuracy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0.887665191</a:t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descr="C:\Users\nandini\Desktop\XGBoost-Algorithm-2.jpg" id="421" name="Google Shape;421;p91"/>
          <p:cNvPicPr preferRelativeResize="0"/>
          <p:nvPr/>
        </p:nvPicPr>
        <p:blipFill rotWithShape="1">
          <a:blip r:embed="rId4">
            <a:alphaModFix/>
          </a:blip>
          <a:srcRect b="33737" l="16726" r="0" t="0"/>
          <a:stretch/>
        </p:blipFill>
        <p:spPr>
          <a:xfrm>
            <a:off x="5650724" y="1237953"/>
            <a:ext cx="2121030" cy="13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5777" y="3337479"/>
            <a:ext cx="3859638" cy="339986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91"/>
          <p:cNvSpPr/>
          <p:nvPr/>
        </p:nvSpPr>
        <p:spPr>
          <a:xfrm>
            <a:off x="2275777" y="2790103"/>
            <a:ext cx="39885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vs Testing Accuracy</a:t>
            </a:r>
            <a:endParaRPr b="1" i="0" sz="20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429" name="Google Shape;429;p9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2"/>
          <p:cNvSpPr/>
          <p:nvPr/>
        </p:nvSpPr>
        <p:spPr>
          <a:xfrm>
            <a:off x="307975" y="357715"/>
            <a:ext cx="67169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Model_8-Gradient Boosting Classifier</a:t>
            </a:r>
            <a:endParaRPr b="1" i="0" sz="28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1" name="Google Shape;431;p92"/>
          <p:cNvSpPr txBox="1"/>
          <p:nvPr/>
        </p:nvSpPr>
        <p:spPr>
          <a:xfrm>
            <a:off x="438752" y="1078312"/>
            <a:ext cx="4193512" cy="1404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Actual Test Accuracy    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0.78854625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SMOTE Test Accuracy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0.85462555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ADASYN Test Accuracy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0.852422902</a:t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id="432" name="Google Shape;432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1612" y="3116673"/>
            <a:ext cx="4034104" cy="31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92"/>
          <p:cNvSpPr/>
          <p:nvPr/>
        </p:nvSpPr>
        <p:spPr>
          <a:xfrm>
            <a:off x="2365488" y="2375815"/>
            <a:ext cx="39885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vs Testing Accuracy</a:t>
            </a:r>
            <a:endParaRPr b="1" i="0" sz="20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439" name="Google Shape;439;p9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3"/>
          <p:cNvSpPr/>
          <p:nvPr/>
        </p:nvSpPr>
        <p:spPr>
          <a:xfrm>
            <a:off x="307975" y="357715"/>
            <a:ext cx="77380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Model_9-Light Gradient Boosting Classifier</a:t>
            </a:r>
            <a:endParaRPr b="1" i="0" sz="28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1" name="Google Shape;441;p93"/>
          <p:cNvSpPr txBox="1"/>
          <p:nvPr/>
        </p:nvSpPr>
        <p:spPr>
          <a:xfrm>
            <a:off x="460375" y="1078312"/>
            <a:ext cx="4193512" cy="1404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Actual Test Accuracy         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sarivo"/>
                <a:ea typeface="Rosarivo"/>
                <a:cs typeface="Rosarivo"/>
                <a:sym typeface="Rosarivo"/>
              </a:rPr>
              <a:t>0.70925110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SMOTE Test Accuracy  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0.83259911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ADASYN Test Accuracy   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sarivo"/>
                <a:ea typeface="Rosarivo"/>
                <a:cs typeface="Rosarivo"/>
                <a:sym typeface="Rosarivo"/>
              </a:rPr>
              <a:t>0.81718061</a:t>
            </a:r>
            <a:endParaRPr b="1" i="0" sz="1800" u="none" cap="none" strike="noStrike">
              <a:solidFill>
                <a:srgbClr val="000000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id="442" name="Google Shape;442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909" y="3082722"/>
            <a:ext cx="4341171" cy="341999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93"/>
          <p:cNvSpPr/>
          <p:nvPr/>
        </p:nvSpPr>
        <p:spPr>
          <a:xfrm>
            <a:off x="2365488" y="2375815"/>
            <a:ext cx="39885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vs Testing Accuracy</a:t>
            </a:r>
            <a:endParaRPr b="1" i="0" sz="20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449" name="Google Shape;449;p9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94"/>
          <p:cNvPicPr preferRelativeResize="0"/>
          <p:nvPr/>
        </p:nvPicPr>
        <p:blipFill rotWithShape="1">
          <a:blip r:embed="rId4">
            <a:alphaModFix/>
          </a:blip>
          <a:srcRect b="7172" l="31054" r="13682" t="17470"/>
          <a:stretch/>
        </p:blipFill>
        <p:spPr>
          <a:xfrm>
            <a:off x="417094" y="1183203"/>
            <a:ext cx="8309812" cy="547427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94"/>
          <p:cNvSpPr/>
          <p:nvPr/>
        </p:nvSpPr>
        <p:spPr>
          <a:xfrm>
            <a:off x="0" y="210105"/>
            <a:ext cx="7612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Sentiment Analysis For Book Summary Extraction</a:t>
            </a:r>
            <a:endParaRPr b="1" i="0" sz="24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457" name="Google Shape;457;p9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95"/>
          <p:cNvPicPr preferRelativeResize="0"/>
          <p:nvPr/>
        </p:nvPicPr>
        <p:blipFill rotWithShape="1">
          <a:blip r:embed="rId4">
            <a:alphaModFix/>
          </a:blip>
          <a:srcRect b="8420" l="31579" r="12806" t="15753"/>
          <a:stretch/>
        </p:blipFill>
        <p:spPr>
          <a:xfrm>
            <a:off x="328862" y="1364252"/>
            <a:ext cx="8486276" cy="549374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95"/>
          <p:cNvSpPr/>
          <p:nvPr/>
        </p:nvSpPr>
        <p:spPr>
          <a:xfrm>
            <a:off x="0" y="210105"/>
            <a:ext cx="7612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Sentiment Analysis For Book Summary Extraction</a:t>
            </a:r>
            <a:endParaRPr b="1" i="0" sz="24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465" name="Google Shape;465;p9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96"/>
          <p:cNvPicPr preferRelativeResize="0"/>
          <p:nvPr/>
        </p:nvPicPr>
        <p:blipFill rotWithShape="1">
          <a:blip r:embed="rId4">
            <a:alphaModFix/>
          </a:blip>
          <a:srcRect b="6235" l="28947" r="8421" t="16065"/>
          <a:stretch/>
        </p:blipFill>
        <p:spPr>
          <a:xfrm>
            <a:off x="385011" y="1046037"/>
            <a:ext cx="8373979" cy="581196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96"/>
          <p:cNvSpPr/>
          <p:nvPr/>
        </p:nvSpPr>
        <p:spPr>
          <a:xfrm>
            <a:off x="0" y="210105"/>
            <a:ext cx="7612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Sentiment Analysis For Book Summary Extraction</a:t>
            </a:r>
            <a:endParaRPr b="1" i="0" sz="24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473" name="Google Shape;473;p9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nandini\Desktop\1691462ee976cd17c631bdc5cad93af3.jpg" id="474" name="Google Shape;474;p97"/>
          <p:cNvPicPr preferRelativeResize="0"/>
          <p:nvPr/>
        </p:nvPicPr>
        <p:blipFill rotWithShape="1">
          <a:blip r:embed="rId4">
            <a:alphaModFix/>
          </a:blip>
          <a:srcRect b="7662" l="0" r="0" t="0"/>
          <a:stretch/>
        </p:blipFill>
        <p:spPr>
          <a:xfrm>
            <a:off x="1" y="525439"/>
            <a:ext cx="9144000" cy="633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"/>
          <p:cNvSpPr txBox="1"/>
          <p:nvPr/>
        </p:nvSpPr>
        <p:spPr>
          <a:xfrm>
            <a:off x="602402" y="100245"/>
            <a:ext cx="6630911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Architecture / Project Flow</a:t>
            </a:r>
            <a:endParaRPr b="0" i="0" sz="14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602402" y="1037451"/>
            <a:ext cx="895880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Scraping &amp; Summary Extraction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Data Cleaning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● Looking NAN values </a:t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● Renaming the columns, and reassigning values for better readability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 Preprocessing Text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i. Removing Punctuation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ii. Removing Stop words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iii. Lemmatization and Stemming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iv. Tokenization </a:t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 Exploratory Data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i. Percentage of summary in each category </a:t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ii. Common Phrases used in summary according to categories </a:t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iii. Wordcloud:Most repeated words in each category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iv. Correlation between summary and sentiment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5. Feature Extraction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i. Bag of Words </a:t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ii. TF-IDF </a:t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73"/>
          <p:cNvSpPr txBox="1"/>
          <p:nvPr/>
        </p:nvSpPr>
        <p:spPr>
          <a:xfrm>
            <a:off x="602402" y="100245"/>
            <a:ext cx="6630911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Architecture / Project Flow</a:t>
            </a:r>
            <a:endParaRPr b="0" i="0" sz="14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" name="Google Shape;257;p73"/>
          <p:cNvSpPr/>
          <p:nvPr/>
        </p:nvSpPr>
        <p:spPr>
          <a:xfrm>
            <a:off x="602402" y="1034705"/>
            <a:ext cx="45720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6. Model Building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Handling Imbalance data[SMOTE, ADASYN] 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Logistic Regression 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Grid Search CV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Decision Trees 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 Forest 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 SVC 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Naive Bayes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 Boosting Classifier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XG Boosting Classifier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Gradient Boosting Classifier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Light GB Classifier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74"/>
          <p:cNvPicPr preferRelativeResize="0"/>
          <p:nvPr/>
        </p:nvPicPr>
        <p:blipFill rotWithShape="1">
          <a:blip r:embed="rId4">
            <a:alphaModFix/>
          </a:blip>
          <a:srcRect b="9184" l="12979" r="58954" t="38783"/>
          <a:stretch/>
        </p:blipFill>
        <p:spPr>
          <a:xfrm>
            <a:off x="1431123" y="2302210"/>
            <a:ext cx="6281755" cy="426063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74"/>
          <p:cNvSpPr txBox="1"/>
          <p:nvPr>
            <p:ph type="title"/>
          </p:nvPr>
        </p:nvSpPr>
        <p:spPr>
          <a:xfrm>
            <a:off x="73026" y="233598"/>
            <a:ext cx="2833948" cy="456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2800" u="sng">
                <a:latin typeface="Comic Sans MS"/>
                <a:ea typeface="Comic Sans MS"/>
                <a:cs typeface="Comic Sans MS"/>
                <a:sym typeface="Comic Sans MS"/>
              </a:rPr>
              <a:t>Data Set Details</a:t>
            </a:r>
            <a:endParaRPr sz="28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Google Shape;265;p74"/>
          <p:cNvSpPr/>
          <p:nvPr/>
        </p:nvSpPr>
        <p:spPr>
          <a:xfrm>
            <a:off x="361666" y="950297"/>
            <a:ext cx="8597139" cy="1361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Dataset: Webscrapped E_Book_Summary Data</a:t>
            </a:r>
            <a:endParaRPr/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6494 observations and 1 features[title Sentences]</a:t>
            </a:r>
            <a:endParaRPr/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Dataset there is no NAN values</a:t>
            </a:r>
            <a:endParaRPr/>
          </a:p>
          <a:p>
            <a:pPr indent="-240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271" name="Google Shape;271;p7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5"/>
          <p:cNvSpPr txBox="1"/>
          <p:nvPr/>
        </p:nvSpPr>
        <p:spPr>
          <a:xfrm>
            <a:off x="1729167" y="142537"/>
            <a:ext cx="5685667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Exploratory Data Analysis(EDA)</a:t>
            </a:r>
            <a:endParaRPr b="0" i="0" sz="28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3" name="Google Shape;273;p75"/>
          <p:cNvPicPr preferRelativeResize="0"/>
          <p:nvPr/>
        </p:nvPicPr>
        <p:blipFill rotWithShape="1">
          <a:blip r:embed="rId4">
            <a:alphaModFix/>
          </a:blip>
          <a:srcRect b="25077" l="14767" r="13256" t="35006"/>
          <a:stretch/>
        </p:blipFill>
        <p:spPr>
          <a:xfrm>
            <a:off x="648401" y="1353800"/>
            <a:ext cx="7847198" cy="485593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5"/>
          <p:cNvSpPr txBox="1"/>
          <p:nvPr/>
        </p:nvSpPr>
        <p:spPr>
          <a:xfrm>
            <a:off x="612775" y="877823"/>
            <a:ext cx="4878175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Removing Punctuation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Stemming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280" name="Google Shape;280;p7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76"/>
          <p:cNvPicPr preferRelativeResize="0"/>
          <p:nvPr/>
        </p:nvPicPr>
        <p:blipFill rotWithShape="1">
          <a:blip r:embed="rId4">
            <a:alphaModFix/>
          </a:blip>
          <a:srcRect b="13626" l="14743" r="12980" t="21095"/>
          <a:stretch/>
        </p:blipFill>
        <p:spPr>
          <a:xfrm>
            <a:off x="307975" y="818866"/>
            <a:ext cx="8284192" cy="556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287" name="Google Shape;287;p7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7"/>
          <p:cNvSpPr txBox="1"/>
          <p:nvPr/>
        </p:nvSpPr>
        <p:spPr>
          <a:xfrm>
            <a:off x="307974" y="305924"/>
            <a:ext cx="3445160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 plot Visualization</a:t>
            </a:r>
            <a:endParaRPr b="0" i="0" sz="26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9" name="Google Shape;289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459" y="1210486"/>
            <a:ext cx="8493083" cy="562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" id="295" name="Google Shape;295;p7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8"/>
          <p:cNvSpPr txBox="1"/>
          <p:nvPr/>
        </p:nvSpPr>
        <p:spPr>
          <a:xfrm>
            <a:off x="307973" y="755233"/>
            <a:ext cx="8650832" cy="813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sng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Ratio Comparison For Neutral, Negative &amp; Positive Sentence</a:t>
            </a:r>
            <a:endParaRPr b="0" i="0" sz="2600" u="sng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7" name="Google Shape;297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973" y="1919542"/>
            <a:ext cx="8549423" cy="4938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