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9" r:id="rId5"/>
    <p:sldId id="266" r:id="rId6"/>
    <p:sldId id="267" r:id="rId7"/>
    <p:sldId id="268" r:id="rId8"/>
    <p:sldId id="269" r:id="rId9"/>
    <p:sldId id="270" r:id="rId10"/>
    <p:sldId id="272" r:id="rId11"/>
    <p:sldId id="274" r:id="rId12"/>
    <p:sldId id="275" r:id="rId13"/>
    <p:sldId id="277" r:id="rId14"/>
    <p:sldId id="278"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9376-F5A8-46D3-86C6-110B413C3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584C2-6442-428B-952F-D08DCF483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EA34D-7C5B-4375-8A56-3ADA83333098}"/>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790D9C40-73AD-4CC2-95A9-743943828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524E3-4614-495B-A397-477F24B7748E}"/>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92963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7A97-45D4-49EF-8E6E-94914B3A7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B4203-F9F0-48D2-BCF4-8D39708D9A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FCAFA-3B94-41AF-86C5-01A8A5B70058}"/>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EC83A3F3-9596-43DB-9C08-809BDBD96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F9664-F15D-442C-839B-C66BCC89B536}"/>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8594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AC623-BA20-4578-9F21-8B54DE42E7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6A8DB-FFCE-45DA-A771-C0423B2233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4FF44-D6E3-4AD0-BDAC-094E446E25F4}"/>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CEDBA606-8B10-45AF-9FAF-8530C8CF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9632E-D53C-4C7C-8DE7-E816225D5ABA}"/>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40207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FB03-5A66-43DA-80AC-D300F2E43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7CE23-504E-4462-8C5E-4D48855691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371E3-DF76-4093-9A05-C066FE394DD4}"/>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BC3AFC5F-7F8A-481A-A039-174167CCC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05C2F-68B4-45EC-9907-E2A8CADBEE0C}"/>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44647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0558-9355-4233-BAD0-7251BE68D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09656-6AC1-4A10-9CD1-C54912AF4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E8F307-1B50-40FD-A792-29CE746BE0D8}"/>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7C19C89C-E087-46FE-858F-7A5BF9E3A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E2640-8271-4DF1-8664-74A15BA685AB}"/>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71634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BD46-7239-435D-A1CC-4A8F1C1AC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FFD63-9F15-43B7-A278-36AACC7127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1C145A-8AD9-4814-8EB8-45477BF546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EFDBF5-31A0-4A2E-A6F7-6DB93BB6B289}"/>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6" name="Footer Placeholder 5">
            <a:extLst>
              <a:ext uri="{FF2B5EF4-FFF2-40B4-BE49-F238E27FC236}">
                <a16:creationId xmlns:a16="http://schemas.microsoft.com/office/drawing/2014/main" id="{BED37707-A43D-4C96-AF62-5A833F8EB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25AC3-D0D4-4B0B-9FD6-DD34F0CA0BDD}"/>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0966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4A67-0293-4AE0-9AB5-1E9DFF5DF5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F923D0-723C-4D5F-B107-12ED2E451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104B79-ADD2-450E-A2C4-0EAB0E6A8E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D4B767-C7F6-4ACE-A14D-D4B662E3B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D90BB7-DAA4-4E05-A2B6-FFC8990527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02BEC-A8B4-4C15-99F9-3CC4E74DDD5D}"/>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8" name="Footer Placeholder 7">
            <a:extLst>
              <a:ext uri="{FF2B5EF4-FFF2-40B4-BE49-F238E27FC236}">
                <a16:creationId xmlns:a16="http://schemas.microsoft.com/office/drawing/2014/main" id="{AFCCE7A2-675B-42A2-8710-6D82B4C2F2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3125F-F094-44BA-BACD-461C635E1DC9}"/>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33553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BCB2-E77F-4D1C-A4C4-DE8D5CFB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C1C6A-C7E5-48F1-946F-94AEEC4D732E}"/>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4" name="Footer Placeholder 3">
            <a:extLst>
              <a:ext uri="{FF2B5EF4-FFF2-40B4-BE49-F238E27FC236}">
                <a16:creationId xmlns:a16="http://schemas.microsoft.com/office/drawing/2014/main" id="{101E6A83-86CF-49EB-98AD-5FA4061AC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3B85A-C515-4213-BD23-EB05121A38AA}"/>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24723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D89C9-C852-49C6-86E1-9BD832EDF077}"/>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3" name="Footer Placeholder 2">
            <a:extLst>
              <a:ext uri="{FF2B5EF4-FFF2-40B4-BE49-F238E27FC236}">
                <a16:creationId xmlns:a16="http://schemas.microsoft.com/office/drawing/2014/main" id="{147892E0-8B7D-4109-B613-439CA4496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63326D-5E0F-4B38-8EBB-6FA28C784D4E}"/>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6980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296-422D-4D13-A0A3-D629024C0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E069B-2452-49BA-AED5-B8F404257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7A2B06-452D-4767-9BED-9428F1A05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4D8AB-909C-463B-AF8D-6B6B68C0B9DE}"/>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6" name="Footer Placeholder 5">
            <a:extLst>
              <a:ext uri="{FF2B5EF4-FFF2-40B4-BE49-F238E27FC236}">
                <a16:creationId xmlns:a16="http://schemas.microsoft.com/office/drawing/2014/main" id="{F7E4D835-3001-469E-AD3A-4C170C9C2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D1582-A416-484D-80F9-8527D199C1BE}"/>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220009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B7AA-9DF8-4341-A038-8E8180C56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91608-3DB0-49B7-A244-C121AC9F25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86A535-10E9-4C41-92E0-8CD6043C8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90CFF-C546-4F5A-B4FD-424A3EE13EFD}"/>
              </a:ext>
            </a:extLst>
          </p:cNvPr>
          <p:cNvSpPr>
            <a:spLocks noGrp="1"/>
          </p:cNvSpPr>
          <p:nvPr>
            <p:ph type="dt" sz="half" idx="10"/>
          </p:nvPr>
        </p:nvSpPr>
        <p:spPr/>
        <p:txBody>
          <a:bodyPr/>
          <a:lstStyle/>
          <a:p>
            <a:fld id="{774CF939-3C72-430F-B594-DF39CFBD8803}" type="datetimeFigureOut">
              <a:rPr lang="en-US" smtClean="0"/>
              <a:t>1/30/2019</a:t>
            </a:fld>
            <a:endParaRPr lang="en-US"/>
          </a:p>
        </p:txBody>
      </p:sp>
      <p:sp>
        <p:nvSpPr>
          <p:cNvPr id="6" name="Footer Placeholder 5">
            <a:extLst>
              <a:ext uri="{FF2B5EF4-FFF2-40B4-BE49-F238E27FC236}">
                <a16:creationId xmlns:a16="http://schemas.microsoft.com/office/drawing/2014/main" id="{91AFC1E6-207F-4AF6-B828-17A333B4B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7327D-C85A-41CB-B25A-5F6982763161}"/>
              </a:ext>
            </a:extLst>
          </p:cNvPr>
          <p:cNvSpPr>
            <a:spLocks noGrp="1"/>
          </p:cNvSpPr>
          <p:nvPr>
            <p:ph type="sldNum" sz="quarter" idx="12"/>
          </p:nvPr>
        </p:nvSpPr>
        <p:spPr/>
        <p:txBody>
          <a:bodyPr/>
          <a:lstStyle/>
          <a:p>
            <a:fld id="{B7623AE3-44B9-48BD-9B5A-53A516BFF3B6}" type="slidenum">
              <a:rPr lang="en-US" smtClean="0"/>
              <a:t>‹#›</a:t>
            </a:fld>
            <a:endParaRPr lang="en-US"/>
          </a:p>
        </p:txBody>
      </p:sp>
    </p:spTree>
    <p:extLst>
      <p:ext uri="{BB962C8B-B14F-4D97-AF65-F5344CB8AC3E}">
        <p14:creationId xmlns:p14="http://schemas.microsoft.com/office/powerpoint/2010/main" val="155127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D9E18-6814-44A6-809E-4603BFC26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3115AF-70B9-49B6-90FC-9A3756FB4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2318D-8053-48AD-8DA7-8495C4B24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CF939-3C72-430F-B594-DF39CFBD8803}" type="datetimeFigureOut">
              <a:rPr lang="en-US" smtClean="0"/>
              <a:t>1/30/2019</a:t>
            </a:fld>
            <a:endParaRPr lang="en-US"/>
          </a:p>
        </p:txBody>
      </p:sp>
      <p:sp>
        <p:nvSpPr>
          <p:cNvPr id="5" name="Footer Placeholder 4">
            <a:extLst>
              <a:ext uri="{FF2B5EF4-FFF2-40B4-BE49-F238E27FC236}">
                <a16:creationId xmlns:a16="http://schemas.microsoft.com/office/drawing/2014/main" id="{D85454AD-8123-4256-9F6A-BD8903C21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68A9B1-E9BE-473B-BD16-D0FF49169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23AE3-44B9-48BD-9B5A-53A516BFF3B6}" type="slidenum">
              <a:rPr lang="en-US" smtClean="0"/>
              <a:t>‹#›</a:t>
            </a:fld>
            <a:endParaRPr lang="en-US"/>
          </a:p>
        </p:txBody>
      </p:sp>
    </p:spTree>
    <p:extLst>
      <p:ext uri="{BB962C8B-B14F-4D97-AF65-F5344CB8AC3E}">
        <p14:creationId xmlns:p14="http://schemas.microsoft.com/office/powerpoint/2010/main" val="254760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iffbski/Joi-brows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6B672-6E09-4632-9B9F-47630F4104AA}"/>
              </a:ext>
            </a:extLst>
          </p:cNvPr>
          <p:cNvSpPr>
            <a:spLocks noGrp="1"/>
          </p:cNvSpPr>
          <p:nvPr>
            <p:ph type="ctrTitle"/>
          </p:nvPr>
        </p:nvSpPr>
        <p:spPr>
          <a:xfrm>
            <a:off x="1524000" y="1122362"/>
            <a:ext cx="9144000" cy="2840037"/>
          </a:xfrm>
        </p:spPr>
        <p:txBody>
          <a:bodyPr>
            <a:normAutofit/>
          </a:bodyPr>
          <a:lstStyle/>
          <a:p>
            <a:r>
              <a:rPr lang="en-US" sz="5800" dirty="0"/>
              <a:t>API DYNAMIC VALIDATION</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294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B49A40-5011-41C0-BF92-EB60696E3305}"/>
              </a:ext>
            </a:extLst>
          </p:cNvPr>
          <p:cNvSpPr txBox="1"/>
          <p:nvPr/>
        </p:nvSpPr>
        <p:spPr>
          <a:xfrm>
            <a:off x="643352" y="1005864"/>
            <a:ext cx="3363974" cy="1032199"/>
          </a:xfrm>
          <a:prstGeom prst="rect">
            <a:avLst/>
          </a:prstGeom>
          <a:noFill/>
          <a:ln w="19050">
            <a:solidFill>
              <a:schemeClr val="bg1"/>
            </a:solidFill>
          </a:ln>
        </p:spPr>
        <p:txBody>
          <a:bodyPr vert="horz" wrap="square" lIns="91440" tIns="45720" rIns="91440" bIns="45720" rtlCol="0" anchor="ctr">
            <a:normAutofit fontScale="92500"/>
          </a:bodyPr>
          <a:lstStyle/>
          <a:p>
            <a:pPr algn="ctr">
              <a:lnSpc>
                <a:spcPct val="90000"/>
              </a:lnSpc>
              <a:spcBef>
                <a:spcPct val="0"/>
              </a:spcBef>
              <a:spcAft>
                <a:spcPts val="600"/>
              </a:spcAft>
            </a:pPr>
            <a:r>
              <a:rPr lang="en-US" sz="2800" dirty="0">
                <a:solidFill>
                  <a:srgbClr val="FFFFFF"/>
                </a:solidFill>
                <a:latin typeface="Times New Roman" panose="02020603050405020304" pitchFamily="18" charset="0"/>
                <a:cs typeface="Times New Roman" panose="02020603050405020304" pitchFamily="18" charset="0"/>
              </a:rPr>
              <a:t>Use the middleware on our routes ( routes.js )</a:t>
            </a:r>
          </a:p>
        </p:txBody>
      </p:sp>
      <p:pic>
        <p:nvPicPr>
          <p:cNvPr id="5" name="Picture 4">
            <a:extLst>
              <a:ext uri="{FF2B5EF4-FFF2-40B4-BE49-F238E27FC236}">
                <a16:creationId xmlns:a16="http://schemas.microsoft.com/office/drawing/2014/main" id="{664F8CEE-7450-4645-996C-373CD6C11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29" y="-23558"/>
            <a:ext cx="5779451" cy="1405391"/>
          </a:xfrm>
          <a:prstGeom prst="rect">
            <a:avLst/>
          </a:prstGeom>
        </p:spPr>
      </p:pic>
      <p:pic>
        <p:nvPicPr>
          <p:cNvPr id="11" name="Picture 10">
            <a:extLst>
              <a:ext uri="{FF2B5EF4-FFF2-40B4-BE49-F238E27FC236}">
                <a16:creationId xmlns:a16="http://schemas.microsoft.com/office/drawing/2014/main" id="{61831BA8-CC68-4F5E-8E27-FFF37274A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028" y="1381834"/>
            <a:ext cx="5779451" cy="5401522"/>
          </a:xfrm>
          <a:prstGeom prst="rect">
            <a:avLst/>
          </a:prstGeom>
        </p:spPr>
      </p:pic>
      <p:sp>
        <p:nvSpPr>
          <p:cNvPr id="14" name="Content Placeholder 8">
            <a:extLst>
              <a:ext uri="{FF2B5EF4-FFF2-40B4-BE49-F238E27FC236}">
                <a16:creationId xmlns:a16="http://schemas.microsoft.com/office/drawing/2014/main" id="{F62E246F-99A2-478F-97D2-0B9886ED9DD3}"/>
              </a:ext>
            </a:extLst>
          </p:cNvPr>
          <p:cNvSpPr>
            <a:spLocks noGrp="1"/>
          </p:cNvSpPr>
          <p:nvPr>
            <p:ph idx="1"/>
          </p:nvPr>
        </p:nvSpPr>
        <p:spPr>
          <a:xfrm>
            <a:off x="643352" y="2581600"/>
            <a:ext cx="3363974" cy="3415622"/>
          </a:xfrm>
        </p:spPr>
        <p:txBody>
          <a:bodyPr vert="horz" lIns="91440" tIns="45720" rIns="91440" bIns="45720" rtlCol="0">
            <a:normAutofit fontScale="92500" lnSpcReduction="20000"/>
          </a:bodyPr>
          <a:lstStyle/>
          <a:p>
            <a:pPr marL="457200" lvl="1"/>
            <a:r>
              <a:rPr lang="en-US" sz="2000" u="sng" dirty="0">
                <a:solidFill>
                  <a:schemeClr val="bg1"/>
                </a:solidFill>
                <a:latin typeface="Times New Roman" panose="02020603050405020304" pitchFamily="18" charset="0"/>
                <a:cs typeface="Times New Roman" panose="02020603050405020304" pitchFamily="18" charset="0"/>
              </a:rPr>
              <a:t>Express-</a:t>
            </a:r>
            <a:r>
              <a:rPr lang="en-US" sz="2000" u="sng" dirty="0" err="1">
                <a:solidFill>
                  <a:schemeClr val="bg1"/>
                </a:solidFill>
                <a:latin typeface="Times New Roman" panose="02020603050405020304" pitchFamily="18" charset="0"/>
                <a:cs typeface="Times New Roman" panose="02020603050405020304" pitchFamily="18" charset="0"/>
              </a:rPr>
              <a:t>joi</a:t>
            </a:r>
            <a:r>
              <a:rPr lang="en-US" sz="2000" u="sng" dirty="0">
                <a:solidFill>
                  <a:schemeClr val="bg1"/>
                </a:solidFill>
                <a:latin typeface="Times New Roman" panose="02020603050405020304" pitchFamily="18" charset="0"/>
                <a:cs typeface="Times New Roman" panose="02020603050405020304" pitchFamily="18" charset="0"/>
              </a:rPr>
              <a:t>-validator</a:t>
            </a:r>
          </a:p>
          <a:p>
            <a:pPr marL="228600" lvl="1"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1028700" lvl="2" indent="-342900"/>
            <a:r>
              <a:rPr lang="en-US" dirty="0">
                <a:solidFill>
                  <a:schemeClr val="bg1"/>
                </a:solidFill>
                <a:latin typeface="Times New Roman" panose="02020603050405020304" pitchFamily="18" charset="0"/>
                <a:cs typeface="Times New Roman" panose="02020603050405020304" pitchFamily="18" charset="0"/>
              </a:rPr>
              <a:t>Use params , query , body keywords for validation</a:t>
            </a:r>
          </a:p>
          <a:p>
            <a:pPr marL="1028700" lvl="2" indent="-342900"/>
            <a:r>
              <a:rPr lang="en-US" dirty="0">
                <a:solidFill>
                  <a:schemeClr val="bg1"/>
                </a:solidFill>
                <a:latin typeface="Times New Roman" panose="02020603050405020304" pitchFamily="18" charset="0"/>
                <a:cs typeface="Times New Roman" panose="02020603050405020304" pitchFamily="18" charset="0"/>
              </a:rPr>
              <a:t>Const schema = </a:t>
            </a:r>
          </a:p>
          <a:p>
            <a:pPr marL="685800" lvl="2" indent="0">
              <a:buNone/>
            </a:pPr>
            <a:r>
              <a:rPr lang="en-US" dirty="0">
                <a:solidFill>
                  <a:schemeClr val="bg1"/>
                </a:solidFill>
                <a:latin typeface="Times New Roman" panose="02020603050405020304" pitchFamily="18" charset="0"/>
                <a:cs typeface="Times New Roman" panose="02020603050405020304" pitchFamily="18" charset="0"/>
              </a:rPr>
              <a:t>      {</a:t>
            </a:r>
          </a:p>
          <a:p>
            <a:pPr marL="685800" lvl="2" indent="0">
              <a:buNone/>
            </a:pPr>
            <a:r>
              <a:rPr lang="en-US" dirty="0">
                <a:solidFill>
                  <a:schemeClr val="bg1"/>
                </a:solidFill>
                <a:latin typeface="Times New Roman" panose="02020603050405020304" pitchFamily="18" charset="0"/>
                <a:cs typeface="Times New Roman" panose="02020603050405020304" pitchFamily="18" charset="0"/>
              </a:rPr>
              <a:t>         params:{…},</a:t>
            </a:r>
          </a:p>
          <a:p>
            <a:pPr marL="685800" lvl="2" indent="0">
              <a:buNone/>
            </a:pPr>
            <a:r>
              <a:rPr lang="en-US" dirty="0">
                <a:solidFill>
                  <a:schemeClr val="bg1"/>
                </a:solidFill>
                <a:latin typeface="Times New Roman" panose="02020603050405020304" pitchFamily="18" charset="0"/>
                <a:cs typeface="Times New Roman" panose="02020603050405020304" pitchFamily="18" charset="0"/>
              </a:rPr>
              <a:t>         body:{…},</a:t>
            </a:r>
          </a:p>
          <a:p>
            <a:pPr marL="685800" lvl="2" indent="0">
              <a:buNone/>
            </a:pPr>
            <a:r>
              <a:rPr lang="en-US" dirty="0">
                <a:solidFill>
                  <a:schemeClr val="bg1"/>
                </a:solidFill>
                <a:latin typeface="Times New Roman" panose="02020603050405020304" pitchFamily="18" charset="0"/>
                <a:cs typeface="Times New Roman" panose="02020603050405020304" pitchFamily="18" charset="0"/>
              </a:rPr>
              <a:t>         query:{…}</a:t>
            </a:r>
          </a:p>
          <a:p>
            <a:pPr marL="685800" lvl="2" indent="0">
              <a:buNone/>
            </a:pPr>
            <a:r>
              <a:rPr lang="en-US" dirty="0">
                <a:solidFill>
                  <a:schemeClr val="bg1"/>
                </a:solidFill>
                <a:latin typeface="Times New Roman" panose="02020603050405020304" pitchFamily="18" charset="0"/>
                <a:cs typeface="Times New Roman" panose="02020603050405020304" pitchFamily="18" charset="0"/>
              </a:rPr>
              <a:t>       }</a:t>
            </a:r>
          </a:p>
          <a:p>
            <a:pPr marL="1028700" lvl="2" indent="-342900"/>
            <a:r>
              <a:rPr lang="en-US" dirty="0">
                <a:solidFill>
                  <a:schemeClr val="bg1"/>
                </a:solidFill>
                <a:latin typeface="Times New Roman" panose="02020603050405020304" pitchFamily="18" charset="0"/>
                <a:cs typeface="Times New Roman" panose="02020603050405020304" pitchFamily="18" charset="0"/>
              </a:rPr>
              <a:t>Throw only one error at a time</a:t>
            </a:r>
          </a:p>
        </p:txBody>
      </p:sp>
    </p:spTree>
    <p:extLst>
      <p:ext uri="{BB962C8B-B14F-4D97-AF65-F5344CB8AC3E}">
        <p14:creationId xmlns:p14="http://schemas.microsoft.com/office/powerpoint/2010/main" val="114611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B416415-7D04-4DF1-B0E8-AB83641FD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197" y="1324947"/>
            <a:ext cx="5294716" cy="3959075"/>
          </a:xfrm>
          <a:prstGeom prst="rect">
            <a:avLst/>
          </a:prstGeom>
        </p:spPr>
      </p:pic>
      <p:cxnSp>
        <p:nvCxnSpPr>
          <p:cNvPr id="54" name="Straight Connector 5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488CC0-3E17-481E-A0FF-A6167F8F5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47" y="1324947"/>
            <a:ext cx="5294715" cy="3959075"/>
          </a:xfrm>
          <a:prstGeom prst="rect">
            <a:avLst/>
          </a:prstGeom>
        </p:spPr>
      </p:pic>
      <p:sp>
        <p:nvSpPr>
          <p:cNvPr id="2" name="TextBox 1">
            <a:extLst>
              <a:ext uri="{FF2B5EF4-FFF2-40B4-BE49-F238E27FC236}">
                <a16:creationId xmlns:a16="http://schemas.microsoft.com/office/drawing/2014/main" id="{EDEAA121-F8C3-4C44-9892-8B9BB9811790}"/>
              </a:ext>
            </a:extLst>
          </p:cNvPr>
          <p:cNvSpPr txBox="1"/>
          <p:nvPr/>
        </p:nvSpPr>
        <p:spPr>
          <a:xfrm>
            <a:off x="5381702" y="611475"/>
            <a:ext cx="1428596"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Post request</a:t>
            </a:r>
          </a:p>
        </p:txBody>
      </p:sp>
    </p:spTree>
    <p:extLst>
      <p:ext uri="{BB962C8B-B14F-4D97-AF65-F5344CB8AC3E}">
        <p14:creationId xmlns:p14="http://schemas.microsoft.com/office/powerpoint/2010/main" val="193995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25116CC-328A-467A-A779-CBF27A0D9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433" y="1425498"/>
            <a:ext cx="5294716" cy="3939604"/>
          </a:xfrm>
          <a:prstGeom prst="rect">
            <a:avLst/>
          </a:prstGeom>
        </p:spPr>
      </p:pic>
      <p:cxnSp>
        <p:nvCxnSpPr>
          <p:cNvPr id="54" name="Straight Connector 5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6C2330-12FD-4A83-A530-C2C8C05D5D89}"/>
              </a:ext>
            </a:extLst>
          </p:cNvPr>
          <p:cNvSpPr txBox="1"/>
          <p:nvPr/>
        </p:nvSpPr>
        <p:spPr>
          <a:xfrm>
            <a:off x="5381702" y="611475"/>
            <a:ext cx="1685077"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Post request…</a:t>
            </a:r>
          </a:p>
        </p:txBody>
      </p:sp>
      <p:pic>
        <p:nvPicPr>
          <p:cNvPr id="3" name="Picture 2">
            <a:extLst>
              <a:ext uri="{FF2B5EF4-FFF2-40B4-BE49-F238E27FC236}">
                <a16:creationId xmlns:a16="http://schemas.microsoft.com/office/drawing/2014/main" id="{1C498CA7-81D5-4817-BBCB-6773944CB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1" y="1425497"/>
            <a:ext cx="5454905" cy="3999553"/>
          </a:xfrm>
          <a:prstGeom prst="rect">
            <a:avLst/>
          </a:prstGeom>
        </p:spPr>
      </p:pic>
    </p:spTree>
    <p:extLst>
      <p:ext uri="{BB962C8B-B14F-4D97-AF65-F5344CB8AC3E}">
        <p14:creationId xmlns:p14="http://schemas.microsoft.com/office/powerpoint/2010/main" val="83074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8F350D-5C1F-40BA-B39C-899320CD8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70" y="1166327"/>
            <a:ext cx="5294716" cy="3760236"/>
          </a:xfrm>
          <a:prstGeom prst="rect">
            <a:avLst/>
          </a:prstGeom>
        </p:spPr>
      </p:pic>
      <p:pic>
        <p:nvPicPr>
          <p:cNvPr id="9" name="Picture 8">
            <a:extLst>
              <a:ext uri="{FF2B5EF4-FFF2-40B4-BE49-F238E27FC236}">
                <a16:creationId xmlns:a16="http://schemas.microsoft.com/office/drawing/2014/main" id="{68A0358C-58C7-4F65-85F2-B09BCA035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331" y="1166327"/>
            <a:ext cx="5294715" cy="3760236"/>
          </a:xfrm>
          <a:prstGeom prst="rect">
            <a:avLst/>
          </a:prstGeom>
        </p:spPr>
      </p:pic>
      <p:sp>
        <p:nvSpPr>
          <p:cNvPr id="2" name="TextBox 1">
            <a:extLst>
              <a:ext uri="{FF2B5EF4-FFF2-40B4-BE49-F238E27FC236}">
                <a16:creationId xmlns:a16="http://schemas.microsoft.com/office/drawing/2014/main" id="{B0773D51-DA21-4CFC-9380-F44B492A397C}"/>
              </a:ext>
            </a:extLst>
          </p:cNvPr>
          <p:cNvSpPr txBox="1"/>
          <p:nvPr/>
        </p:nvSpPr>
        <p:spPr>
          <a:xfrm>
            <a:off x="5569154" y="533638"/>
            <a:ext cx="2331087"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Get request (params)</a:t>
            </a:r>
          </a:p>
        </p:txBody>
      </p:sp>
    </p:spTree>
    <p:extLst>
      <p:ext uri="{BB962C8B-B14F-4D97-AF65-F5344CB8AC3E}">
        <p14:creationId xmlns:p14="http://schemas.microsoft.com/office/powerpoint/2010/main" val="402693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0773D51-DA21-4CFC-9380-F44B492A397C}"/>
              </a:ext>
            </a:extLst>
          </p:cNvPr>
          <p:cNvSpPr txBox="1"/>
          <p:nvPr/>
        </p:nvSpPr>
        <p:spPr>
          <a:xfrm>
            <a:off x="5569154" y="533638"/>
            <a:ext cx="2175596"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Get request (query)</a:t>
            </a:r>
          </a:p>
        </p:txBody>
      </p:sp>
      <p:pic>
        <p:nvPicPr>
          <p:cNvPr id="4" name="Picture 3">
            <a:extLst>
              <a:ext uri="{FF2B5EF4-FFF2-40B4-BE49-F238E27FC236}">
                <a16:creationId xmlns:a16="http://schemas.microsoft.com/office/drawing/2014/main" id="{1EE4AF8A-6E4D-4A29-ABBA-42BCEF630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3" y="1143000"/>
            <a:ext cx="5497844" cy="3479333"/>
          </a:xfrm>
          <a:prstGeom prst="rect">
            <a:avLst/>
          </a:prstGeom>
        </p:spPr>
      </p:pic>
      <p:pic>
        <p:nvPicPr>
          <p:cNvPr id="6" name="Picture 5">
            <a:extLst>
              <a:ext uri="{FF2B5EF4-FFF2-40B4-BE49-F238E27FC236}">
                <a16:creationId xmlns:a16="http://schemas.microsoft.com/office/drawing/2014/main" id="{DF0C9E5B-1CFA-4D83-8947-D6F715C65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082" y="1075886"/>
            <a:ext cx="5231668" cy="3479335"/>
          </a:xfrm>
          <a:prstGeom prst="rect">
            <a:avLst/>
          </a:prstGeom>
        </p:spPr>
      </p:pic>
    </p:spTree>
    <p:extLst>
      <p:ext uri="{BB962C8B-B14F-4D97-AF65-F5344CB8AC3E}">
        <p14:creationId xmlns:p14="http://schemas.microsoft.com/office/powerpoint/2010/main" val="345679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9F54-1888-4359-BEF7-165D01B9468C}"/>
              </a:ext>
            </a:extLst>
          </p:cNvPr>
          <p:cNvSpPr>
            <a:spLocks noGrp="1"/>
          </p:cNvSpPr>
          <p:nvPr>
            <p:ph type="title"/>
          </p:nvPr>
        </p:nvSpPr>
        <p:spPr>
          <a:xfrm>
            <a:off x="762000" y="803325"/>
            <a:ext cx="5820779" cy="1325563"/>
          </a:xfrm>
        </p:spPr>
        <p:txBody>
          <a:bodyPr>
            <a:normAutofit/>
          </a:bodyPr>
          <a:lstStyle/>
          <a:p>
            <a:r>
              <a:rPr lang="en-US" sz="4000" dirty="0">
                <a:latin typeface="Times New Roman" panose="02020603050405020304" pitchFamily="18" charset="0"/>
                <a:cs typeface="Times New Roman" panose="02020603050405020304" pitchFamily="18" charset="0"/>
              </a:rPr>
              <a:t>JOI Advantages</a:t>
            </a:r>
          </a:p>
        </p:txBody>
      </p:sp>
      <p:sp>
        <p:nvSpPr>
          <p:cNvPr id="6" name="Content Placeholder 5">
            <a:extLst>
              <a:ext uri="{FF2B5EF4-FFF2-40B4-BE49-F238E27FC236}">
                <a16:creationId xmlns:a16="http://schemas.microsoft.com/office/drawing/2014/main" id="{DEB4EF4F-04F0-4EB9-AF89-5036683E5693}"/>
              </a:ext>
            </a:extLst>
          </p:cNvPr>
          <p:cNvSpPr>
            <a:spLocks noGrp="1"/>
          </p:cNvSpPr>
          <p:nvPr>
            <p:ph idx="1"/>
          </p:nvPr>
        </p:nvSpPr>
        <p:spPr>
          <a:xfrm>
            <a:off x="762000" y="2052735"/>
            <a:ext cx="5820780" cy="3602203"/>
          </a:xfrm>
        </p:spPr>
        <p:txBody>
          <a:bodyPr anchor="t">
            <a:normAutofit/>
          </a:bodyPr>
          <a:lstStyle/>
          <a:p>
            <a:r>
              <a:rPr lang="en-US" sz="2000" dirty="0">
                <a:latin typeface="Times New Roman" panose="02020603050405020304" pitchFamily="18" charset="0"/>
                <a:cs typeface="Times New Roman" panose="02020603050405020304" pitchFamily="18" charset="0"/>
              </a:rPr>
              <a:t>Share json schema between frontend /backend</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Frontend</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2"/>
              </a:rPr>
              <a:t>https://github.com/jiffbski/Joi-browser</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Backend</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https://github.com/hapi.js/Joi</a:t>
            </a:r>
          </a:p>
          <a:p>
            <a:r>
              <a:rPr lang="en-US" sz="2000" dirty="0">
                <a:latin typeface="Times New Roman" panose="02020603050405020304" pitchFamily="18" charset="0"/>
                <a:cs typeface="Times New Roman" panose="02020603050405020304" pitchFamily="18" charset="0"/>
              </a:rPr>
              <a:t>Validated at entry point</a:t>
            </a:r>
          </a:p>
          <a:p>
            <a:pPr lvl="1"/>
            <a:r>
              <a:rPr lang="en-US" sz="2000" dirty="0">
                <a:latin typeface="Times New Roman" panose="02020603050405020304" pitchFamily="18" charset="0"/>
                <a:cs typeface="Times New Roman" panose="02020603050405020304" pitchFamily="18" charset="0"/>
              </a:rPr>
              <a:t>Much safer than validation through database</a:t>
            </a:r>
          </a:p>
          <a:p>
            <a:pPr marL="0" indent="0">
              <a:buNone/>
            </a:pPr>
            <a:endParaRPr lang="en-US" sz="1800" dirty="0"/>
          </a:p>
        </p:txBody>
      </p:sp>
      <p:sp>
        <p:nvSpPr>
          <p:cNvPr id="34"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29">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2ED158F8-1949-4915-9963-D5F17D338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109557"/>
            <a:ext cx="3796790" cy="2863680"/>
          </a:xfrm>
          <a:prstGeom prst="rect">
            <a:avLst/>
          </a:prstGeom>
        </p:spPr>
      </p:pic>
    </p:spTree>
    <p:extLst>
      <p:ext uri="{BB962C8B-B14F-4D97-AF65-F5344CB8AC3E}">
        <p14:creationId xmlns:p14="http://schemas.microsoft.com/office/powerpoint/2010/main" val="5574297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32458-CFE9-4919-8674-4A124E775AD4}"/>
              </a:ext>
            </a:extLst>
          </p:cNvPr>
          <p:cNvSpPr>
            <a:spLocks noGrp="1"/>
          </p:cNvSpPr>
          <p:nvPr>
            <p:ph idx="1"/>
          </p:nvPr>
        </p:nvSpPr>
        <p:spPr>
          <a:xfrm>
            <a:off x="762000" y="746449"/>
            <a:ext cx="5820780" cy="5691673"/>
          </a:xfrm>
        </p:spPr>
        <p:txBody>
          <a:bodyPr anchor="t">
            <a:normAutofit/>
          </a:bodyPr>
          <a:lstStyle/>
          <a:p>
            <a:pPr marL="0" indent="0">
              <a:buNone/>
            </a:pPr>
            <a:r>
              <a:rPr lang="en-US" sz="4000" u="sng" dirty="0">
                <a:latin typeface="Times New Roman" panose="02020603050405020304" pitchFamily="18" charset="0"/>
                <a:cs typeface="Times New Roman" panose="02020603050405020304" pitchFamily="18" charset="0"/>
              </a:rPr>
              <a:t>Two Ways</a:t>
            </a:r>
          </a:p>
          <a:p>
            <a:pPr lvl="1"/>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Joi</a:t>
            </a:r>
          </a:p>
          <a:p>
            <a:pPr lvl="1"/>
            <a:r>
              <a:rPr lang="en-US" sz="3600" dirty="0">
                <a:latin typeface="Times New Roman" panose="02020603050405020304" pitchFamily="18" charset="0"/>
                <a:cs typeface="Times New Roman" panose="02020603050405020304" pitchFamily="18" charset="0"/>
              </a:rPr>
              <a:t>Express-Joi-validator</a:t>
            </a:r>
          </a:p>
        </p:txBody>
      </p:sp>
      <p:sp>
        <p:nvSpPr>
          <p:cNvPr id="16"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AD016D-FBE1-43F6-84ED-D57CE7EA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109557"/>
            <a:ext cx="3796790" cy="2863680"/>
          </a:xfrm>
          <a:prstGeom prst="rect">
            <a:avLst/>
          </a:prstGeom>
        </p:spPr>
      </p:pic>
    </p:spTree>
    <p:extLst>
      <p:ext uri="{BB962C8B-B14F-4D97-AF65-F5344CB8AC3E}">
        <p14:creationId xmlns:p14="http://schemas.microsoft.com/office/powerpoint/2010/main" val="22193783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32458-CFE9-4919-8674-4A124E775AD4}"/>
              </a:ext>
            </a:extLst>
          </p:cNvPr>
          <p:cNvSpPr>
            <a:spLocks noGrp="1"/>
          </p:cNvSpPr>
          <p:nvPr>
            <p:ph idx="1"/>
          </p:nvPr>
        </p:nvSpPr>
        <p:spPr>
          <a:xfrm>
            <a:off x="762000" y="746449"/>
            <a:ext cx="5820780" cy="5691673"/>
          </a:xfrm>
        </p:spPr>
        <p:txBody>
          <a:bodyPr anchor="t">
            <a:normAutofit/>
          </a:bodyPr>
          <a:lstStyle/>
          <a:p>
            <a:pPr marL="0" indent="0">
              <a:buNone/>
            </a:pPr>
            <a:r>
              <a:rPr lang="en-US" sz="4000" u="sng" dirty="0">
                <a:latin typeface="Times New Roman" panose="02020603050405020304" pitchFamily="18" charset="0"/>
                <a:cs typeface="Times New Roman" panose="02020603050405020304" pitchFamily="18" charset="0"/>
              </a:rPr>
              <a:t>What is Joi?</a:t>
            </a:r>
          </a:p>
          <a:p>
            <a:pPr marL="0" indent="0">
              <a:buNone/>
            </a:pPr>
            <a:endParaRPr lang="en-US" sz="4000"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Joi was originally built by Hapi.js team as a plugin to support object schema validation within the </a:t>
            </a:r>
            <a:r>
              <a:rPr lang="en-US" sz="2000" dirty="0" err="1">
                <a:latin typeface="Times New Roman" panose="02020603050405020304" pitchFamily="18" charset="0"/>
                <a:cs typeface="Times New Roman" panose="02020603050405020304" pitchFamily="18" charset="0"/>
              </a:rPr>
              <a:t>Hapi</a:t>
            </a:r>
            <a:r>
              <a:rPr lang="en-US" sz="2000" dirty="0">
                <a:latin typeface="Times New Roman" panose="02020603050405020304" pitchFamily="18" charset="0"/>
                <a:cs typeface="Times New Roman" panose="02020603050405020304" pitchFamily="18" charset="0"/>
              </a:rPr>
              <a:t> framework.</a:t>
            </a:r>
            <a:endParaRPr lang="en-US" sz="2000"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JavaScript input validation library</a:t>
            </a:r>
          </a:p>
          <a:p>
            <a:r>
              <a:rPr lang="en-US" sz="2000" dirty="0">
                <a:latin typeface="Times New Roman" panose="02020603050405020304" pitchFamily="18" charset="0"/>
                <a:cs typeface="Times New Roman" panose="02020603050405020304" pitchFamily="18" charset="0"/>
              </a:rPr>
              <a:t>It provides body, query and URL params validation in Hapi.js. </a:t>
            </a:r>
          </a:p>
          <a:p>
            <a:r>
              <a:rPr lang="en-US" sz="2000" dirty="0">
                <a:latin typeface="Times New Roman" panose="02020603050405020304" pitchFamily="18" charset="0"/>
                <a:cs typeface="Times New Roman" panose="02020603050405020304" pitchFamily="18" charset="0"/>
              </a:rPr>
              <a:t>Adding validation is as simple as calling the right method.</a:t>
            </a:r>
          </a:p>
          <a:p>
            <a:r>
              <a:rPr lang="en-US" sz="2000" dirty="0">
                <a:latin typeface="Times New Roman" panose="02020603050405020304" pitchFamily="18" charset="0"/>
                <a:cs typeface="Times New Roman" panose="02020603050405020304" pitchFamily="18" charset="0"/>
              </a:rPr>
              <a:t>It also supports validation on deeply nested objects</a:t>
            </a:r>
          </a:p>
        </p:txBody>
      </p:sp>
      <p:sp>
        <p:nvSpPr>
          <p:cNvPr id="16"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AD016D-FBE1-43F6-84ED-D57CE7EA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109557"/>
            <a:ext cx="3796790" cy="2863680"/>
          </a:xfrm>
          <a:prstGeom prst="rect">
            <a:avLst/>
          </a:prstGeom>
        </p:spPr>
      </p:pic>
    </p:spTree>
    <p:extLst>
      <p:ext uri="{BB962C8B-B14F-4D97-AF65-F5344CB8AC3E}">
        <p14:creationId xmlns:p14="http://schemas.microsoft.com/office/powerpoint/2010/main" val="26123599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B729-822E-43B7-B46D-51F95A658A41}"/>
              </a:ext>
            </a:extLst>
          </p:cNvPr>
          <p:cNvSpPr>
            <a:spLocks noGrp="1"/>
          </p:cNvSpPr>
          <p:nvPr>
            <p:ph type="title"/>
          </p:nvPr>
        </p:nvSpPr>
        <p:spPr>
          <a:xfrm>
            <a:off x="762001" y="803325"/>
            <a:ext cx="5314536" cy="1325563"/>
          </a:xfrm>
        </p:spPr>
        <p:txBody>
          <a:bodyPr>
            <a:normAutofit/>
          </a:bodyPr>
          <a:lstStyle/>
          <a:p>
            <a:r>
              <a:rPr lang="en-US" sz="4000" dirty="0">
                <a:latin typeface="Times New Roman" panose="02020603050405020304" pitchFamily="18" charset="0"/>
                <a:cs typeface="Times New Roman" panose="02020603050405020304" pitchFamily="18" charset="0"/>
              </a:rPr>
              <a:t>Joi schemas</a:t>
            </a:r>
          </a:p>
        </p:txBody>
      </p:sp>
      <p:sp>
        <p:nvSpPr>
          <p:cNvPr id="9" name="Content Placeholder 8">
            <a:extLst>
              <a:ext uri="{FF2B5EF4-FFF2-40B4-BE49-F238E27FC236}">
                <a16:creationId xmlns:a16="http://schemas.microsoft.com/office/drawing/2014/main" id="{F03C0E13-3B4E-43F1-BA8F-961C50AB1E0F}"/>
              </a:ext>
            </a:extLst>
          </p:cNvPr>
          <p:cNvSpPr>
            <a:spLocks noGrp="1"/>
          </p:cNvSpPr>
          <p:nvPr>
            <p:ph idx="1"/>
          </p:nvPr>
        </p:nvSpPr>
        <p:spPr>
          <a:xfrm>
            <a:off x="658039" y="2279018"/>
            <a:ext cx="5580949" cy="3559252"/>
          </a:xfrm>
        </p:spPr>
        <p:txBody>
          <a:bodyPr anchor="t">
            <a:normAutofit/>
          </a:bodyPr>
          <a:lstStyle/>
          <a:p>
            <a:r>
              <a:rPr lang="en-US" sz="2000" dirty="0">
                <a:latin typeface="Times New Roman" panose="02020603050405020304" pitchFamily="18" charset="0"/>
                <a:cs typeface="Times New Roman" panose="02020603050405020304" pitchFamily="18" charset="0"/>
              </a:rPr>
              <a:t>Joi uses schemas to define validation rules and constraints for data.</a:t>
            </a:r>
          </a:p>
          <a:p>
            <a:pPr marL="0" indent="0">
              <a:buNone/>
            </a:pPr>
            <a:r>
              <a:rPr lang="en-US" sz="2000" u="sng" dirty="0">
                <a:latin typeface="Times New Roman" panose="02020603050405020304" pitchFamily="18" charset="0"/>
                <a:cs typeface="Times New Roman" panose="02020603050405020304" pitchFamily="18" charset="0"/>
              </a:rPr>
              <a:t>    https://github.com/hapijs/joi/blob/v10.6.0/API.md</a:t>
            </a:r>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52C683AB-F4B4-47C5-9F2F-9D2AF374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109557"/>
            <a:ext cx="3796790" cy="2863680"/>
          </a:xfrm>
          <a:prstGeom prst="rect">
            <a:avLst/>
          </a:prstGeom>
        </p:spPr>
      </p:pic>
      <p:pic>
        <p:nvPicPr>
          <p:cNvPr id="8" name="Picture 7">
            <a:extLst>
              <a:ext uri="{FF2B5EF4-FFF2-40B4-BE49-F238E27FC236}">
                <a16:creationId xmlns:a16="http://schemas.microsoft.com/office/drawing/2014/main" id="{9B343A7E-9DDA-4C80-ABF5-BD6B95AA2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39" y="3621102"/>
            <a:ext cx="6092102" cy="2945796"/>
          </a:xfrm>
          <a:prstGeom prst="rect">
            <a:avLst/>
          </a:prstGeom>
        </p:spPr>
      </p:pic>
    </p:spTree>
    <p:extLst>
      <p:ext uri="{BB962C8B-B14F-4D97-AF65-F5344CB8AC3E}">
        <p14:creationId xmlns:p14="http://schemas.microsoft.com/office/powerpoint/2010/main" val="6124191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68207-F735-482A-B29F-1EE01430604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Schema structures</a:t>
            </a:r>
            <a:endParaRPr lang="en-US" sz="2800" dirty="0">
              <a:solidFill>
                <a:schemeClr val="bg1"/>
              </a:solidFill>
            </a:endParaRPr>
          </a:p>
        </p:txBody>
      </p:sp>
      <p:sp>
        <p:nvSpPr>
          <p:cNvPr id="3" name="Content Placeholder 2">
            <a:extLst>
              <a:ext uri="{FF2B5EF4-FFF2-40B4-BE49-F238E27FC236}">
                <a16:creationId xmlns:a16="http://schemas.microsoft.com/office/drawing/2014/main" id="{86A4F30E-7C61-430D-B590-E4A715784B30}"/>
              </a:ext>
            </a:extLst>
          </p:cNvPr>
          <p:cNvSpPr>
            <a:spLocks noGrp="1"/>
          </p:cNvSpPr>
          <p:nvPr>
            <p:ph idx="1"/>
          </p:nvPr>
        </p:nvSpPr>
        <p:spPr>
          <a:xfrm>
            <a:off x="643468" y="2638044"/>
            <a:ext cx="3363974" cy="3415622"/>
          </a:xfrm>
        </p:spPr>
        <p:txBody>
          <a:bodyPr>
            <a:noAutofit/>
          </a:bodyPr>
          <a:lstStyle/>
          <a:p>
            <a:r>
              <a:rPr lang="en-US" sz="2000" b="1" dirty="0">
                <a:solidFill>
                  <a:schemeClr val="bg1"/>
                </a:solidFill>
                <a:latin typeface="Times New Roman" panose="02020603050405020304" pitchFamily="18" charset="0"/>
                <a:cs typeface="Times New Roman" panose="02020603050405020304" pitchFamily="18" charset="0"/>
              </a:rPr>
              <a:t>Object schema</a:t>
            </a:r>
          </a:p>
          <a:p>
            <a:pPr marL="0" indent="0">
              <a:buNone/>
            </a:pPr>
            <a:endParaRPr lang="en-US" sz="2000" b="1" dirty="0">
              <a:solidFill>
                <a:schemeClr val="bg1"/>
              </a:solidFill>
              <a:latin typeface="Times New Roman" panose="02020603050405020304" pitchFamily="18" charset="0"/>
              <a:cs typeface="Times New Roman" panose="02020603050405020304" pitchFamily="18" charset="0"/>
            </a:endParaRPr>
          </a:p>
          <a:p>
            <a:pPr lvl="1"/>
            <a:r>
              <a:rPr lang="en-US" sz="1800" b="1" dirty="0" err="1">
                <a:solidFill>
                  <a:schemeClr val="bg1"/>
                </a:solidFill>
                <a:latin typeface="Times New Roman" panose="02020603050405020304" pitchFamily="18" charset="0"/>
                <a:cs typeface="Times New Roman" panose="02020603050405020304" pitchFamily="18" charset="0"/>
              </a:rPr>
              <a:t>Joi.object</a:t>
            </a:r>
            <a:r>
              <a:rPr lang="en-US" sz="1800" b="1" dirty="0">
                <a:solidFill>
                  <a:schemeClr val="bg1"/>
                </a:solidFill>
                <a:latin typeface="Times New Roman" panose="02020603050405020304" pitchFamily="18" charset="0"/>
                <a:cs typeface="Times New Roman" panose="02020603050405020304" pitchFamily="18" charset="0"/>
              </a:rPr>
              <a:t>( ) or </a:t>
            </a:r>
            <a:r>
              <a:rPr lang="en-US" sz="1800" b="1" dirty="0" err="1">
                <a:solidFill>
                  <a:schemeClr val="bg1"/>
                </a:solidFill>
                <a:latin typeface="Times New Roman" panose="02020603050405020304" pitchFamily="18" charset="0"/>
                <a:cs typeface="Times New Roman" panose="02020603050405020304" pitchFamily="18" charset="0"/>
              </a:rPr>
              <a:t>Joi.object.keys</a:t>
            </a:r>
            <a:r>
              <a:rPr lang="en-US" sz="1800" b="1" dirty="0">
                <a:solidFill>
                  <a:schemeClr val="bg1"/>
                </a:solidFill>
                <a:latin typeface="Times New Roman" panose="02020603050405020304" pitchFamily="18" charset="0"/>
                <a:cs typeface="Times New Roman" panose="02020603050405020304" pitchFamily="18" charset="0"/>
              </a:rPr>
              <a:t>( )</a:t>
            </a:r>
          </a:p>
          <a:p>
            <a:pPr marL="457200" lvl="1"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lvl="1"/>
            <a:r>
              <a:rPr lang="en-US" sz="1800" dirty="0">
                <a:solidFill>
                  <a:schemeClr val="bg1"/>
                </a:solidFill>
                <a:latin typeface="Times New Roman" panose="02020603050405020304" pitchFamily="18" charset="0"/>
                <a:cs typeface="Times New Roman" panose="02020603050405020304" pitchFamily="18" charset="0"/>
              </a:rPr>
              <a:t>When using any of these two methods, you can further control the keys that are allowed in the object using some additional constraints, which will not be possible to do using the object literal method.</a:t>
            </a:r>
          </a:p>
        </p:txBody>
      </p:sp>
      <p:pic>
        <p:nvPicPr>
          <p:cNvPr id="8" name="Picture 7">
            <a:extLst>
              <a:ext uri="{FF2B5EF4-FFF2-40B4-BE49-F238E27FC236}">
                <a16:creationId xmlns:a16="http://schemas.microsoft.com/office/drawing/2014/main" id="{E6440497-66C4-4E5B-879A-198E159D5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75" y="314151"/>
            <a:ext cx="5245829" cy="4179774"/>
          </a:xfrm>
          <a:prstGeom prst="rect">
            <a:avLst/>
          </a:prstGeom>
        </p:spPr>
      </p:pic>
      <p:pic>
        <p:nvPicPr>
          <p:cNvPr id="7" name="Picture 6">
            <a:extLst>
              <a:ext uri="{FF2B5EF4-FFF2-40B4-BE49-F238E27FC236}">
                <a16:creationId xmlns:a16="http://schemas.microsoft.com/office/drawing/2014/main" id="{0587F48D-FE19-4269-BE61-773CD2B70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581" y="4875173"/>
            <a:ext cx="6868484" cy="972471"/>
          </a:xfrm>
          <a:prstGeom prst="rect">
            <a:avLst/>
          </a:prstGeom>
        </p:spPr>
      </p:pic>
    </p:spTree>
    <p:extLst>
      <p:ext uri="{BB962C8B-B14F-4D97-AF65-F5344CB8AC3E}">
        <p14:creationId xmlns:p14="http://schemas.microsoft.com/office/powerpoint/2010/main" val="20647962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68207-F735-482A-B29F-1EE01430604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Times New Roman" panose="02020603050405020304" pitchFamily="18" charset="0"/>
                <a:cs typeface="Times New Roman" panose="02020603050405020304" pitchFamily="18" charset="0"/>
              </a:rPr>
              <a:t>Schema structures…</a:t>
            </a:r>
            <a:endParaRPr lang="en-US" sz="2800">
              <a:solidFill>
                <a:schemeClr val="bg1"/>
              </a:solidFill>
            </a:endParaRPr>
          </a:p>
        </p:txBody>
      </p:sp>
      <p:sp>
        <p:nvSpPr>
          <p:cNvPr id="3" name="Content Placeholder 2">
            <a:extLst>
              <a:ext uri="{FF2B5EF4-FFF2-40B4-BE49-F238E27FC236}">
                <a16:creationId xmlns:a16="http://schemas.microsoft.com/office/drawing/2014/main" id="{86A4F30E-7C61-430D-B590-E4A715784B30}"/>
              </a:ext>
            </a:extLst>
          </p:cNvPr>
          <p:cNvSpPr>
            <a:spLocks noGrp="1"/>
          </p:cNvSpPr>
          <p:nvPr>
            <p:ph idx="1"/>
          </p:nvPr>
        </p:nvSpPr>
        <p:spPr>
          <a:xfrm>
            <a:off x="643468" y="2638044"/>
            <a:ext cx="3363974" cy="3415622"/>
          </a:xfrm>
        </p:spPr>
        <p:txBody>
          <a:bodyPr>
            <a:normAutofit/>
          </a:bodyPr>
          <a:lstStyle/>
          <a:p>
            <a:r>
              <a:rPr lang="en-US" sz="2000" b="1">
                <a:solidFill>
                  <a:schemeClr val="bg1"/>
                </a:solidFill>
                <a:latin typeface="Times New Roman" panose="02020603050405020304" pitchFamily="18" charset="0"/>
                <a:cs typeface="Times New Roman" panose="02020603050405020304" pitchFamily="18" charset="0"/>
              </a:rPr>
              <a:t>Using Key References</a:t>
            </a:r>
          </a:p>
          <a:p>
            <a:endParaRPr lang="en-US" sz="2000">
              <a:solidFill>
                <a:schemeClr val="bg1"/>
              </a:solidFill>
            </a:endParaRPr>
          </a:p>
        </p:txBody>
      </p:sp>
      <p:pic>
        <p:nvPicPr>
          <p:cNvPr id="6" name="Picture 5">
            <a:extLst>
              <a:ext uri="{FF2B5EF4-FFF2-40B4-BE49-F238E27FC236}">
                <a16:creationId xmlns:a16="http://schemas.microsoft.com/office/drawing/2014/main" id="{6F50795A-948D-432E-B2B7-60DB11FE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078" y="1940045"/>
            <a:ext cx="6847256" cy="2405810"/>
          </a:xfrm>
          <a:prstGeom prst="rect">
            <a:avLst/>
          </a:prstGeom>
        </p:spPr>
      </p:pic>
    </p:spTree>
    <p:extLst>
      <p:ext uri="{BB962C8B-B14F-4D97-AF65-F5344CB8AC3E}">
        <p14:creationId xmlns:p14="http://schemas.microsoft.com/office/powerpoint/2010/main" val="26205254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8207-F735-482A-B29F-1EE01430604C}"/>
              </a:ext>
            </a:extLst>
          </p:cNvPr>
          <p:cNvSpPr>
            <a:spLocks noGrp="1"/>
          </p:cNvSpPr>
          <p:nvPr>
            <p:ph type="title"/>
          </p:nvPr>
        </p:nvSpPr>
        <p:spPr>
          <a:xfrm>
            <a:off x="801098" y="237067"/>
            <a:ext cx="6387102" cy="1083733"/>
          </a:xfrm>
        </p:spPr>
        <p:txBody>
          <a:bodyPr>
            <a:normAutofit/>
          </a:bodyPr>
          <a:lstStyle/>
          <a:p>
            <a:r>
              <a:rPr lang="en-US" dirty="0">
                <a:latin typeface="Times New Roman" panose="02020603050405020304" pitchFamily="18" charset="0"/>
                <a:cs typeface="Times New Roman" panose="02020603050405020304" pitchFamily="18" charset="0"/>
              </a:rPr>
              <a:t>Schema structures…</a:t>
            </a:r>
            <a:endParaRPr lang="en-US" dirty="0"/>
          </a:p>
        </p:txBody>
      </p:sp>
      <p:sp>
        <p:nvSpPr>
          <p:cNvPr id="3" name="Content Placeholder 2">
            <a:extLst>
              <a:ext uri="{FF2B5EF4-FFF2-40B4-BE49-F238E27FC236}">
                <a16:creationId xmlns:a16="http://schemas.microsoft.com/office/drawing/2014/main" id="{86A4F30E-7C61-430D-B590-E4A715784B30}"/>
              </a:ext>
            </a:extLst>
          </p:cNvPr>
          <p:cNvSpPr>
            <a:spLocks noGrp="1"/>
          </p:cNvSpPr>
          <p:nvPr>
            <p:ph idx="1"/>
          </p:nvPr>
        </p:nvSpPr>
        <p:spPr>
          <a:xfrm>
            <a:off x="805542" y="1185333"/>
            <a:ext cx="6382657" cy="4868333"/>
          </a:xfrm>
        </p:spPr>
        <p:txBody>
          <a:bodyPr anchor="t">
            <a:normAutofit/>
          </a:bodyPr>
          <a:lstStyle/>
          <a:p>
            <a:r>
              <a:rPr lang="en-US" sz="1800" b="1" dirty="0">
                <a:latin typeface="Times New Roman" panose="02020603050405020304" pitchFamily="18" charset="0"/>
                <a:cs typeface="Times New Roman" panose="02020603050405020304" pitchFamily="18" charset="0"/>
              </a:rPr>
              <a:t>Reusable schemas</a:t>
            </a:r>
          </a:p>
          <a:p>
            <a:endParaRPr lang="en-US" sz="1800" dirty="0"/>
          </a:p>
        </p:txBody>
      </p:sp>
      <p:sp>
        <p:nvSpPr>
          <p:cNvPr id="30" name="Rectangle 29">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B8CD43E-D058-48FA-A03A-78B505B23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86" y="1793723"/>
            <a:ext cx="5743731" cy="4742543"/>
          </a:xfrm>
          <a:prstGeom prst="rect">
            <a:avLst/>
          </a:prstGeom>
        </p:spPr>
      </p:pic>
      <p:cxnSp>
        <p:nvCxnSpPr>
          <p:cNvPr id="32" name="Straight Connector 31">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17">
            <a:extLst>
              <a:ext uri="{FF2B5EF4-FFF2-40B4-BE49-F238E27FC236}">
                <a16:creationId xmlns:a16="http://schemas.microsoft.com/office/drawing/2014/main" id="{81061EFF-B833-4F60-862C-AE67E29A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493" y="1587701"/>
            <a:ext cx="5743731" cy="4948565"/>
          </a:xfrm>
          <a:prstGeom prst="rect">
            <a:avLst/>
          </a:prstGeom>
        </p:spPr>
      </p:pic>
    </p:spTree>
    <p:extLst>
      <p:ext uri="{BB962C8B-B14F-4D97-AF65-F5344CB8AC3E}">
        <p14:creationId xmlns:p14="http://schemas.microsoft.com/office/powerpoint/2010/main" val="40985223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5D92555-E309-4F67-8FB5-E107A91A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4" y="1438258"/>
            <a:ext cx="6000461" cy="5100427"/>
          </a:xfrm>
          <a:prstGeom prst="rect">
            <a:avLst/>
          </a:prstGeom>
        </p:spPr>
      </p:pic>
      <p:sp>
        <p:nvSpPr>
          <p:cNvPr id="20" name="TextBox 19">
            <a:extLst>
              <a:ext uri="{FF2B5EF4-FFF2-40B4-BE49-F238E27FC236}">
                <a16:creationId xmlns:a16="http://schemas.microsoft.com/office/drawing/2014/main" id="{EFAB22FC-A6ED-45F6-AE5F-4A76DC3C38D2}"/>
              </a:ext>
            </a:extLst>
          </p:cNvPr>
          <p:cNvSpPr txBox="1"/>
          <p:nvPr/>
        </p:nvSpPr>
        <p:spPr>
          <a:xfrm>
            <a:off x="1017037" y="737118"/>
            <a:ext cx="4535216"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Supports nested object schema declaration</a:t>
            </a:r>
          </a:p>
        </p:txBody>
      </p:sp>
      <p:sp>
        <p:nvSpPr>
          <p:cNvPr id="33" name="TextBox 32">
            <a:extLst>
              <a:ext uri="{FF2B5EF4-FFF2-40B4-BE49-F238E27FC236}">
                <a16:creationId xmlns:a16="http://schemas.microsoft.com/office/drawing/2014/main" id="{D7FE801F-1463-4CEC-B003-8F8F878511E6}"/>
              </a:ext>
            </a:extLst>
          </p:cNvPr>
          <p:cNvSpPr txBox="1"/>
          <p:nvPr/>
        </p:nvSpPr>
        <p:spPr>
          <a:xfrm>
            <a:off x="7281448" y="737118"/>
            <a:ext cx="4279179" cy="101566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Created schemas for our API endpoints</a:t>
            </a:r>
          </a:p>
          <a:p>
            <a:r>
              <a:rPr lang="en-US" sz="2000" dirty="0">
                <a:solidFill>
                  <a:schemeClr val="bg1"/>
                </a:solidFill>
                <a:latin typeface="Times New Roman" panose="02020603050405020304" pitchFamily="18" charset="0"/>
                <a:cs typeface="Times New Roman" panose="02020603050405020304" pitchFamily="18" charset="0"/>
              </a:rPr>
              <a:t> and exported them in an object </a:t>
            </a:r>
          </a:p>
          <a:p>
            <a:r>
              <a:rPr lang="en-US" sz="2000" dirty="0">
                <a:solidFill>
                  <a:schemeClr val="bg1"/>
                </a:solidFill>
                <a:latin typeface="Times New Roman" panose="02020603050405020304" pitchFamily="18" charset="0"/>
                <a:cs typeface="Times New Roman" panose="02020603050405020304" pitchFamily="18" charset="0"/>
              </a:rPr>
              <a:t>with the endpoints as keys</a:t>
            </a:r>
          </a:p>
        </p:txBody>
      </p:sp>
      <p:pic>
        <p:nvPicPr>
          <p:cNvPr id="3" name="Picture 2">
            <a:extLst>
              <a:ext uri="{FF2B5EF4-FFF2-40B4-BE49-F238E27FC236}">
                <a16:creationId xmlns:a16="http://schemas.microsoft.com/office/drawing/2014/main" id="{3237EA9F-FD59-480B-9BC4-8065D5FF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377" y="2145143"/>
            <a:ext cx="4508212" cy="2212253"/>
          </a:xfrm>
          <a:prstGeom prst="rect">
            <a:avLst/>
          </a:prstGeom>
        </p:spPr>
      </p:pic>
    </p:spTree>
    <p:extLst>
      <p:ext uri="{BB962C8B-B14F-4D97-AF65-F5344CB8AC3E}">
        <p14:creationId xmlns:p14="http://schemas.microsoft.com/office/powerpoint/2010/main" val="291082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B49A40-5011-41C0-BF92-EB60696E3305}"/>
              </a:ext>
            </a:extLst>
          </p:cNvPr>
          <p:cNvSpPr txBox="1"/>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600" kern="1200" dirty="0">
                <a:solidFill>
                  <a:schemeClr val="bg1"/>
                </a:solidFill>
                <a:latin typeface="Times New Roman" panose="02020603050405020304" pitchFamily="18" charset="0"/>
                <a:ea typeface="+mj-ea"/>
                <a:cs typeface="Times New Roman" panose="02020603050405020304" pitchFamily="18" charset="0"/>
              </a:rPr>
              <a:t>Schema Validation Middleware</a:t>
            </a:r>
          </a:p>
          <a:p>
            <a:pPr algn="ctr">
              <a:lnSpc>
                <a:spcPct val="90000"/>
              </a:lnSpc>
              <a:spcBef>
                <a:spcPct val="0"/>
              </a:spcBef>
              <a:spcAft>
                <a:spcPts val="600"/>
              </a:spcAft>
            </a:pPr>
            <a:r>
              <a:rPr lang="en-US" sz="2600" kern="1200" dirty="0">
                <a:solidFill>
                  <a:schemeClr val="bg1"/>
                </a:solidFill>
                <a:latin typeface="Times New Roman" panose="02020603050405020304" pitchFamily="18" charset="0"/>
                <a:ea typeface="+mj-ea"/>
                <a:cs typeface="Times New Roman" panose="02020603050405020304" pitchFamily="18" charset="0"/>
              </a:rPr>
              <a:t>(middleware / SchemaValidator.js)</a:t>
            </a:r>
          </a:p>
        </p:txBody>
      </p:sp>
      <p:sp>
        <p:nvSpPr>
          <p:cNvPr id="13" name="Content Placeholder 8">
            <a:extLst>
              <a:ext uri="{FF2B5EF4-FFF2-40B4-BE49-F238E27FC236}">
                <a16:creationId xmlns:a16="http://schemas.microsoft.com/office/drawing/2014/main" id="{206B3289-743C-4035-8BA8-8575A88FD056}"/>
              </a:ext>
            </a:extLst>
          </p:cNvPr>
          <p:cNvSpPr>
            <a:spLocks noGrp="1"/>
          </p:cNvSpPr>
          <p:nvPr>
            <p:ph idx="1"/>
          </p:nvPr>
        </p:nvSpPr>
        <p:spPr>
          <a:xfrm>
            <a:off x="643352" y="2581600"/>
            <a:ext cx="3363974" cy="3415622"/>
          </a:xfrm>
        </p:spPr>
        <p:txBody>
          <a:bodyPr vert="horz" lIns="91440" tIns="45720" rIns="91440" bIns="45720" rtlCol="0">
            <a:normAutofit/>
          </a:bodyPr>
          <a:lstStyle/>
          <a:p>
            <a:r>
              <a:rPr lang="en-US" sz="2000" dirty="0">
                <a:solidFill>
                  <a:schemeClr val="bg1"/>
                </a:solidFill>
                <a:latin typeface="Times New Roman" panose="02020603050405020304" pitchFamily="18" charset="0"/>
                <a:cs typeface="Times New Roman" panose="02020603050405020304" pitchFamily="18" charset="0"/>
              </a:rPr>
              <a:t>The validation is done using the </a:t>
            </a:r>
            <a:r>
              <a:rPr lang="en-US" sz="2000" u="sng" dirty="0">
                <a:solidFill>
                  <a:schemeClr val="bg1"/>
                </a:solidFill>
                <a:latin typeface="Times New Roman" panose="02020603050405020304" pitchFamily="18" charset="0"/>
                <a:cs typeface="Times New Roman" panose="02020603050405020304" pitchFamily="18" charset="0"/>
              </a:rPr>
              <a:t> Joi. validate() </a:t>
            </a:r>
            <a:r>
              <a:rPr lang="en-US" sz="2000" dirty="0">
                <a:solidFill>
                  <a:schemeClr val="bg1"/>
                </a:solidFill>
                <a:latin typeface="Times New Roman" panose="02020603050405020304" pitchFamily="18" charset="0"/>
                <a:cs typeface="Times New Roman" panose="02020603050405020304" pitchFamily="18" charset="0"/>
              </a:rPr>
              <a:t>Method, with the following signatures:</a:t>
            </a:r>
          </a:p>
          <a:p>
            <a:pPr lvl="1"/>
            <a:endParaRPr lang="en-US" sz="2000" dirty="0">
              <a:solidFill>
                <a:schemeClr val="bg1"/>
              </a:solidFill>
              <a:latin typeface="Times New Roman" panose="02020603050405020304" pitchFamily="18" charset="0"/>
              <a:cs typeface="Times New Roman" panose="02020603050405020304" pitchFamily="18" charset="0"/>
            </a:endParaRPr>
          </a:p>
          <a:p>
            <a:pPr lvl="1"/>
            <a:r>
              <a:rPr lang="en-US" sz="2000" dirty="0">
                <a:solidFill>
                  <a:schemeClr val="bg1"/>
                </a:solidFill>
                <a:latin typeface="Times New Roman" panose="02020603050405020304" pitchFamily="18" charset="0"/>
                <a:cs typeface="Times New Roman" panose="02020603050405020304" pitchFamily="18" charset="0"/>
              </a:rPr>
              <a:t>Data </a:t>
            </a:r>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bg1"/>
                </a:solidFill>
                <a:latin typeface="Times New Roman" panose="02020603050405020304" pitchFamily="18" charset="0"/>
                <a:cs typeface="Times New Roman" panose="02020603050405020304" pitchFamily="18" charset="0"/>
              </a:rPr>
              <a:t>( req .body )</a:t>
            </a:r>
          </a:p>
          <a:p>
            <a:pPr lvl="1"/>
            <a:r>
              <a:rPr lang="en-US" sz="2000" dirty="0">
                <a:solidFill>
                  <a:schemeClr val="bg1"/>
                </a:solidFill>
                <a:latin typeface="Times New Roman" panose="02020603050405020304" pitchFamily="18" charset="0"/>
                <a:cs typeface="Times New Roman" panose="02020603050405020304" pitchFamily="18" charset="0"/>
              </a:rPr>
              <a:t>Schema </a:t>
            </a:r>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_schema )</a:t>
            </a:r>
            <a:endParaRPr lang="en-US" sz="2000" dirty="0">
              <a:solidFill>
                <a:schemeClr val="bg1"/>
              </a:solidFill>
              <a:latin typeface="Times New Roman" panose="02020603050405020304" pitchFamily="18" charset="0"/>
              <a:cs typeface="Times New Roman" panose="02020603050405020304" pitchFamily="18" charset="0"/>
            </a:endParaRPr>
          </a:p>
          <a:p>
            <a:pPr lvl="1"/>
            <a:r>
              <a:rPr lang="en-US" sz="2000" dirty="0">
                <a:solidFill>
                  <a:schemeClr val="bg1"/>
                </a:solidFill>
                <a:latin typeface="Times New Roman" panose="02020603050405020304" pitchFamily="18" charset="0"/>
                <a:cs typeface="Times New Roman" panose="02020603050405020304" pitchFamily="18" charset="0"/>
              </a:rPr>
              <a:t>Options </a:t>
            </a:r>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a:p>
            <a:pPr marL="457200" lvl="1" indent="0">
              <a:buNone/>
            </a:pPr>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_validation Options ) </a:t>
            </a:r>
            <a:endParaRPr lang="en-US" sz="2000" dirty="0">
              <a:solidFill>
                <a:schemeClr val="bg1"/>
              </a:solidFill>
              <a:latin typeface="Times New Roman" panose="02020603050405020304" pitchFamily="18" charset="0"/>
              <a:cs typeface="Times New Roman" panose="02020603050405020304" pitchFamily="18" charset="0"/>
            </a:endParaRPr>
          </a:p>
          <a:p>
            <a:pPr lvl="1"/>
            <a:r>
              <a:rPr lang="en-US" sz="2000" dirty="0">
                <a:solidFill>
                  <a:schemeClr val="bg1"/>
                </a:solidFill>
                <a:latin typeface="Times New Roman" panose="02020603050405020304" pitchFamily="18" charset="0"/>
                <a:cs typeface="Times New Roman" panose="02020603050405020304" pitchFamily="18" charset="0"/>
              </a:rPr>
              <a:t>Callback </a:t>
            </a:r>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err , data )</a:t>
            </a:r>
            <a:endParaRPr lang="en-US" sz="2000" dirty="0">
              <a:solidFill>
                <a:schemeClr val="bg1"/>
              </a:solidFill>
              <a:latin typeface="Times New Roman" panose="02020603050405020304" pitchFamily="18" charset="0"/>
              <a:cs typeface="Times New Roman" panose="02020603050405020304" pitchFamily="18" charset="0"/>
            </a:endParaRPr>
          </a:p>
          <a:p>
            <a:pPr marL="457200" lvl="1"/>
            <a:endParaRPr lang="en-US" sz="2000" dirty="0">
              <a:solidFill>
                <a:schemeClr val="bg1"/>
              </a:solidFill>
            </a:endParaRPr>
          </a:p>
        </p:txBody>
      </p:sp>
      <p:pic>
        <p:nvPicPr>
          <p:cNvPr id="8" name="Picture 7">
            <a:extLst>
              <a:ext uri="{FF2B5EF4-FFF2-40B4-BE49-F238E27FC236}">
                <a16:creationId xmlns:a16="http://schemas.microsoft.com/office/drawing/2014/main" id="{3B97F625-9474-4A3B-B46D-83911B5DE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45" y="155304"/>
            <a:ext cx="7134116" cy="6527717"/>
          </a:xfrm>
          <a:prstGeom prst="rect">
            <a:avLst/>
          </a:prstGeom>
        </p:spPr>
      </p:pic>
    </p:spTree>
    <p:extLst>
      <p:ext uri="{BB962C8B-B14F-4D97-AF65-F5344CB8AC3E}">
        <p14:creationId xmlns:p14="http://schemas.microsoft.com/office/powerpoint/2010/main" val="66619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249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API DYNAMIC VALIDATION</vt:lpstr>
      <vt:lpstr>PowerPoint Presentation</vt:lpstr>
      <vt:lpstr>PowerPoint Presentation</vt:lpstr>
      <vt:lpstr>Joi schemas</vt:lpstr>
      <vt:lpstr>Schema structures</vt:lpstr>
      <vt:lpstr>Schema structures…</vt:lpstr>
      <vt:lpstr>Schema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DYNAMIC VALIDATION</dc:title>
  <dc:creator>Sakthivel P</dc:creator>
  <cp:lastModifiedBy>Sakthivel P</cp:lastModifiedBy>
  <cp:revision>14</cp:revision>
  <dcterms:created xsi:type="dcterms:W3CDTF">2019-01-30T04:07:56Z</dcterms:created>
  <dcterms:modified xsi:type="dcterms:W3CDTF">2019-01-30T06:56:25Z</dcterms:modified>
</cp:coreProperties>
</file>