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4" r:id="rId3"/>
    <p:sldId id="259" r:id="rId4"/>
    <p:sldId id="260" r:id="rId5"/>
    <p:sldId id="261" r:id="rId6"/>
    <p:sldId id="262" r:id="rId7"/>
    <p:sldId id="291" r:id="rId8"/>
    <p:sldId id="292" r:id="rId9"/>
    <p:sldId id="263" r:id="rId10"/>
    <p:sldId id="293" r:id="rId11"/>
    <p:sldId id="264" r:id="rId12"/>
    <p:sldId id="265" r:id="rId13"/>
    <p:sldId id="267" r:id="rId14"/>
    <p:sldId id="277" r:id="rId15"/>
    <p:sldId id="266" r:id="rId16"/>
    <p:sldId id="276" r:id="rId17"/>
    <p:sldId id="288" r:id="rId18"/>
    <p:sldId id="289" r:id="rId19"/>
    <p:sldId id="257" r:id="rId20"/>
    <p:sldId id="258" r:id="rId21"/>
    <p:sldId id="280" r:id="rId22"/>
    <p:sldId id="278" r:id="rId23"/>
    <p:sldId id="279" r:id="rId24"/>
    <p:sldId id="290" r:id="rId25"/>
    <p:sldId id="268" r:id="rId26"/>
    <p:sldId id="269" r:id="rId27"/>
    <p:sldId id="2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59" autoAdjust="0"/>
    <p:restoredTop sz="94660"/>
  </p:normalViewPr>
  <p:slideViewPr>
    <p:cSldViewPr snapToGrid="0">
      <p:cViewPr varScale="1">
        <p:scale>
          <a:sx n="64" d="100"/>
          <a:sy n="64" d="100"/>
        </p:scale>
        <p:origin x="7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1874-7C1B-B0CC-2567-52BDDC29D9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2C93F3-D80B-C490-AB13-08531D1031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AAD16E-FF87-6932-CDF0-0A662B3F9935}"/>
              </a:ext>
            </a:extLst>
          </p:cNvPr>
          <p:cNvSpPr>
            <a:spLocks noGrp="1"/>
          </p:cNvSpPr>
          <p:nvPr>
            <p:ph type="dt" sz="half" idx="10"/>
          </p:nvPr>
        </p:nvSpPr>
        <p:spPr/>
        <p:txBody>
          <a:bodyPr/>
          <a:lstStyle/>
          <a:p>
            <a:fld id="{9DE77554-04C5-4250-A2FA-16B86D3E2034}" type="datetimeFigureOut">
              <a:rPr lang="en-US" smtClean="0"/>
              <a:t>4/5/2025</a:t>
            </a:fld>
            <a:endParaRPr lang="en-US"/>
          </a:p>
        </p:txBody>
      </p:sp>
      <p:sp>
        <p:nvSpPr>
          <p:cNvPr id="5" name="Footer Placeholder 4">
            <a:extLst>
              <a:ext uri="{FF2B5EF4-FFF2-40B4-BE49-F238E27FC236}">
                <a16:creationId xmlns:a16="http://schemas.microsoft.com/office/drawing/2014/main" id="{35D96E34-4D2C-88AE-30D2-9FA9F807C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33161-AD07-B556-9F42-AC734BF26D0B}"/>
              </a:ext>
            </a:extLst>
          </p:cNvPr>
          <p:cNvSpPr>
            <a:spLocks noGrp="1"/>
          </p:cNvSpPr>
          <p:nvPr>
            <p:ph type="sldNum" sz="quarter" idx="12"/>
          </p:nvPr>
        </p:nvSpPr>
        <p:spPr/>
        <p:txBody>
          <a:bodyPr/>
          <a:lstStyle/>
          <a:p>
            <a:fld id="{C5A05CEA-7B6D-4F65-9204-2B60C279D9AF}" type="slidenum">
              <a:rPr lang="en-US" smtClean="0"/>
              <a:t>‹#›</a:t>
            </a:fld>
            <a:endParaRPr lang="en-US"/>
          </a:p>
        </p:txBody>
      </p:sp>
    </p:spTree>
    <p:extLst>
      <p:ext uri="{BB962C8B-B14F-4D97-AF65-F5344CB8AC3E}">
        <p14:creationId xmlns:p14="http://schemas.microsoft.com/office/powerpoint/2010/main" val="158365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649A4-811D-C385-AB52-FF5023B048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B40F38-6CCF-18C2-AB0E-16C8E04F52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06257-3A59-6507-0EBB-2A4F78D357EE}"/>
              </a:ext>
            </a:extLst>
          </p:cNvPr>
          <p:cNvSpPr>
            <a:spLocks noGrp="1"/>
          </p:cNvSpPr>
          <p:nvPr>
            <p:ph type="dt" sz="half" idx="10"/>
          </p:nvPr>
        </p:nvSpPr>
        <p:spPr/>
        <p:txBody>
          <a:bodyPr/>
          <a:lstStyle/>
          <a:p>
            <a:fld id="{9DE77554-04C5-4250-A2FA-16B86D3E2034}" type="datetimeFigureOut">
              <a:rPr lang="en-US" smtClean="0"/>
              <a:t>4/5/2025</a:t>
            </a:fld>
            <a:endParaRPr lang="en-US"/>
          </a:p>
        </p:txBody>
      </p:sp>
      <p:sp>
        <p:nvSpPr>
          <p:cNvPr id="5" name="Footer Placeholder 4">
            <a:extLst>
              <a:ext uri="{FF2B5EF4-FFF2-40B4-BE49-F238E27FC236}">
                <a16:creationId xmlns:a16="http://schemas.microsoft.com/office/drawing/2014/main" id="{2AD41DA1-F22E-8AE7-6153-68B9F33C4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B1979-3258-7153-FCA4-1985D658DC0A}"/>
              </a:ext>
            </a:extLst>
          </p:cNvPr>
          <p:cNvSpPr>
            <a:spLocks noGrp="1"/>
          </p:cNvSpPr>
          <p:nvPr>
            <p:ph type="sldNum" sz="quarter" idx="12"/>
          </p:nvPr>
        </p:nvSpPr>
        <p:spPr/>
        <p:txBody>
          <a:bodyPr/>
          <a:lstStyle/>
          <a:p>
            <a:fld id="{C5A05CEA-7B6D-4F65-9204-2B60C279D9AF}" type="slidenum">
              <a:rPr lang="en-US" smtClean="0"/>
              <a:t>‹#›</a:t>
            </a:fld>
            <a:endParaRPr lang="en-US"/>
          </a:p>
        </p:txBody>
      </p:sp>
    </p:spTree>
    <p:extLst>
      <p:ext uri="{BB962C8B-B14F-4D97-AF65-F5344CB8AC3E}">
        <p14:creationId xmlns:p14="http://schemas.microsoft.com/office/powerpoint/2010/main" val="288912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F83CDC-86F1-1CD6-9439-9F28C20AA3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E9EB71-C280-AFEA-410B-46D3B574E0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4F6E-6D61-1A14-C549-0401A9F1DD8C}"/>
              </a:ext>
            </a:extLst>
          </p:cNvPr>
          <p:cNvSpPr>
            <a:spLocks noGrp="1"/>
          </p:cNvSpPr>
          <p:nvPr>
            <p:ph type="dt" sz="half" idx="10"/>
          </p:nvPr>
        </p:nvSpPr>
        <p:spPr/>
        <p:txBody>
          <a:bodyPr/>
          <a:lstStyle/>
          <a:p>
            <a:fld id="{9DE77554-04C5-4250-A2FA-16B86D3E2034}" type="datetimeFigureOut">
              <a:rPr lang="en-US" smtClean="0"/>
              <a:t>4/5/2025</a:t>
            </a:fld>
            <a:endParaRPr lang="en-US"/>
          </a:p>
        </p:txBody>
      </p:sp>
      <p:sp>
        <p:nvSpPr>
          <p:cNvPr id="5" name="Footer Placeholder 4">
            <a:extLst>
              <a:ext uri="{FF2B5EF4-FFF2-40B4-BE49-F238E27FC236}">
                <a16:creationId xmlns:a16="http://schemas.microsoft.com/office/drawing/2014/main" id="{09258A1C-1721-BBF3-B251-0D3068998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672C4-91F8-1D90-7ABC-A0CCBC5409F3}"/>
              </a:ext>
            </a:extLst>
          </p:cNvPr>
          <p:cNvSpPr>
            <a:spLocks noGrp="1"/>
          </p:cNvSpPr>
          <p:nvPr>
            <p:ph type="sldNum" sz="quarter" idx="12"/>
          </p:nvPr>
        </p:nvSpPr>
        <p:spPr/>
        <p:txBody>
          <a:bodyPr/>
          <a:lstStyle/>
          <a:p>
            <a:fld id="{C5A05CEA-7B6D-4F65-9204-2B60C279D9AF}" type="slidenum">
              <a:rPr lang="en-US" smtClean="0"/>
              <a:t>‹#›</a:t>
            </a:fld>
            <a:endParaRPr lang="en-US"/>
          </a:p>
        </p:txBody>
      </p:sp>
    </p:spTree>
    <p:extLst>
      <p:ext uri="{BB962C8B-B14F-4D97-AF65-F5344CB8AC3E}">
        <p14:creationId xmlns:p14="http://schemas.microsoft.com/office/powerpoint/2010/main" val="350562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D8C5-8C38-6E67-E77F-6FE240A220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B29A5F-3A76-72F5-F0CB-D8D6B50B68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FE7A0-0B34-086E-AE21-CCF7FF3ED1C2}"/>
              </a:ext>
            </a:extLst>
          </p:cNvPr>
          <p:cNvSpPr>
            <a:spLocks noGrp="1"/>
          </p:cNvSpPr>
          <p:nvPr>
            <p:ph type="dt" sz="half" idx="10"/>
          </p:nvPr>
        </p:nvSpPr>
        <p:spPr/>
        <p:txBody>
          <a:bodyPr/>
          <a:lstStyle/>
          <a:p>
            <a:fld id="{9DE77554-04C5-4250-A2FA-16B86D3E2034}" type="datetimeFigureOut">
              <a:rPr lang="en-US" smtClean="0"/>
              <a:t>4/5/2025</a:t>
            </a:fld>
            <a:endParaRPr lang="en-US"/>
          </a:p>
        </p:txBody>
      </p:sp>
      <p:sp>
        <p:nvSpPr>
          <p:cNvPr id="5" name="Footer Placeholder 4">
            <a:extLst>
              <a:ext uri="{FF2B5EF4-FFF2-40B4-BE49-F238E27FC236}">
                <a16:creationId xmlns:a16="http://schemas.microsoft.com/office/drawing/2014/main" id="{5CBC0125-5320-6A0E-D63A-F1F96D919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CF88F-0832-6B44-2578-545C007EFD7F}"/>
              </a:ext>
            </a:extLst>
          </p:cNvPr>
          <p:cNvSpPr>
            <a:spLocks noGrp="1"/>
          </p:cNvSpPr>
          <p:nvPr>
            <p:ph type="sldNum" sz="quarter" idx="12"/>
          </p:nvPr>
        </p:nvSpPr>
        <p:spPr/>
        <p:txBody>
          <a:bodyPr/>
          <a:lstStyle/>
          <a:p>
            <a:fld id="{C5A05CEA-7B6D-4F65-9204-2B60C279D9AF}" type="slidenum">
              <a:rPr lang="en-US" smtClean="0"/>
              <a:t>‹#›</a:t>
            </a:fld>
            <a:endParaRPr lang="en-US"/>
          </a:p>
        </p:txBody>
      </p:sp>
    </p:spTree>
    <p:extLst>
      <p:ext uri="{BB962C8B-B14F-4D97-AF65-F5344CB8AC3E}">
        <p14:creationId xmlns:p14="http://schemas.microsoft.com/office/powerpoint/2010/main" val="448424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AFF1-AA7B-FBF7-998D-346FA18AF4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5CD869-30DC-220A-643B-59853E7EE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94E577-532E-0C63-0FED-EB1E3EE8B070}"/>
              </a:ext>
            </a:extLst>
          </p:cNvPr>
          <p:cNvSpPr>
            <a:spLocks noGrp="1"/>
          </p:cNvSpPr>
          <p:nvPr>
            <p:ph type="dt" sz="half" idx="10"/>
          </p:nvPr>
        </p:nvSpPr>
        <p:spPr/>
        <p:txBody>
          <a:bodyPr/>
          <a:lstStyle/>
          <a:p>
            <a:fld id="{9DE77554-04C5-4250-A2FA-16B86D3E2034}" type="datetimeFigureOut">
              <a:rPr lang="en-US" smtClean="0"/>
              <a:t>4/5/2025</a:t>
            </a:fld>
            <a:endParaRPr lang="en-US"/>
          </a:p>
        </p:txBody>
      </p:sp>
      <p:sp>
        <p:nvSpPr>
          <p:cNvPr id="5" name="Footer Placeholder 4">
            <a:extLst>
              <a:ext uri="{FF2B5EF4-FFF2-40B4-BE49-F238E27FC236}">
                <a16:creationId xmlns:a16="http://schemas.microsoft.com/office/drawing/2014/main" id="{0C3AB194-48B3-68BD-0CD8-5B2B6090C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037B9-C3A4-B1AC-D09F-42B8DF57DD51}"/>
              </a:ext>
            </a:extLst>
          </p:cNvPr>
          <p:cNvSpPr>
            <a:spLocks noGrp="1"/>
          </p:cNvSpPr>
          <p:nvPr>
            <p:ph type="sldNum" sz="quarter" idx="12"/>
          </p:nvPr>
        </p:nvSpPr>
        <p:spPr/>
        <p:txBody>
          <a:bodyPr/>
          <a:lstStyle/>
          <a:p>
            <a:fld id="{C5A05CEA-7B6D-4F65-9204-2B60C279D9AF}" type="slidenum">
              <a:rPr lang="en-US" smtClean="0"/>
              <a:t>‹#›</a:t>
            </a:fld>
            <a:endParaRPr lang="en-US"/>
          </a:p>
        </p:txBody>
      </p:sp>
    </p:spTree>
    <p:extLst>
      <p:ext uri="{BB962C8B-B14F-4D97-AF65-F5344CB8AC3E}">
        <p14:creationId xmlns:p14="http://schemas.microsoft.com/office/powerpoint/2010/main" val="2820240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BC43-3186-1F82-0FF9-CDA9FE34F6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E583BF-B0E0-C7F1-83D2-47CE14DFB2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90FD8D-228C-38CA-BAE1-C82040D8DE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EF382E-E60F-F05E-594D-563121F68B6B}"/>
              </a:ext>
            </a:extLst>
          </p:cNvPr>
          <p:cNvSpPr>
            <a:spLocks noGrp="1"/>
          </p:cNvSpPr>
          <p:nvPr>
            <p:ph type="dt" sz="half" idx="10"/>
          </p:nvPr>
        </p:nvSpPr>
        <p:spPr/>
        <p:txBody>
          <a:bodyPr/>
          <a:lstStyle/>
          <a:p>
            <a:fld id="{9DE77554-04C5-4250-A2FA-16B86D3E2034}" type="datetimeFigureOut">
              <a:rPr lang="en-US" smtClean="0"/>
              <a:t>4/5/2025</a:t>
            </a:fld>
            <a:endParaRPr lang="en-US"/>
          </a:p>
        </p:txBody>
      </p:sp>
      <p:sp>
        <p:nvSpPr>
          <p:cNvPr id="6" name="Footer Placeholder 5">
            <a:extLst>
              <a:ext uri="{FF2B5EF4-FFF2-40B4-BE49-F238E27FC236}">
                <a16:creationId xmlns:a16="http://schemas.microsoft.com/office/drawing/2014/main" id="{9A4780BD-D69C-F3A8-23B9-B8258B925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B2FE8-702F-504B-8E9A-6402ED5ED2BB}"/>
              </a:ext>
            </a:extLst>
          </p:cNvPr>
          <p:cNvSpPr>
            <a:spLocks noGrp="1"/>
          </p:cNvSpPr>
          <p:nvPr>
            <p:ph type="sldNum" sz="quarter" idx="12"/>
          </p:nvPr>
        </p:nvSpPr>
        <p:spPr/>
        <p:txBody>
          <a:bodyPr/>
          <a:lstStyle/>
          <a:p>
            <a:fld id="{C5A05CEA-7B6D-4F65-9204-2B60C279D9AF}" type="slidenum">
              <a:rPr lang="en-US" smtClean="0"/>
              <a:t>‹#›</a:t>
            </a:fld>
            <a:endParaRPr lang="en-US"/>
          </a:p>
        </p:txBody>
      </p:sp>
    </p:spTree>
    <p:extLst>
      <p:ext uri="{BB962C8B-B14F-4D97-AF65-F5344CB8AC3E}">
        <p14:creationId xmlns:p14="http://schemas.microsoft.com/office/powerpoint/2010/main" val="34265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6E9F-2C00-1644-384E-23B4D89AE7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6EBE30-B0FA-F4CB-71D9-DA5AA7BCCD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49469F-35E5-AA10-BBEB-32276635A6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10B629-5427-F81D-4136-0A9063DCD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956E8D-E5FD-68E7-F955-B75FC256BD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CE8F1D-34AF-6557-ECDC-598535536D3C}"/>
              </a:ext>
            </a:extLst>
          </p:cNvPr>
          <p:cNvSpPr>
            <a:spLocks noGrp="1"/>
          </p:cNvSpPr>
          <p:nvPr>
            <p:ph type="dt" sz="half" idx="10"/>
          </p:nvPr>
        </p:nvSpPr>
        <p:spPr/>
        <p:txBody>
          <a:bodyPr/>
          <a:lstStyle/>
          <a:p>
            <a:fld id="{9DE77554-04C5-4250-A2FA-16B86D3E2034}" type="datetimeFigureOut">
              <a:rPr lang="en-US" smtClean="0"/>
              <a:t>4/5/2025</a:t>
            </a:fld>
            <a:endParaRPr lang="en-US"/>
          </a:p>
        </p:txBody>
      </p:sp>
      <p:sp>
        <p:nvSpPr>
          <p:cNvPr id="8" name="Footer Placeholder 7">
            <a:extLst>
              <a:ext uri="{FF2B5EF4-FFF2-40B4-BE49-F238E27FC236}">
                <a16:creationId xmlns:a16="http://schemas.microsoft.com/office/drawing/2014/main" id="{CDF6296C-BAE1-5D45-E521-DE344F27AF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C5C2EB-3138-C576-1E76-8E674F2F9377}"/>
              </a:ext>
            </a:extLst>
          </p:cNvPr>
          <p:cNvSpPr>
            <a:spLocks noGrp="1"/>
          </p:cNvSpPr>
          <p:nvPr>
            <p:ph type="sldNum" sz="quarter" idx="12"/>
          </p:nvPr>
        </p:nvSpPr>
        <p:spPr/>
        <p:txBody>
          <a:bodyPr/>
          <a:lstStyle/>
          <a:p>
            <a:fld id="{C5A05CEA-7B6D-4F65-9204-2B60C279D9AF}" type="slidenum">
              <a:rPr lang="en-US" smtClean="0"/>
              <a:t>‹#›</a:t>
            </a:fld>
            <a:endParaRPr lang="en-US"/>
          </a:p>
        </p:txBody>
      </p:sp>
    </p:spTree>
    <p:extLst>
      <p:ext uri="{BB962C8B-B14F-4D97-AF65-F5344CB8AC3E}">
        <p14:creationId xmlns:p14="http://schemas.microsoft.com/office/powerpoint/2010/main" val="356629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02C6-EC49-5CA2-4F92-DB3C432F05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049D74-5751-7103-3E62-262B43885C08}"/>
              </a:ext>
            </a:extLst>
          </p:cNvPr>
          <p:cNvSpPr>
            <a:spLocks noGrp="1"/>
          </p:cNvSpPr>
          <p:nvPr>
            <p:ph type="dt" sz="half" idx="10"/>
          </p:nvPr>
        </p:nvSpPr>
        <p:spPr/>
        <p:txBody>
          <a:bodyPr/>
          <a:lstStyle/>
          <a:p>
            <a:fld id="{9DE77554-04C5-4250-A2FA-16B86D3E2034}" type="datetimeFigureOut">
              <a:rPr lang="en-US" smtClean="0"/>
              <a:t>4/5/2025</a:t>
            </a:fld>
            <a:endParaRPr lang="en-US"/>
          </a:p>
        </p:txBody>
      </p:sp>
      <p:sp>
        <p:nvSpPr>
          <p:cNvPr id="4" name="Footer Placeholder 3">
            <a:extLst>
              <a:ext uri="{FF2B5EF4-FFF2-40B4-BE49-F238E27FC236}">
                <a16:creationId xmlns:a16="http://schemas.microsoft.com/office/drawing/2014/main" id="{B73CD564-C831-918B-4CE2-3447E7AE40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B02DCF-6043-DC34-E479-2B237239AAD7}"/>
              </a:ext>
            </a:extLst>
          </p:cNvPr>
          <p:cNvSpPr>
            <a:spLocks noGrp="1"/>
          </p:cNvSpPr>
          <p:nvPr>
            <p:ph type="sldNum" sz="quarter" idx="12"/>
          </p:nvPr>
        </p:nvSpPr>
        <p:spPr/>
        <p:txBody>
          <a:bodyPr/>
          <a:lstStyle/>
          <a:p>
            <a:fld id="{C5A05CEA-7B6D-4F65-9204-2B60C279D9AF}" type="slidenum">
              <a:rPr lang="en-US" smtClean="0"/>
              <a:t>‹#›</a:t>
            </a:fld>
            <a:endParaRPr lang="en-US"/>
          </a:p>
        </p:txBody>
      </p:sp>
    </p:spTree>
    <p:extLst>
      <p:ext uri="{BB962C8B-B14F-4D97-AF65-F5344CB8AC3E}">
        <p14:creationId xmlns:p14="http://schemas.microsoft.com/office/powerpoint/2010/main" val="61251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F5930-CF84-DD92-62F7-300B44C89874}"/>
              </a:ext>
            </a:extLst>
          </p:cNvPr>
          <p:cNvSpPr>
            <a:spLocks noGrp="1"/>
          </p:cNvSpPr>
          <p:nvPr>
            <p:ph type="dt" sz="half" idx="10"/>
          </p:nvPr>
        </p:nvSpPr>
        <p:spPr/>
        <p:txBody>
          <a:bodyPr/>
          <a:lstStyle/>
          <a:p>
            <a:fld id="{9DE77554-04C5-4250-A2FA-16B86D3E2034}" type="datetimeFigureOut">
              <a:rPr lang="en-US" smtClean="0"/>
              <a:t>4/5/2025</a:t>
            </a:fld>
            <a:endParaRPr lang="en-US"/>
          </a:p>
        </p:txBody>
      </p:sp>
      <p:sp>
        <p:nvSpPr>
          <p:cNvPr id="3" name="Footer Placeholder 2">
            <a:extLst>
              <a:ext uri="{FF2B5EF4-FFF2-40B4-BE49-F238E27FC236}">
                <a16:creationId xmlns:a16="http://schemas.microsoft.com/office/drawing/2014/main" id="{FADF27A7-15E7-26B3-B5DC-92E21F28B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56D790-7AEE-7CE3-22C2-09930CB86890}"/>
              </a:ext>
            </a:extLst>
          </p:cNvPr>
          <p:cNvSpPr>
            <a:spLocks noGrp="1"/>
          </p:cNvSpPr>
          <p:nvPr>
            <p:ph type="sldNum" sz="quarter" idx="12"/>
          </p:nvPr>
        </p:nvSpPr>
        <p:spPr/>
        <p:txBody>
          <a:bodyPr/>
          <a:lstStyle/>
          <a:p>
            <a:fld id="{C5A05CEA-7B6D-4F65-9204-2B60C279D9AF}" type="slidenum">
              <a:rPr lang="en-US" smtClean="0"/>
              <a:t>‹#›</a:t>
            </a:fld>
            <a:endParaRPr lang="en-US"/>
          </a:p>
        </p:txBody>
      </p:sp>
    </p:spTree>
    <p:extLst>
      <p:ext uri="{BB962C8B-B14F-4D97-AF65-F5344CB8AC3E}">
        <p14:creationId xmlns:p14="http://schemas.microsoft.com/office/powerpoint/2010/main" val="124791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F4E3-12A9-E404-2BC4-71227D2DE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F24B21-C1C0-C005-74A1-252F3A6D4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446429-69D5-33D2-371B-A3B34FBEC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C136A-2DB3-4D2A-1F29-B3B61F3ADDE7}"/>
              </a:ext>
            </a:extLst>
          </p:cNvPr>
          <p:cNvSpPr>
            <a:spLocks noGrp="1"/>
          </p:cNvSpPr>
          <p:nvPr>
            <p:ph type="dt" sz="half" idx="10"/>
          </p:nvPr>
        </p:nvSpPr>
        <p:spPr/>
        <p:txBody>
          <a:bodyPr/>
          <a:lstStyle/>
          <a:p>
            <a:fld id="{9DE77554-04C5-4250-A2FA-16B86D3E2034}" type="datetimeFigureOut">
              <a:rPr lang="en-US" smtClean="0"/>
              <a:t>4/5/2025</a:t>
            </a:fld>
            <a:endParaRPr lang="en-US"/>
          </a:p>
        </p:txBody>
      </p:sp>
      <p:sp>
        <p:nvSpPr>
          <p:cNvPr id="6" name="Footer Placeholder 5">
            <a:extLst>
              <a:ext uri="{FF2B5EF4-FFF2-40B4-BE49-F238E27FC236}">
                <a16:creationId xmlns:a16="http://schemas.microsoft.com/office/drawing/2014/main" id="{B69F9734-F693-9C78-5736-A385A0A6A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511E0-00F6-4F8A-A2DD-6EA22F9FE5B1}"/>
              </a:ext>
            </a:extLst>
          </p:cNvPr>
          <p:cNvSpPr>
            <a:spLocks noGrp="1"/>
          </p:cNvSpPr>
          <p:nvPr>
            <p:ph type="sldNum" sz="quarter" idx="12"/>
          </p:nvPr>
        </p:nvSpPr>
        <p:spPr/>
        <p:txBody>
          <a:bodyPr/>
          <a:lstStyle/>
          <a:p>
            <a:fld id="{C5A05CEA-7B6D-4F65-9204-2B60C279D9AF}" type="slidenum">
              <a:rPr lang="en-US" smtClean="0"/>
              <a:t>‹#›</a:t>
            </a:fld>
            <a:endParaRPr lang="en-US"/>
          </a:p>
        </p:txBody>
      </p:sp>
    </p:spTree>
    <p:extLst>
      <p:ext uri="{BB962C8B-B14F-4D97-AF65-F5344CB8AC3E}">
        <p14:creationId xmlns:p14="http://schemas.microsoft.com/office/powerpoint/2010/main" val="3601040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6112-64B3-25EC-94C5-9EBAF87197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ADA227-1B76-59F2-8BF4-C055E69288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CDCE07-17E5-7B20-05CC-B3BF85164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E9840-890F-1AC3-B42D-7DCC99183C63}"/>
              </a:ext>
            </a:extLst>
          </p:cNvPr>
          <p:cNvSpPr>
            <a:spLocks noGrp="1"/>
          </p:cNvSpPr>
          <p:nvPr>
            <p:ph type="dt" sz="half" idx="10"/>
          </p:nvPr>
        </p:nvSpPr>
        <p:spPr/>
        <p:txBody>
          <a:bodyPr/>
          <a:lstStyle/>
          <a:p>
            <a:fld id="{9DE77554-04C5-4250-A2FA-16B86D3E2034}" type="datetimeFigureOut">
              <a:rPr lang="en-US" smtClean="0"/>
              <a:t>4/5/2025</a:t>
            </a:fld>
            <a:endParaRPr lang="en-US"/>
          </a:p>
        </p:txBody>
      </p:sp>
      <p:sp>
        <p:nvSpPr>
          <p:cNvPr id="6" name="Footer Placeholder 5">
            <a:extLst>
              <a:ext uri="{FF2B5EF4-FFF2-40B4-BE49-F238E27FC236}">
                <a16:creationId xmlns:a16="http://schemas.microsoft.com/office/drawing/2014/main" id="{0635D26D-DE21-6A81-AE46-704BF26F3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48CE9-28A1-1F7D-B8CD-3499316C3FC6}"/>
              </a:ext>
            </a:extLst>
          </p:cNvPr>
          <p:cNvSpPr>
            <a:spLocks noGrp="1"/>
          </p:cNvSpPr>
          <p:nvPr>
            <p:ph type="sldNum" sz="quarter" idx="12"/>
          </p:nvPr>
        </p:nvSpPr>
        <p:spPr/>
        <p:txBody>
          <a:bodyPr/>
          <a:lstStyle/>
          <a:p>
            <a:fld id="{C5A05CEA-7B6D-4F65-9204-2B60C279D9AF}" type="slidenum">
              <a:rPr lang="en-US" smtClean="0"/>
              <a:t>‹#›</a:t>
            </a:fld>
            <a:endParaRPr lang="en-US"/>
          </a:p>
        </p:txBody>
      </p:sp>
    </p:spTree>
    <p:extLst>
      <p:ext uri="{BB962C8B-B14F-4D97-AF65-F5344CB8AC3E}">
        <p14:creationId xmlns:p14="http://schemas.microsoft.com/office/powerpoint/2010/main" val="115788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103CB3-B206-C1EE-A699-FA4D1A2A71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67006A-3BE1-B745-4563-2EB101F521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A8416-5C6E-F811-45FA-0F797F9739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77554-04C5-4250-A2FA-16B86D3E2034}" type="datetimeFigureOut">
              <a:rPr lang="en-US" smtClean="0"/>
              <a:t>4/5/2025</a:t>
            </a:fld>
            <a:endParaRPr lang="en-US"/>
          </a:p>
        </p:txBody>
      </p:sp>
      <p:sp>
        <p:nvSpPr>
          <p:cNvPr id="5" name="Footer Placeholder 4">
            <a:extLst>
              <a:ext uri="{FF2B5EF4-FFF2-40B4-BE49-F238E27FC236}">
                <a16:creationId xmlns:a16="http://schemas.microsoft.com/office/drawing/2014/main" id="{2E77EF72-B91F-A2A4-6AA3-53149CBB48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98A28F-1BFB-83D5-A5DC-04280EF85E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05CEA-7B6D-4F65-9204-2B60C279D9AF}" type="slidenum">
              <a:rPr lang="en-US" smtClean="0"/>
              <a:t>‹#›</a:t>
            </a:fld>
            <a:endParaRPr lang="en-US"/>
          </a:p>
        </p:txBody>
      </p:sp>
    </p:spTree>
    <p:extLst>
      <p:ext uri="{BB962C8B-B14F-4D97-AF65-F5344CB8AC3E}">
        <p14:creationId xmlns:p14="http://schemas.microsoft.com/office/powerpoint/2010/main" val="2335145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0F9E6-6532-9D3E-70E7-86C367FF94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D8744D-31DF-D01C-A8D8-8FC9D8B8B6AC}"/>
              </a:ext>
            </a:extLst>
          </p:cNvPr>
          <p:cNvSpPr>
            <a:spLocks noGrp="1"/>
          </p:cNvSpPr>
          <p:nvPr>
            <p:ph type="title"/>
          </p:nvPr>
        </p:nvSpPr>
        <p:spPr>
          <a:xfrm>
            <a:off x="0" y="3061952"/>
            <a:ext cx="12192000" cy="734095"/>
          </a:xfrm>
        </p:spPr>
        <p:txBody>
          <a:bodyPr>
            <a:normAutofit fontScale="90000"/>
          </a:bodyPr>
          <a:lstStyle/>
          <a:p>
            <a:pPr algn="ctr"/>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DOSE AND DINE: AN IOT-BASED REAL-TIME MEDICINE AND DIET REMINDER SYSTEM</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86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C32A3-109E-C699-D56C-6FC4F3EAEA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D84A28-6E87-D25F-BDE2-1D370E5E5D62}"/>
              </a:ext>
            </a:extLst>
          </p:cNvPr>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EXISTING SYSTEM BLOCK DIAGRAM</a:t>
            </a:r>
          </a:p>
        </p:txBody>
      </p:sp>
      <p:grpSp>
        <p:nvGrpSpPr>
          <p:cNvPr id="4" name="Group 3">
            <a:extLst>
              <a:ext uri="{FF2B5EF4-FFF2-40B4-BE49-F238E27FC236}">
                <a16:creationId xmlns:a16="http://schemas.microsoft.com/office/drawing/2014/main" id="{18469CC4-94DD-F6B0-BB41-5053B88056EF}"/>
              </a:ext>
            </a:extLst>
          </p:cNvPr>
          <p:cNvGrpSpPr/>
          <p:nvPr/>
        </p:nvGrpSpPr>
        <p:grpSpPr>
          <a:xfrm>
            <a:off x="2996737" y="1636295"/>
            <a:ext cx="6134411" cy="3753852"/>
            <a:chOff x="2996737" y="1636295"/>
            <a:chExt cx="6134411" cy="3753852"/>
          </a:xfrm>
        </p:grpSpPr>
        <p:sp>
          <p:nvSpPr>
            <p:cNvPr id="5" name="Rounded Rectangle 4">
              <a:extLst>
                <a:ext uri="{FF2B5EF4-FFF2-40B4-BE49-F238E27FC236}">
                  <a16:creationId xmlns:a16="http://schemas.microsoft.com/office/drawing/2014/main" id="{75D470AB-B05E-6070-DCB9-A1C053177A61}"/>
                </a:ext>
              </a:extLst>
            </p:cNvPr>
            <p:cNvSpPr/>
            <p:nvPr/>
          </p:nvSpPr>
          <p:spPr>
            <a:xfrm>
              <a:off x="5095983" y="2718851"/>
              <a:ext cx="1989098" cy="267129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Controller</a:t>
              </a:r>
            </a:p>
          </p:txBody>
        </p:sp>
        <p:sp>
          <p:nvSpPr>
            <p:cNvPr id="6" name="Rounded Rectangle 6">
              <a:extLst>
                <a:ext uri="{FF2B5EF4-FFF2-40B4-BE49-F238E27FC236}">
                  <a16:creationId xmlns:a16="http://schemas.microsoft.com/office/drawing/2014/main" id="{DDE2FD72-625F-4C93-1F99-AB490DE6FCCE}"/>
                </a:ext>
              </a:extLst>
            </p:cNvPr>
            <p:cNvSpPr/>
            <p:nvPr/>
          </p:nvSpPr>
          <p:spPr>
            <a:xfrm>
              <a:off x="5095983" y="1636295"/>
              <a:ext cx="1989098" cy="70869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POWER SUPPLY UNIT</a:t>
              </a:r>
            </a:p>
          </p:txBody>
        </p:sp>
        <p:sp>
          <p:nvSpPr>
            <p:cNvPr id="7" name="Rounded Rectangle 13">
              <a:extLst>
                <a:ext uri="{FF2B5EF4-FFF2-40B4-BE49-F238E27FC236}">
                  <a16:creationId xmlns:a16="http://schemas.microsoft.com/office/drawing/2014/main" id="{19DD2A49-CB4A-42DB-80AE-D97908D4BF31}"/>
                </a:ext>
              </a:extLst>
            </p:cNvPr>
            <p:cNvSpPr/>
            <p:nvPr/>
          </p:nvSpPr>
          <p:spPr>
            <a:xfrm>
              <a:off x="7624982" y="3178320"/>
              <a:ext cx="1496089" cy="53544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LCD Display</a:t>
              </a:r>
            </a:p>
          </p:txBody>
        </p:sp>
        <p:cxnSp>
          <p:nvCxnSpPr>
            <p:cNvPr id="8" name="Straight Arrow Connector 7">
              <a:extLst>
                <a:ext uri="{FF2B5EF4-FFF2-40B4-BE49-F238E27FC236}">
                  <a16:creationId xmlns:a16="http://schemas.microsoft.com/office/drawing/2014/main" id="{652B0121-E8BA-BDB3-4050-E7523397067A}"/>
                </a:ext>
              </a:extLst>
            </p:cNvPr>
            <p:cNvCxnSpPr>
              <a:stCxn id="6" idx="2"/>
            </p:cNvCxnSpPr>
            <p:nvPr/>
          </p:nvCxnSpPr>
          <p:spPr>
            <a:xfrm flipH="1">
              <a:off x="6090531" y="2344994"/>
              <a:ext cx="1" cy="373857"/>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9" name="Straight Arrow Connector 8">
              <a:extLst>
                <a:ext uri="{FF2B5EF4-FFF2-40B4-BE49-F238E27FC236}">
                  <a16:creationId xmlns:a16="http://schemas.microsoft.com/office/drawing/2014/main" id="{B73034C5-D105-ABE8-56E1-16B5F42DB909}"/>
                </a:ext>
              </a:extLst>
            </p:cNvPr>
            <p:cNvCxnSpPr>
              <a:cxnSpLocks/>
              <a:stCxn id="11" idx="3"/>
            </p:cNvCxnSpPr>
            <p:nvPr/>
          </p:nvCxnSpPr>
          <p:spPr>
            <a:xfrm>
              <a:off x="4597692" y="3417980"/>
              <a:ext cx="496903" cy="0"/>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cxnSp>
          <p:nvCxnSpPr>
            <p:cNvPr id="10" name="Straight Arrow Connector 9">
              <a:extLst>
                <a:ext uri="{FF2B5EF4-FFF2-40B4-BE49-F238E27FC236}">
                  <a16:creationId xmlns:a16="http://schemas.microsoft.com/office/drawing/2014/main" id="{62875D89-0A8A-88DC-5628-DCE24B60D329}"/>
                </a:ext>
              </a:extLst>
            </p:cNvPr>
            <p:cNvCxnSpPr/>
            <p:nvPr/>
          </p:nvCxnSpPr>
          <p:spPr>
            <a:xfrm>
              <a:off x="7070400" y="3442780"/>
              <a:ext cx="557187" cy="0"/>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sp>
          <p:nvSpPr>
            <p:cNvPr id="11" name="Rounded Rectangle 25">
              <a:extLst>
                <a:ext uri="{FF2B5EF4-FFF2-40B4-BE49-F238E27FC236}">
                  <a16:creationId xmlns:a16="http://schemas.microsoft.com/office/drawing/2014/main" id="{CB62A80C-9049-A813-7306-7EAA9BA14E9D}"/>
                </a:ext>
              </a:extLst>
            </p:cNvPr>
            <p:cNvSpPr/>
            <p:nvPr/>
          </p:nvSpPr>
          <p:spPr>
            <a:xfrm>
              <a:off x="2996737" y="3107450"/>
              <a:ext cx="1600955" cy="62105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RTC MODULE</a:t>
              </a:r>
            </a:p>
          </p:txBody>
        </p:sp>
        <p:sp>
          <p:nvSpPr>
            <p:cNvPr id="14" name="Rounded Rectangle 15">
              <a:extLst>
                <a:ext uri="{FF2B5EF4-FFF2-40B4-BE49-F238E27FC236}">
                  <a16:creationId xmlns:a16="http://schemas.microsoft.com/office/drawing/2014/main" id="{07199195-EC96-A85A-F673-B885235FD934}"/>
                </a:ext>
              </a:extLst>
            </p:cNvPr>
            <p:cNvSpPr/>
            <p:nvPr/>
          </p:nvSpPr>
          <p:spPr>
            <a:xfrm>
              <a:off x="7635059" y="4016510"/>
              <a:ext cx="1496089" cy="53544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BUZZER</a:t>
              </a:r>
            </a:p>
          </p:txBody>
        </p:sp>
        <p:cxnSp>
          <p:nvCxnSpPr>
            <p:cNvPr id="15" name="Straight Arrow Connector 14">
              <a:extLst>
                <a:ext uri="{FF2B5EF4-FFF2-40B4-BE49-F238E27FC236}">
                  <a16:creationId xmlns:a16="http://schemas.microsoft.com/office/drawing/2014/main" id="{63AA1C7A-93D6-B40B-5DEA-3F06CD374AD2}"/>
                </a:ext>
              </a:extLst>
            </p:cNvPr>
            <p:cNvCxnSpPr/>
            <p:nvPr/>
          </p:nvCxnSpPr>
          <p:spPr>
            <a:xfrm>
              <a:off x="7080477" y="4280970"/>
              <a:ext cx="557187" cy="0"/>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sp>
          <p:nvSpPr>
            <p:cNvPr id="16" name="Rounded Rectangle 17">
              <a:extLst>
                <a:ext uri="{FF2B5EF4-FFF2-40B4-BE49-F238E27FC236}">
                  <a16:creationId xmlns:a16="http://schemas.microsoft.com/office/drawing/2014/main" id="{11E7D8A4-054A-DCD4-2D0F-36B8677E4947}"/>
                </a:ext>
              </a:extLst>
            </p:cNvPr>
            <p:cNvSpPr/>
            <p:nvPr/>
          </p:nvSpPr>
          <p:spPr>
            <a:xfrm>
              <a:off x="7624982" y="4854701"/>
              <a:ext cx="1496089" cy="53544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LED</a:t>
              </a:r>
            </a:p>
          </p:txBody>
        </p:sp>
        <p:cxnSp>
          <p:nvCxnSpPr>
            <p:cNvPr id="17" name="Straight Arrow Connector 16">
              <a:extLst>
                <a:ext uri="{FF2B5EF4-FFF2-40B4-BE49-F238E27FC236}">
                  <a16:creationId xmlns:a16="http://schemas.microsoft.com/office/drawing/2014/main" id="{97A205FC-E8F6-10E3-53BB-5F47BDED58D7}"/>
                </a:ext>
              </a:extLst>
            </p:cNvPr>
            <p:cNvCxnSpPr/>
            <p:nvPr/>
          </p:nvCxnSpPr>
          <p:spPr>
            <a:xfrm>
              <a:off x="7070400" y="5119161"/>
              <a:ext cx="557187" cy="0"/>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grpSp>
    </p:spTree>
    <p:extLst>
      <p:ext uri="{BB962C8B-B14F-4D97-AF65-F5344CB8AC3E}">
        <p14:creationId xmlns:p14="http://schemas.microsoft.com/office/powerpoint/2010/main" val="136449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AD2A3-C00B-C915-EECB-5C4FEEA77D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B711C4-6C45-D9E1-7B2D-305D4CB2C348}"/>
              </a:ext>
            </a:extLst>
          </p:cNvPr>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9D7B1D3-A9D2-4C4F-30EA-9CAA7C611CFE}"/>
              </a:ext>
            </a:extLst>
          </p:cNvPr>
          <p:cNvSpPr>
            <a:spLocks noGrp="1"/>
          </p:cNvSpPr>
          <p:nvPr>
            <p:ph idx="1"/>
          </p:nvPr>
        </p:nvSpPr>
        <p:spPr>
          <a:xfrm>
            <a:off x="838200" y="734096"/>
            <a:ext cx="10515600" cy="6123904"/>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Medication non-adherence among elderly or chronically ill patients leads to serious health complications and treatment failures.</a:t>
            </a:r>
          </a:p>
          <a:p>
            <a:pPr algn="just">
              <a:lnSpc>
                <a:spcPct val="150000"/>
              </a:lnSpc>
            </a:pPr>
            <a:r>
              <a:rPr lang="en-US" sz="2400" dirty="0">
                <a:latin typeface="Times New Roman" panose="02020603050405020304" pitchFamily="18" charset="0"/>
                <a:cs typeface="Times New Roman" panose="02020603050405020304" pitchFamily="18" charset="0"/>
              </a:rPr>
              <a:t>People often forget medication and meal schedules, especially those with memory impairments or complex health regimens.</a:t>
            </a:r>
          </a:p>
          <a:p>
            <a:pPr algn="just">
              <a:lnSpc>
                <a:spcPct val="150000"/>
              </a:lnSpc>
            </a:pPr>
            <a:r>
              <a:rPr lang="en-US" sz="2400" dirty="0">
                <a:latin typeface="Times New Roman" panose="02020603050405020304" pitchFamily="18" charset="0"/>
                <a:cs typeface="Times New Roman" panose="02020603050405020304" pitchFamily="18" charset="0"/>
              </a:rPr>
              <a:t>Current reminder systems lack real-time adherence tracking and caregiver oversight, making intervention difficult in critical situations.</a:t>
            </a:r>
          </a:p>
          <a:p>
            <a:pPr algn="just">
              <a:lnSpc>
                <a:spcPct val="150000"/>
              </a:lnSpc>
            </a:pPr>
            <a:r>
              <a:rPr lang="en-US" sz="2400" dirty="0">
                <a:latin typeface="Times New Roman" panose="02020603050405020304" pitchFamily="18" charset="0"/>
                <a:cs typeface="Times New Roman" panose="02020603050405020304" pitchFamily="18" charset="0"/>
              </a:rPr>
              <a:t>Manual tracking of medication and dietary compliance is tedious, error-prone, and fails to provide actionable insights.</a:t>
            </a:r>
          </a:p>
          <a:p>
            <a:pPr algn="just">
              <a:lnSpc>
                <a:spcPct val="150000"/>
              </a:lnSpc>
            </a:pPr>
            <a:r>
              <a:rPr lang="en-US" sz="2400" dirty="0">
                <a:latin typeface="Times New Roman" panose="02020603050405020304" pitchFamily="18" charset="0"/>
                <a:cs typeface="Times New Roman" panose="02020603050405020304" pitchFamily="18" charset="0"/>
              </a:rPr>
              <a:t>Existing systems do not integrate sensors to detect medication intake or provide feedback to users or caregivers.</a:t>
            </a:r>
          </a:p>
          <a:p>
            <a:pPr algn="just">
              <a:lnSpc>
                <a:spcPct val="150000"/>
              </a:lnSpc>
            </a:pPr>
            <a:r>
              <a:rPr lang="en-US" sz="2400" dirty="0">
                <a:latin typeface="Times New Roman" panose="02020603050405020304" pitchFamily="18" charset="0"/>
                <a:cs typeface="Times New Roman" panose="02020603050405020304" pitchFamily="18" charset="0"/>
              </a:rPr>
              <a:t>A lack of secure and user-friendly solutions limits effective health management and timely response to missed doses.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544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CB54F-B074-E98A-21E8-5C456521F8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B5C6D8-F893-052F-58EE-CABE2F6AD1EF}"/>
              </a:ext>
            </a:extLst>
          </p:cNvPr>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12575F07-7ACF-ACAB-CFD6-D40F14FD74C1}"/>
              </a:ext>
            </a:extLst>
          </p:cNvPr>
          <p:cNvSpPr>
            <a:spLocks noGrp="1"/>
          </p:cNvSpPr>
          <p:nvPr>
            <p:ph idx="1"/>
          </p:nvPr>
        </p:nvSpPr>
        <p:spPr>
          <a:xfrm>
            <a:off x="838200" y="734096"/>
            <a:ext cx="10515600" cy="6123904"/>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The system integrates IoT technology to automate medication and meal reminders through visual and audible notifications.</a:t>
            </a:r>
          </a:p>
          <a:p>
            <a:pPr algn="just">
              <a:lnSpc>
                <a:spcPct val="150000"/>
              </a:lnSpc>
            </a:pPr>
            <a:r>
              <a:rPr lang="en-US" sz="2400" dirty="0">
                <a:latin typeface="Times New Roman" panose="02020603050405020304" pitchFamily="18" charset="0"/>
                <a:cs typeface="Times New Roman" panose="02020603050405020304" pitchFamily="18" charset="0"/>
              </a:rPr>
              <a:t>It utilizes sensors to detect medication intake, automatically logging adherence as "Taken" or "Missed."</a:t>
            </a:r>
          </a:p>
          <a:p>
            <a:pPr algn="just">
              <a:lnSpc>
                <a:spcPct val="150000"/>
              </a:lnSpc>
            </a:pPr>
            <a:r>
              <a:rPr lang="en-US" sz="2400" dirty="0">
                <a:latin typeface="Times New Roman" panose="02020603050405020304" pitchFamily="18" charset="0"/>
                <a:cs typeface="Times New Roman" panose="02020603050405020304" pitchFamily="18" charset="0"/>
              </a:rPr>
              <a:t>Cloud-based platforms enable remote caregiver monitoring, offering real-time adherence insights and intervention capabilities.</a:t>
            </a:r>
          </a:p>
          <a:p>
            <a:pPr algn="just">
              <a:lnSpc>
                <a:spcPct val="150000"/>
              </a:lnSpc>
            </a:pPr>
            <a:r>
              <a:rPr lang="en-US" sz="2400" dirty="0">
                <a:latin typeface="Times New Roman" panose="02020603050405020304" pitchFamily="18" charset="0"/>
                <a:cs typeface="Times New Roman" panose="02020603050405020304" pitchFamily="18" charset="0"/>
              </a:rPr>
              <a:t>The system is highly customizable, allowing users and caregivers to adjust reminder schedules as needed.</a:t>
            </a:r>
          </a:p>
          <a:p>
            <a:pPr algn="just">
              <a:lnSpc>
                <a:spcPct val="150000"/>
              </a:lnSpc>
            </a:pPr>
            <a:r>
              <a:rPr lang="en-US" sz="2400" dirty="0">
                <a:latin typeface="Times New Roman" panose="02020603050405020304" pitchFamily="18" charset="0"/>
                <a:cs typeface="Times New Roman" panose="02020603050405020304" pitchFamily="18" charset="0"/>
              </a:rPr>
              <a:t>Enhanced data encryption and user authentication ensure secure transmission and privacy protection of health records.</a:t>
            </a:r>
          </a:p>
          <a:p>
            <a:pPr algn="just">
              <a:lnSpc>
                <a:spcPct val="150000"/>
              </a:lnSpc>
            </a:pPr>
            <a:r>
              <a:rPr lang="en-US" sz="2400" dirty="0">
                <a:latin typeface="Times New Roman" panose="02020603050405020304" pitchFamily="18" charset="0"/>
                <a:cs typeface="Times New Roman" panose="02020603050405020304" pitchFamily="18" charset="0"/>
              </a:rPr>
              <a:t>Real-time adherence data enables caregivers to take timely actions, improving overall health outcomes and compliance.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11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FBE7C-D4B5-74C5-F555-F1FEBCDB9A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FC4F4-A2A5-AFE2-B0DA-C7811E67EFE0}"/>
              </a:ext>
            </a:extLst>
          </p:cNvPr>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 BLOCK DIAGRAM</a:t>
            </a:r>
          </a:p>
        </p:txBody>
      </p:sp>
      <p:pic>
        <p:nvPicPr>
          <p:cNvPr id="4" name="Content Placeholder 3">
            <a:extLst>
              <a:ext uri="{FF2B5EF4-FFF2-40B4-BE49-F238E27FC236}">
                <a16:creationId xmlns:a16="http://schemas.microsoft.com/office/drawing/2014/main" id="{F80F03C8-EB84-0B43-32B7-DF4CA49D208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68492" y="974728"/>
            <a:ext cx="7655015" cy="5522325"/>
          </a:xfrm>
          <a:prstGeom prst="rect">
            <a:avLst/>
          </a:prstGeom>
          <a:noFill/>
          <a:ln>
            <a:noFill/>
          </a:ln>
        </p:spPr>
      </p:pic>
    </p:spTree>
    <p:extLst>
      <p:ext uri="{BB962C8B-B14F-4D97-AF65-F5344CB8AC3E}">
        <p14:creationId xmlns:p14="http://schemas.microsoft.com/office/powerpoint/2010/main" val="4098361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4F91D-217B-F194-6332-D22BDB2A4E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CC2C49-1CF4-805B-9415-1178079E4FAA}"/>
              </a:ext>
            </a:extLst>
          </p:cNvPr>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CIRCUIT DIAGRAM</a:t>
            </a:r>
          </a:p>
        </p:txBody>
      </p:sp>
      <p:pic>
        <p:nvPicPr>
          <p:cNvPr id="6" name="Picture 5">
            <a:extLst>
              <a:ext uri="{FF2B5EF4-FFF2-40B4-BE49-F238E27FC236}">
                <a16:creationId xmlns:a16="http://schemas.microsoft.com/office/drawing/2014/main" id="{F33495ED-2A39-E7E2-2877-DB1CD1CD79C6}"/>
              </a:ext>
            </a:extLst>
          </p:cNvPr>
          <p:cNvPicPr>
            <a:picLocks noChangeAspect="1"/>
          </p:cNvPicPr>
          <p:nvPr/>
        </p:nvPicPr>
        <p:blipFill>
          <a:blip r:embed="rId2"/>
          <a:stretch>
            <a:fillRect/>
          </a:stretch>
        </p:blipFill>
        <p:spPr>
          <a:xfrm>
            <a:off x="2511393" y="1065840"/>
            <a:ext cx="7169214" cy="5214645"/>
          </a:xfrm>
          <a:prstGeom prst="rect">
            <a:avLst/>
          </a:prstGeom>
        </p:spPr>
      </p:pic>
    </p:spTree>
    <p:extLst>
      <p:ext uri="{BB962C8B-B14F-4D97-AF65-F5344CB8AC3E}">
        <p14:creationId xmlns:p14="http://schemas.microsoft.com/office/powerpoint/2010/main" val="2829959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1E9FE-F507-211A-6AED-326C13939A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F7EFDA-487B-C187-EB9E-2BF00132EEA5}"/>
              </a:ext>
            </a:extLst>
          </p:cNvPr>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FLOW DIAGRAM</a:t>
            </a:r>
          </a:p>
        </p:txBody>
      </p:sp>
      <p:pic>
        <p:nvPicPr>
          <p:cNvPr id="4" name="Content Placeholder 3">
            <a:extLst>
              <a:ext uri="{FF2B5EF4-FFF2-40B4-BE49-F238E27FC236}">
                <a16:creationId xmlns:a16="http://schemas.microsoft.com/office/drawing/2014/main" id="{8C9AA1AE-FC25-6DEE-3B60-9566DFC6E0E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03307" y="770191"/>
            <a:ext cx="3830039" cy="5874162"/>
          </a:xfrm>
          <a:prstGeom prst="rect">
            <a:avLst/>
          </a:prstGeom>
          <a:noFill/>
          <a:ln>
            <a:noFill/>
          </a:ln>
        </p:spPr>
      </p:pic>
    </p:spTree>
    <p:extLst>
      <p:ext uri="{BB962C8B-B14F-4D97-AF65-F5344CB8AC3E}">
        <p14:creationId xmlns:p14="http://schemas.microsoft.com/office/powerpoint/2010/main" val="3269119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3749D-3410-406B-04B3-0F1C1B77A1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4D59C-0FF9-77D7-0EBA-17C202305C11}"/>
              </a:ext>
            </a:extLst>
          </p:cNvPr>
          <p:cNvSpPr>
            <a:spLocks noGrp="1"/>
          </p:cNvSpPr>
          <p:nvPr>
            <p:ph type="title"/>
          </p:nvPr>
        </p:nvSpPr>
        <p:spPr>
          <a:xfrm>
            <a:off x="838200" y="1"/>
            <a:ext cx="10515600" cy="734095"/>
          </a:xfrm>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 HARDWARE AND SOFTWARE REQUIREMENTS</a:t>
            </a:r>
          </a:p>
        </p:txBody>
      </p:sp>
      <p:sp>
        <p:nvSpPr>
          <p:cNvPr id="3" name="Content Placeholder 2">
            <a:extLst>
              <a:ext uri="{FF2B5EF4-FFF2-40B4-BE49-F238E27FC236}">
                <a16:creationId xmlns:a16="http://schemas.microsoft.com/office/drawing/2014/main" id="{E65A84B7-A30D-6E18-4630-B7871846B99F}"/>
              </a:ext>
            </a:extLst>
          </p:cNvPr>
          <p:cNvSpPr>
            <a:spLocks noGrp="1"/>
          </p:cNvSpPr>
          <p:nvPr>
            <p:ph idx="1"/>
          </p:nvPr>
        </p:nvSpPr>
        <p:spPr>
          <a:xfrm>
            <a:off x="838200" y="734096"/>
            <a:ext cx="10515600" cy="6123904"/>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MC Programming Language : Embedded C</a:t>
            </a:r>
          </a:p>
          <a:p>
            <a:pPr algn="just">
              <a:lnSpc>
                <a:spcPct val="150000"/>
              </a:lnSpc>
            </a:pPr>
            <a:r>
              <a:rPr lang="en-US" sz="2400" dirty="0">
                <a:latin typeface="Times New Roman" panose="02020603050405020304" pitchFamily="18" charset="0"/>
                <a:cs typeface="Times New Roman" panose="02020603050405020304" pitchFamily="18" charset="0"/>
              </a:rPr>
              <a:t>Programming  tool	   : Arduino IDE</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Arduino Uno</a:t>
            </a:r>
          </a:p>
          <a:p>
            <a:pPr algn="just">
              <a:lnSpc>
                <a:spcPct val="150000"/>
              </a:lnSpc>
            </a:pPr>
            <a:r>
              <a:rPr lang="en-IN" sz="2400" dirty="0">
                <a:latin typeface="Times New Roman" panose="02020603050405020304" pitchFamily="18" charset="0"/>
                <a:cs typeface="Times New Roman" panose="02020603050405020304" pitchFamily="18" charset="0"/>
              </a:rPr>
              <a:t>Node MCU</a:t>
            </a:r>
          </a:p>
          <a:p>
            <a:pPr algn="just">
              <a:lnSpc>
                <a:spcPct val="150000"/>
              </a:lnSpc>
            </a:pPr>
            <a:r>
              <a:rPr lang="en-IN" sz="2400" dirty="0">
                <a:latin typeface="Times New Roman" panose="02020603050405020304" pitchFamily="18" charset="0"/>
                <a:cs typeface="Times New Roman" panose="02020603050405020304" pitchFamily="18" charset="0"/>
              </a:rPr>
              <a:t>IR sensor</a:t>
            </a:r>
          </a:p>
          <a:p>
            <a:pPr algn="just">
              <a:lnSpc>
                <a:spcPct val="150000"/>
              </a:lnSpc>
            </a:pPr>
            <a:r>
              <a:rPr lang="en-IN" sz="2400" dirty="0">
                <a:latin typeface="Times New Roman" panose="02020603050405020304" pitchFamily="18" charset="0"/>
                <a:cs typeface="Times New Roman" panose="02020603050405020304" pitchFamily="18" charset="0"/>
              </a:rPr>
              <a:t>Lcd Display</a:t>
            </a:r>
          </a:p>
          <a:p>
            <a:pPr algn="just">
              <a:lnSpc>
                <a:spcPct val="150000"/>
              </a:lnSpc>
            </a:pPr>
            <a:r>
              <a:rPr lang="en-IN" sz="2400" dirty="0">
                <a:latin typeface="Times New Roman" panose="02020603050405020304" pitchFamily="18" charset="0"/>
                <a:cs typeface="Times New Roman" panose="02020603050405020304" pitchFamily="18" charset="0"/>
              </a:rPr>
              <a:t>Led </a:t>
            </a:r>
          </a:p>
          <a:p>
            <a:pPr algn="just">
              <a:lnSpc>
                <a:spcPct val="150000"/>
              </a:lnSpc>
            </a:pPr>
            <a:r>
              <a:rPr lang="en-IN" sz="2400" dirty="0">
                <a:latin typeface="Times New Roman" panose="02020603050405020304" pitchFamily="18" charset="0"/>
                <a:cs typeface="Times New Roman" panose="02020603050405020304" pitchFamily="18" charset="0"/>
              </a:rPr>
              <a:t>Buzzer</a:t>
            </a:r>
          </a:p>
        </p:txBody>
      </p:sp>
    </p:spTree>
    <p:extLst>
      <p:ext uri="{BB962C8B-B14F-4D97-AF65-F5344CB8AC3E}">
        <p14:creationId xmlns:p14="http://schemas.microsoft.com/office/powerpoint/2010/main" val="3532875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101"/>
            <a:ext cx="11264900" cy="647699"/>
          </a:xfrm>
        </p:spPr>
        <p:txBody>
          <a:bodyPr>
            <a:normAutofit/>
          </a:bodyPr>
          <a:lstStyle/>
          <a:p>
            <a:pPr algn="ctr"/>
            <a:r>
              <a:rPr lang="en-GB" sz="2800" dirty="0">
                <a:latin typeface="Times New Roman" panose="02020603050405020304" pitchFamily="18" charset="0"/>
                <a:cs typeface="Times New Roman" panose="02020603050405020304" pitchFamily="18" charset="0"/>
              </a:rPr>
              <a:t>ARDUINO IDE: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27100"/>
            <a:ext cx="11264900" cy="5689600"/>
          </a:xfrm>
        </p:spPr>
        <p:txBody>
          <a:bodyPr>
            <a:normAutofit/>
          </a:bodyPr>
          <a:lstStyle/>
          <a:p>
            <a:pPr algn="just">
              <a:lnSpc>
                <a:spcPct val="150000"/>
              </a:lnSpc>
            </a:pPr>
            <a:r>
              <a:rPr lang="en-GB" sz="2000" dirty="0">
                <a:latin typeface="Times New Roman" panose="02020603050405020304" pitchFamily="18" charset="0"/>
                <a:cs typeface="Times New Roman" panose="02020603050405020304" pitchFamily="18" charset="0"/>
              </a:rPr>
              <a:t>The Arduino IDE (Integrated Development Environment) is an open-source software used for writing, compiling, and uploading code to Arduino microcontrollers. It supports C/C++ programming languages and provides a simple interface for creating and testing Arduino projects, known as "sketches." The IDE features syntax highlighting, error checking, and access to a vast library of pre-written code for various sensors and peripherals. It is widely used by hobbyists, students, and professionals for rapid prototyping and embedded system development.</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8499" y="3478436"/>
            <a:ext cx="4356101" cy="2602745"/>
          </a:xfrm>
          <a:prstGeom prst="rect">
            <a:avLst/>
          </a:prstGeom>
        </p:spPr>
      </p:pic>
    </p:spTree>
    <p:extLst>
      <p:ext uri="{BB962C8B-B14F-4D97-AF65-F5344CB8AC3E}">
        <p14:creationId xmlns:p14="http://schemas.microsoft.com/office/powerpoint/2010/main" val="677995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101"/>
            <a:ext cx="11264900" cy="647699"/>
          </a:xfrm>
        </p:spPr>
        <p:txBody>
          <a:bodyPr>
            <a:normAutofit/>
          </a:bodyPr>
          <a:lstStyle/>
          <a:p>
            <a:pPr algn="ctr"/>
            <a:r>
              <a:rPr lang="en-GB" sz="2800" b="1" dirty="0">
                <a:latin typeface="Times New Roman" panose="02020603050405020304" pitchFamily="18" charset="0"/>
                <a:cs typeface="Times New Roman" panose="02020603050405020304" pitchFamily="18" charset="0"/>
              </a:rPr>
              <a:t>PROTEUS</a:t>
            </a:r>
            <a:r>
              <a:rPr lang="en-GB" sz="2800"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812800"/>
            <a:ext cx="11264900" cy="5689600"/>
          </a:xfrm>
        </p:spPr>
        <p:txBody>
          <a:bodyPr>
            <a:normAutofit/>
          </a:bodyPr>
          <a:lstStyle/>
          <a:p>
            <a:pPr algn="just">
              <a:lnSpc>
                <a:spcPct val="150000"/>
              </a:lnSpc>
            </a:pPr>
            <a:r>
              <a:rPr lang="en-GB" sz="2000" dirty="0">
                <a:latin typeface="Times New Roman" panose="02020603050405020304" pitchFamily="18" charset="0"/>
                <a:cs typeface="Times New Roman" panose="02020603050405020304" pitchFamily="18" charset="0"/>
              </a:rPr>
              <a:t>Proteus is a simulation and design software used to create and test electronic circuits. It allows users to design circuits with components like microcontrollers, sensors, and displays, and simulate their </a:t>
            </a:r>
            <a:r>
              <a:rPr lang="en-GB" sz="2000" dirty="0" err="1">
                <a:latin typeface="Times New Roman" panose="02020603050405020304" pitchFamily="18" charset="0"/>
                <a:cs typeface="Times New Roman" panose="02020603050405020304" pitchFamily="18" charset="0"/>
              </a:rPr>
              <a:t>behavior</a:t>
            </a:r>
            <a:r>
              <a:rPr lang="en-GB" sz="2000" dirty="0">
                <a:latin typeface="Times New Roman" panose="02020603050405020304" pitchFamily="18" charset="0"/>
                <a:cs typeface="Times New Roman" panose="02020603050405020304" pitchFamily="18" charset="0"/>
              </a:rPr>
              <a:t> before building a physical prototype. Proteus supports simulation of microcontrollers such as Arduino, PIC, and 8051, providing a visual interface for wiring and component placement. The software is commonly used in education and industry for designing, testing, and debugging embedded systems and electronic circuits in a virtual environment.</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8016"/>
          <a:stretch/>
        </p:blipFill>
        <p:spPr>
          <a:xfrm>
            <a:off x="6057900" y="3632200"/>
            <a:ext cx="4114800" cy="2477756"/>
          </a:xfrm>
          <a:prstGeom prst="rect">
            <a:avLst/>
          </a:prstGeom>
        </p:spPr>
      </p:pic>
    </p:spTree>
    <p:extLst>
      <p:ext uri="{BB962C8B-B14F-4D97-AF65-F5344CB8AC3E}">
        <p14:creationId xmlns:p14="http://schemas.microsoft.com/office/powerpoint/2010/main" val="1576543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4095"/>
          </a:xfrm>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ARDUINO(ATMEGA832P)</a:t>
            </a:r>
            <a:endParaRPr lang="en-IN" sz="3600"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34096"/>
            <a:ext cx="10515600" cy="6123904"/>
          </a:xfrm>
        </p:spPr>
        <p:txBody>
          <a:bodyPr>
            <a:normAutofit/>
          </a:bodyPr>
          <a:lstStyle/>
          <a:p>
            <a:pPr algn="just">
              <a:lnSpc>
                <a:spcPct val="150000"/>
              </a:lnSpc>
            </a:pPr>
            <a:r>
              <a:rPr lang="en-GB" sz="2400" dirty="0">
                <a:latin typeface="Times New Roman" panose="02020603050405020304" pitchFamily="18" charset="0"/>
                <a:cs typeface="Times New Roman" panose="02020603050405020304" pitchFamily="18" charset="0"/>
              </a:rPr>
              <a:t>Arduino is a little board that lets you make things like lights, robots, and gadgets. You tell it what to do by writing simple instructions, and it makes things happen, like turning on a light when you press a button. It's easy to use and great for anyone who wants to build fun projects.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flipV="1">
            <a:off x="4235135" y="3724057"/>
            <a:ext cx="3715661" cy="2650984"/>
          </a:xfrm>
          <a:prstGeom prst="rect">
            <a:avLst/>
          </a:prstGeom>
          <a:ln>
            <a:noFill/>
          </a:ln>
        </p:spPr>
      </p:pic>
    </p:spTree>
    <p:extLst>
      <p:ext uri="{BB962C8B-B14F-4D97-AF65-F5344CB8AC3E}">
        <p14:creationId xmlns:p14="http://schemas.microsoft.com/office/powerpoint/2010/main" val="265293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5A54D-D6D8-CC47-FF20-FFEA6839A6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D73F3B-40F1-AA4A-B46A-F6DEC92E1A29}"/>
              </a:ext>
            </a:extLst>
          </p:cNvPr>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09E97617-AD4D-ADA4-A0F8-500F9F12DD5D}"/>
              </a:ext>
            </a:extLst>
          </p:cNvPr>
          <p:cNvSpPr>
            <a:spLocks noGrp="1"/>
          </p:cNvSpPr>
          <p:nvPr>
            <p:ph idx="1"/>
          </p:nvPr>
        </p:nvSpPr>
        <p:spPr>
          <a:xfrm>
            <a:off x="838200" y="734096"/>
            <a:ext cx="10515600" cy="6123904"/>
          </a:xfrm>
        </p:spPr>
        <p:txBody>
          <a:bodyPr>
            <a:normAutofit fontScale="700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Project Description</a:t>
            </a:r>
          </a:p>
          <a:p>
            <a:pPr algn="just">
              <a:lnSpc>
                <a:spcPct val="150000"/>
              </a:lnSpc>
            </a:pPr>
            <a:r>
              <a:rPr lang="en-US" sz="2400" dirty="0">
                <a:latin typeface="Times New Roman" panose="02020603050405020304" pitchFamily="18" charset="0"/>
                <a:cs typeface="Times New Roman" panose="02020603050405020304" pitchFamily="18" charset="0"/>
              </a:rPr>
              <a:t>Problem Statement</a:t>
            </a:r>
          </a:p>
          <a:p>
            <a:pPr algn="just">
              <a:lnSpc>
                <a:spcPct val="150000"/>
              </a:lnSpc>
            </a:pPr>
            <a:r>
              <a:rPr lang="en-US" sz="2400" dirty="0">
                <a:latin typeface="Times New Roman" panose="02020603050405020304" pitchFamily="18" charset="0"/>
                <a:cs typeface="Times New Roman" panose="02020603050405020304" pitchFamily="18" charset="0"/>
              </a:rPr>
              <a:t>Objective</a:t>
            </a:r>
          </a:p>
          <a:p>
            <a:pPr algn="just">
              <a:lnSpc>
                <a:spcPct val="150000"/>
              </a:lnSpc>
            </a:pPr>
            <a:r>
              <a:rPr lang="en-US" sz="2400" dirty="0">
                <a:latin typeface="Times New Roman" panose="02020603050405020304" pitchFamily="18" charset="0"/>
                <a:cs typeface="Times New Roman" panose="02020603050405020304" pitchFamily="18" charset="0"/>
              </a:rPr>
              <a:t>Scope of the Project</a:t>
            </a:r>
          </a:p>
          <a:p>
            <a:pPr algn="just">
              <a:lnSpc>
                <a:spcPct val="150000"/>
              </a:lnSpc>
            </a:pPr>
            <a:r>
              <a:rPr lang="en-US" sz="2400" dirty="0">
                <a:latin typeface="Times New Roman" panose="02020603050405020304" pitchFamily="18" charset="0"/>
                <a:cs typeface="Times New Roman" panose="02020603050405020304" pitchFamily="18" charset="0"/>
              </a:rPr>
              <a:t>Literature Survey</a:t>
            </a:r>
          </a:p>
          <a:p>
            <a:pPr algn="just">
              <a:lnSpc>
                <a:spcPct val="150000"/>
              </a:lnSpc>
            </a:pPr>
            <a:r>
              <a:rPr lang="en-US" sz="2400" dirty="0">
                <a:latin typeface="Times New Roman" panose="02020603050405020304" pitchFamily="18" charset="0"/>
                <a:cs typeface="Times New Roman" panose="02020603050405020304" pitchFamily="18" charset="0"/>
              </a:rPr>
              <a:t>Existing System (with Block Diagram)</a:t>
            </a:r>
          </a:p>
          <a:p>
            <a:pPr algn="just">
              <a:lnSpc>
                <a:spcPct val="150000"/>
              </a:lnSpc>
            </a:pPr>
            <a:r>
              <a:rPr lang="en-US" sz="2400" dirty="0">
                <a:latin typeface="Times New Roman" panose="02020603050405020304" pitchFamily="18" charset="0"/>
                <a:cs typeface="Times New Roman" panose="02020603050405020304" pitchFamily="18" charset="0"/>
              </a:rPr>
              <a:t>Problem Statement</a:t>
            </a:r>
          </a:p>
          <a:p>
            <a:pPr algn="just">
              <a:lnSpc>
                <a:spcPct val="150000"/>
              </a:lnSpc>
            </a:pPr>
            <a:r>
              <a:rPr lang="en-US" sz="2400" dirty="0">
                <a:latin typeface="Times New Roman" panose="02020603050405020304" pitchFamily="18" charset="0"/>
                <a:cs typeface="Times New Roman" panose="02020603050405020304" pitchFamily="18" charset="0"/>
              </a:rPr>
              <a:t>Proposed System</a:t>
            </a:r>
          </a:p>
          <a:p>
            <a:pPr algn="just">
              <a:lnSpc>
                <a:spcPct val="150000"/>
              </a:lnSpc>
            </a:pPr>
            <a:r>
              <a:rPr lang="en-US" sz="2400" dirty="0">
                <a:latin typeface="Times New Roman" panose="02020603050405020304" pitchFamily="18" charset="0"/>
                <a:cs typeface="Times New Roman" panose="02020603050405020304" pitchFamily="18" charset="0"/>
              </a:rPr>
              <a:t>Project Flow Diagram</a:t>
            </a:r>
          </a:p>
          <a:p>
            <a:pPr algn="just">
              <a:lnSpc>
                <a:spcPct val="150000"/>
              </a:lnSpc>
            </a:pPr>
            <a:r>
              <a:rPr lang="en-US" sz="2400" dirty="0">
                <a:latin typeface="Times New Roman" panose="02020603050405020304" pitchFamily="18" charset="0"/>
                <a:cs typeface="Times New Roman" panose="02020603050405020304" pitchFamily="18" charset="0"/>
              </a:rPr>
              <a:t>Hardware and Software Requirements</a:t>
            </a:r>
          </a:p>
          <a:p>
            <a:pPr algn="just">
              <a:lnSpc>
                <a:spcPct val="150000"/>
              </a:lnSpc>
            </a:pPr>
            <a:r>
              <a:rPr lang="en-US" sz="2400" dirty="0">
                <a:latin typeface="Times New Roman" panose="02020603050405020304" pitchFamily="18" charset="0"/>
                <a:cs typeface="Times New Roman" panose="02020603050405020304" pitchFamily="18" charset="0"/>
              </a:rPr>
              <a:t>Functional and Non-Functional Requirements</a:t>
            </a:r>
          </a:p>
          <a:p>
            <a:pPr algn="just">
              <a:lnSpc>
                <a:spcPct val="150000"/>
              </a:lnSpc>
            </a:pPr>
            <a:r>
              <a:rPr lang="en-US" sz="2400" dirty="0">
                <a:latin typeface="Times New Roman" panose="02020603050405020304" pitchFamily="18" charset="0"/>
                <a:cs typeface="Times New Roman" panose="02020603050405020304" pitchFamily="18" charset="0"/>
              </a:rPr>
              <a:t>Future Enhancement</a:t>
            </a:r>
          </a:p>
          <a:p>
            <a:pPr algn="just">
              <a:lnSpc>
                <a:spcPct val="150000"/>
              </a:lnSpc>
            </a:pPr>
            <a:r>
              <a:rPr lang="en-US"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168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4095"/>
          </a:xfrm>
        </p:spPr>
        <p:txBody>
          <a:bodyPr>
            <a:normAutofit/>
          </a:bodyPr>
          <a:lstStyle/>
          <a:p>
            <a:pPr algn="ctr"/>
            <a:r>
              <a:rPr lang="en-US" sz="3600" b="1" dirty="0">
                <a:solidFill>
                  <a:schemeClr val="accent2"/>
                </a:solidFill>
                <a:latin typeface="Times New Roman" pitchFamily="18" charset="0"/>
                <a:cs typeface="Times New Roman" pitchFamily="18" charset="0"/>
              </a:rPr>
              <a:t>NODE MCU</a:t>
            </a:r>
            <a:endParaRPr lang="en-IN" sz="3600"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34096"/>
            <a:ext cx="10515600" cy="6123904"/>
          </a:xfrm>
        </p:spPr>
        <p:txBody>
          <a:bodyPr>
            <a:normAutofit/>
          </a:bodyPr>
          <a:lstStyle/>
          <a:p>
            <a:pPr algn="just">
              <a:lnSpc>
                <a:spcPct val="150000"/>
              </a:lnSpc>
            </a:pPr>
            <a:r>
              <a:rPr lang="en-GB" sz="2400" dirty="0" err="1">
                <a:latin typeface="Times New Roman" panose="02020603050405020304" pitchFamily="18" charset="0"/>
                <a:cs typeface="Times New Roman" panose="02020603050405020304" pitchFamily="18" charset="0"/>
              </a:rPr>
              <a:t>NodeMCU</a:t>
            </a:r>
            <a:r>
              <a:rPr lang="en-GB" sz="2400" dirty="0">
                <a:latin typeface="Times New Roman" panose="02020603050405020304" pitchFamily="18" charset="0"/>
                <a:cs typeface="Times New Roman" panose="02020603050405020304" pitchFamily="18" charset="0"/>
              </a:rPr>
              <a:t> is a low-cost, open-source platform that combines a microcontroller with built-in Wi-Fi, making it perfect for IoT (Internet of Things) projects. It's based on the ESP8266 chip, which means it can connect to the internet and control things remotely.</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18667" b="76889" l="0" r="100000"/>
                    </a14:imgEffect>
                  </a14:imgLayer>
                </a14:imgProps>
              </a:ext>
            </a:extLst>
          </a:blip>
          <a:stretch>
            <a:fillRect/>
          </a:stretch>
        </p:blipFill>
        <p:spPr>
          <a:xfrm>
            <a:off x="4459752" y="3268014"/>
            <a:ext cx="3272496" cy="3403242"/>
          </a:xfrm>
          <a:prstGeom prst="rect">
            <a:avLst/>
          </a:prstGeom>
          <a:ln>
            <a:noFill/>
          </a:ln>
        </p:spPr>
      </p:pic>
    </p:spTree>
    <p:extLst>
      <p:ext uri="{BB962C8B-B14F-4D97-AF65-F5344CB8AC3E}">
        <p14:creationId xmlns:p14="http://schemas.microsoft.com/office/powerpoint/2010/main" val="1570430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a:bodyPr>
          <a:lstStyle/>
          <a:p>
            <a:pPr algn="ctr"/>
            <a:r>
              <a:rPr lang="en-US" sz="3600" b="1" dirty="0">
                <a:solidFill>
                  <a:schemeClr val="accent2"/>
                </a:solidFill>
                <a:latin typeface="Times New Roman" pitchFamily="18" charset="0"/>
                <a:cs typeface="Times New Roman" pitchFamily="18" charset="0"/>
              </a:rPr>
              <a:t>IR SENSOR</a:t>
            </a:r>
          </a:p>
        </p:txBody>
      </p:sp>
      <p:sp>
        <p:nvSpPr>
          <p:cNvPr id="3" name="Content Placeholder 2"/>
          <p:cNvSpPr>
            <a:spLocks noGrp="1"/>
          </p:cNvSpPr>
          <p:nvPr>
            <p:ph idx="1"/>
          </p:nvPr>
        </p:nvSpPr>
        <p:spPr>
          <a:xfrm>
            <a:off x="1981200" y="1066801"/>
            <a:ext cx="8229600" cy="5059363"/>
          </a:xfrm>
        </p:spPr>
        <p:txBody>
          <a:bodyPr>
            <a:normAutofit/>
          </a:bodyPr>
          <a:lstStyle/>
          <a:p>
            <a:pPr>
              <a:lnSpc>
                <a:spcPct val="150000"/>
              </a:lnSpc>
            </a:pPr>
            <a:r>
              <a:rPr lang="en-US" sz="2000" dirty="0">
                <a:latin typeface="Times New Roman" pitchFamily="18" charset="0"/>
                <a:cs typeface="Times New Roman" pitchFamily="18" charset="0"/>
              </a:rPr>
              <a:t>An IR (Infrared) sensor is a device that uses infrared light to detect objects, measure distance, or sense movement. It emits infrared radiation, which is invisible to the human eye, and then measures the reflection of this radiation from nearby objects.</a:t>
            </a:r>
          </a:p>
        </p:txBody>
      </p:sp>
      <p:pic>
        <p:nvPicPr>
          <p:cNvPr id="4" name="Picture 3" descr="ir.jpg"/>
          <p:cNvPicPr>
            <a:picLocks noChangeAspect="1"/>
          </p:cNvPicPr>
          <p:nvPr/>
        </p:nvPicPr>
        <p:blipFill>
          <a:blip r:embed="rId2"/>
          <a:stretch>
            <a:fillRect/>
          </a:stretch>
        </p:blipFill>
        <p:spPr>
          <a:xfrm>
            <a:off x="4724400" y="3407699"/>
            <a:ext cx="2757488" cy="2500527"/>
          </a:xfrm>
          <a:prstGeom prst="rect">
            <a:avLst/>
          </a:prstGeom>
        </p:spPr>
      </p:pic>
    </p:spTree>
    <p:extLst>
      <p:ext uri="{BB962C8B-B14F-4D97-AF65-F5344CB8AC3E}">
        <p14:creationId xmlns:p14="http://schemas.microsoft.com/office/powerpoint/2010/main" val="3530315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4095"/>
          </a:xfrm>
        </p:spPr>
        <p:txBody>
          <a:bodyPr>
            <a:normAutofit/>
          </a:bodyPr>
          <a:lstStyle/>
          <a:p>
            <a:pPr algn="ctr"/>
            <a:r>
              <a:rPr lang="en-US" sz="3600" b="1" dirty="0">
                <a:solidFill>
                  <a:schemeClr val="accent2"/>
                </a:solidFill>
                <a:latin typeface="Times New Roman" pitchFamily="18" charset="0"/>
                <a:cs typeface="Times New Roman" pitchFamily="18" charset="0"/>
              </a:rPr>
              <a:t>16x2 LCD DISPLAY</a:t>
            </a:r>
            <a:endParaRPr lang="en-IN" sz="3600"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34096"/>
            <a:ext cx="10515600" cy="6123904"/>
          </a:xfrm>
        </p:spPr>
        <p:txBody>
          <a:bodyPr>
            <a:normAutofit/>
          </a:bodyPr>
          <a:lstStyle/>
          <a:p>
            <a:pPr>
              <a:lnSpc>
                <a:spcPct val="150000"/>
              </a:lnSpc>
            </a:pPr>
            <a:r>
              <a:rPr lang="en-US" sz="2400" dirty="0">
                <a:latin typeface="Times New Roman" pitchFamily="18" charset="0"/>
                <a:cs typeface="Times New Roman" pitchFamily="18" charset="0"/>
              </a:rPr>
              <a:t>A liquid-crystal display (LCD) is a flat-panel display or other electronic visual display that uses the light-modulating properties of liquid crystals. </a:t>
            </a:r>
          </a:p>
          <a:p>
            <a:pPr>
              <a:lnSpc>
                <a:spcPct val="150000"/>
              </a:lnSpc>
            </a:pPr>
            <a:r>
              <a:rPr lang="en-US" sz="2400" dirty="0">
                <a:latin typeface="Times New Roman" pitchFamily="18" charset="0"/>
                <a:cs typeface="Times New Roman" pitchFamily="18" charset="0"/>
              </a:rPr>
              <a:t>Liquid crystals do not emit light directly.</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cstate="print"/>
          <a:srcRect l="15923" t="40407" r="52840" b="24237"/>
          <a:stretch>
            <a:fillRect/>
          </a:stretch>
        </p:blipFill>
        <p:spPr bwMode="auto">
          <a:xfrm>
            <a:off x="3390900" y="3688079"/>
            <a:ext cx="5410200" cy="2667000"/>
          </a:xfrm>
          <a:prstGeom prst="rect">
            <a:avLst/>
          </a:prstGeom>
          <a:noFill/>
          <a:ln w="9525">
            <a:noFill/>
            <a:miter lim="800000"/>
            <a:headEnd/>
            <a:tailEnd/>
          </a:ln>
          <a:effectLst/>
        </p:spPr>
      </p:pic>
    </p:spTree>
    <p:extLst>
      <p:ext uri="{BB962C8B-B14F-4D97-AF65-F5344CB8AC3E}">
        <p14:creationId xmlns:p14="http://schemas.microsoft.com/office/powerpoint/2010/main" val="2724665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4095"/>
          </a:xfrm>
        </p:spPr>
        <p:txBody>
          <a:bodyPr>
            <a:normAutofit/>
          </a:bodyPr>
          <a:lstStyle/>
          <a:p>
            <a:pPr algn="ctr"/>
            <a:r>
              <a:rPr lang="en-IN" sz="3600" b="1" dirty="0">
                <a:solidFill>
                  <a:schemeClr val="accent2"/>
                </a:solidFill>
                <a:latin typeface="Times New Roman" panose="02020603050405020304" pitchFamily="18" charset="0"/>
                <a:cs typeface="Times New Roman" panose="02020603050405020304" pitchFamily="18" charset="0"/>
              </a:rPr>
              <a:t>BUZZER</a:t>
            </a:r>
            <a:endParaRPr lang="en-IN" sz="3600"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34096"/>
            <a:ext cx="10515600" cy="6123904"/>
          </a:xfrm>
        </p:spPr>
        <p:txBody>
          <a:bodyPr>
            <a:normAutofit/>
          </a:bodyPr>
          <a:lstStyle/>
          <a:p>
            <a:pPr algn="just">
              <a:lnSpc>
                <a:spcPct val="150000"/>
              </a:lnSpc>
            </a:pPr>
            <a:r>
              <a:rPr lang="en-GB" sz="2400" dirty="0">
                <a:latin typeface="Times New Roman" panose="02020603050405020304" pitchFamily="18" charset="0"/>
                <a:cs typeface="Times New Roman" panose="02020603050405020304" pitchFamily="18" charset="0"/>
              </a:rPr>
              <a:t>A buzzer is a device that produces sound, often used in electronic circuits to provide audio feedback or alerts. It works by generating vibrations or oscillations that create sound waves.</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433006" y="3429000"/>
            <a:ext cx="1325987" cy="1295786"/>
          </a:xfrm>
          <a:prstGeom prst="rect">
            <a:avLst/>
          </a:prstGeom>
          <a:ln>
            <a:noFill/>
          </a:ln>
        </p:spPr>
      </p:pic>
    </p:spTree>
    <p:extLst>
      <p:ext uri="{BB962C8B-B14F-4D97-AF65-F5344CB8AC3E}">
        <p14:creationId xmlns:p14="http://schemas.microsoft.com/office/powerpoint/2010/main" val="835337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1BA12-D06D-E2A8-1203-33AD584E93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8331C1-BCD2-0C1C-37A0-F3CB2404FEC4}"/>
              </a:ext>
            </a:extLst>
          </p:cNvPr>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LED</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17DEEE-AA74-3B2B-E35F-D50A00DBA26D}"/>
              </a:ext>
            </a:extLst>
          </p:cNvPr>
          <p:cNvSpPr>
            <a:spLocks noGrp="1"/>
          </p:cNvSpPr>
          <p:nvPr>
            <p:ph idx="1"/>
          </p:nvPr>
        </p:nvSpPr>
        <p:spPr>
          <a:xfrm>
            <a:off x="838200" y="734096"/>
            <a:ext cx="10515600" cy="6123904"/>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An LED (Light Emitting Diode) is a semiconductor light source that emits light when an electric current passes through it. Unlike traditional bulbs, LEDs are energy-efficient, durable, and have a long lifespan. They produce light in various colors, are used in a wide range of applications, and generate minimal heat compared to incandescent lighting.</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E77CBF9-7D98-7145-A5B2-EBD5BC61576E}"/>
              </a:ext>
            </a:extLst>
          </p:cNvPr>
          <p:cNvPicPr>
            <a:picLocks noChangeAspect="1"/>
          </p:cNvPicPr>
          <p:nvPr/>
        </p:nvPicPr>
        <p:blipFill>
          <a:blip r:embed="rId2"/>
          <a:stretch>
            <a:fillRect/>
          </a:stretch>
        </p:blipFill>
        <p:spPr>
          <a:xfrm>
            <a:off x="5333893" y="3796048"/>
            <a:ext cx="1524213" cy="1657581"/>
          </a:xfrm>
          <a:prstGeom prst="rect">
            <a:avLst/>
          </a:prstGeom>
        </p:spPr>
      </p:pic>
    </p:spTree>
    <p:extLst>
      <p:ext uri="{BB962C8B-B14F-4D97-AF65-F5344CB8AC3E}">
        <p14:creationId xmlns:p14="http://schemas.microsoft.com/office/powerpoint/2010/main" val="3485225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4FFB9-22E9-2E1A-9B38-68ADF96BC4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7B73C2-61FF-2D01-CA01-948C7A3472EB}"/>
              </a:ext>
            </a:extLst>
          </p:cNvPr>
          <p:cNvSpPr>
            <a:spLocks noGrp="1"/>
          </p:cNvSpPr>
          <p:nvPr>
            <p:ph type="title"/>
          </p:nvPr>
        </p:nvSpPr>
        <p:spPr>
          <a:xfrm>
            <a:off x="838200" y="1"/>
            <a:ext cx="10515600" cy="1058778"/>
          </a:xfrm>
        </p:spPr>
        <p:txBody>
          <a:bodyPr>
            <a:normAutofit fontScale="90000"/>
          </a:bodyPr>
          <a:lstStyle/>
          <a:p>
            <a:pPr algn="ctr"/>
            <a:r>
              <a:rPr lang="en-IN" sz="3600" b="1" dirty="0">
                <a:latin typeface="Times New Roman" panose="02020603050405020304" pitchFamily="18" charset="0"/>
                <a:cs typeface="Times New Roman" panose="02020603050405020304" pitchFamily="18" charset="0"/>
              </a:rPr>
              <a:t>FUNCTIONAL AND NON-FUNCTIONAL REQUIREMENTS</a:t>
            </a:r>
          </a:p>
        </p:txBody>
      </p:sp>
      <p:sp>
        <p:nvSpPr>
          <p:cNvPr id="3" name="Content Placeholder 2">
            <a:extLst>
              <a:ext uri="{FF2B5EF4-FFF2-40B4-BE49-F238E27FC236}">
                <a16:creationId xmlns:a16="http://schemas.microsoft.com/office/drawing/2014/main" id="{730D2022-85DF-F35E-D9CE-A0AAB0389F5F}"/>
              </a:ext>
            </a:extLst>
          </p:cNvPr>
          <p:cNvSpPr>
            <a:spLocks noGrp="1"/>
          </p:cNvSpPr>
          <p:nvPr>
            <p:ph idx="1"/>
          </p:nvPr>
        </p:nvSpPr>
        <p:spPr>
          <a:xfrm>
            <a:off x="838200" y="1058778"/>
            <a:ext cx="10515600" cy="5799221"/>
          </a:xfrm>
        </p:spPr>
        <p:txBody>
          <a:bodyPr>
            <a:normAutofit fontScale="850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The system must ensure accurate detection of medication intake using infrared sensors to monitor adherence.</a:t>
            </a:r>
          </a:p>
          <a:p>
            <a:pPr algn="just">
              <a:lnSpc>
                <a:spcPct val="150000"/>
              </a:lnSpc>
            </a:pPr>
            <a:r>
              <a:rPr lang="en-US" sz="2400" dirty="0">
                <a:latin typeface="Times New Roman" panose="02020603050405020304" pitchFamily="18" charset="0"/>
                <a:cs typeface="Times New Roman" panose="02020603050405020304" pitchFamily="18" charset="0"/>
              </a:rPr>
              <a:t>It must provide customizable scheduling for medication reminders and dietary alerts to suit user needs.</a:t>
            </a:r>
          </a:p>
          <a:p>
            <a:pPr algn="just">
              <a:lnSpc>
                <a:spcPct val="150000"/>
              </a:lnSpc>
            </a:pPr>
            <a:r>
              <a:rPr lang="en-US" sz="2400" dirty="0">
                <a:latin typeface="Times New Roman" panose="02020603050405020304" pitchFamily="18" charset="0"/>
                <a:cs typeface="Times New Roman" panose="02020603050405020304" pitchFamily="18" charset="0"/>
              </a:rPr>
              <a:t>The system should transmit adherence data to a cloud platform for caregiver monitoring via web or app.</a:t>
            </a:r>
          </a:p>
          <a:p>
            <a:pPr algn="just">
              <a:lnSpc>
                <a:spcPct val="150000"/>
              </a:lnSpc>
            </a:pPr>
            <a:r>
              <a:rPr lang="en-US" sz="2400" dirty="0">
                <a:latin typeface="Times New Roman" panose="02020603050405020304" pitchFamily="18" charset="0"/>
                <a:cs typeface="Times New Roman" panose="02020603050405020304" pitchFamily="18" charset="0"/>
              </a:rPr>
              <a:t>Notifications must be both visual (LED) and audible (buzzer) to ensure that all users are alerted.</a:t>
            </a:r>
          </a:p>
          <a:p>
            <a:pPr algn="just">
              <a:lnSpc>
                <a:spcPct val="150000"/>
              </a:lnSpc>
            </a:pPr>
            <a:r>
              <a:rPr lang="en-US" sz="2400" dirty="0">
                <a:latin typeface="Times New Roman" panose="02020603050405020304" pitchFamily="18" charset="0"/>
                <a:cs typeface="Times New Roman" panose="02020603050405020304" pitchFamily="18" charset="0"/>
              </a:rPr>
              <a:t>The system must allow secure access to health data through encrypted communication and authentication.</a:t>
            </a:r>
          </a:p>
          <a:p>
            <a:pPr algn="just">
              <a:lnSpc>
                <a:spcPct val="150000"/>
              </a:lnSpc>
            </a:pPr>
            <a:r>
              <a:rPr lang="en-US" sz="2400" dirty="0">
                <a:latin typeface="Times New Roman" panose="02020603050405020304" pitchFamily="18" charset="0"/>
                <a:cs typeface="Times New Roman" panose="02020603050405020304" pitchFamily="18" charset="0"/>
              </a:rPr>
              <a:t>The system should be reliable, with minimal delays between reminders and actual notifications or actions.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9374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C5426-6E92-4290-EEEE-76B4DEED7F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9C553-6D85-1297-0362-2573B14D76BC}"/>
              </a:ext>
            </a:extLst>
          </p:cNvPr>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CA979565-BEB8-3989-94C1-D9444B6097C3}"/>
              </a:ext>
            </a:extLst>
          </p:cNvPr>
          <p:cNvSpPr>
            <a:spLocks noGrp="1"/>
          </p:cNvSpPr>
          <p:nvPr>
            <p:ph idx="1"/>
          </p:nvPr>
        </p:nvSpPr>
        <p:spPr>
          <a:xfrm>
            <a:off x="838200" y="734096"/>
            <a:ext cx="10515600" cy="6123904"/>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Incorporating machine learning for predictive analytics to optimize medication schedules based on adherence trends.</a:t>
            </a:r>
          </a:p>
          <a:p>
            <a:pPr algn="just">
              <a:lnSpc>
                <a:spcPct val="150000"/>
              </a:lnSpc>
            </a:pPr>
            <a:r>
              <a:rPr lang="en-US" sz="2400" dirty="0">
                <a:latin typeface="Times New Roman" panose="02020603050405020304" pitchFamily="18" charset="0"/>
                <a:cs typeface="Times New Roman" panose="02020603050405020304" pitchFamily="18" charset="0"/>
              </a:rPr>
              <a:t>Integrating voice recognition to enable hands-free operation for users with limited mobility or vision.</a:t>
            </a:r>
          </a:p>
          <a:p>
            <a:pPr algn="just">
              <a:lnSpc>
                <a:spcPct val="150000"/>
              </a:lnSpc>
            </a:pPr>
            <a:r>
              <a:rPr lang="en-US" sz="2400" dirty="0">
                <a:latin typeface="Times New Roman" panose="02020603050405020304" pitchFamily="18" charset="0"/>
                <a:cs typeface="Times New Roman" panose="02020603050405020304" pitchFamily="18" charset="0"/>
              </a:rPr>
              <a:t>Expanding compatibility to include integration with other health devices like glucose meters or blood pressure monitors.</a:t>
            </a:r>
          </a:p>
          <a:p>
            <a:pPr algn="just">
              <a:lnSpc>
                <a:spcPct val="150000"/>
              </a:lnSpc>
            </a:pPr>
            <a:r>
              <a:rPr lang="en-US" sz="2400" dirty="0">
                <a:latin typeface="Times New Roman" panose="02020603050405020304" pitchFamily="18" charset="0"/>
                <a:cs typeface="Times New Roman" panose="02020603050405020304" pitchFamily="18" charset="0"/>
              </a:rPr>
              <a:t>Implementing multi-language support for diverse user populations, improving accessibility and usability.</a:t>
            </a:r>
          </a:p>
          <a:p>
            <a:pPr algn="just">
              <a:lnSpc>
                <a:spcPct val="150000"/>
              </a:lnSpc>
            </a:pPr>
            <a:r>
              <a:rPr lang="en-US" sz="2400" dirty="0">
                <a:latin typeface="Times New Roman" panose="02020603050405020304" pitchFamily="18" charset="0"/>
                <a:cs typeface="Times New Roman" panose="02020603050405020304" pitchFamily="18" charset="0"/>
              </a:rPr>
              <a:t>Enhancing AI-driven recommendations for personalized health tips based on patient data and behavior.</a:t>
            </a:r>
          </a:p>
          <a:p>
            <a:pPr algn="just">
              <a:lnSpc>
                <a:spcPct val="150000"/>
              </a:lnSpc>
            </a:pPr>
            <a:r>
              <a:rPr lang="en-US" sz="2400" dirty="0">
                <a:latin typeface="Times New Roman" panose="02020603050405020304" pitchFamily="18" charset="0"/>
                <a:cs typeface="Times New Roman" panose="02020603050405020304" pitchFamily="18" charset="0"/>
              </a:rPr>
              <a:t>Incorporating emergency alerts for critical health changes, enabling caregivers to respond promptly.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644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D86DE-6680-E531-5DA6-845149A953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051BC8-C151-08CA-1D4C-DF755843788A}"/>
              </a:ext>
            </a:extLst>
          </p:cNvPr>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0EFB8DF-00D7-665B-5CE3-E817B76C9414}"/>
              </a:ext>
            </a:extLst>
          </p:cNvPr>
          <p:cNvSpPr>
            <a:spLocks noGrp="1"/>
          </p:cNvSpPr>
          <p:nvPr>
            <p:ph idx="1"/>
          </p:nvPr>
        </p:nvSpPr>
        <p:spPr>
          <a:xfrm>
            <a:off x="838200" y="734096"/>
            <a:ext cx="10515600" cy="6123904"/>
          </a:xfrm>
        </p:spPr>
        <p:txBody>
          <a:bodyPr>
            <a:normAutofit lnSpcReduction="10000"/>
          </a:bodyPr>
          <a:lstStyle/>
          <a:p>
            <a:pPr marL="342900" marR="0" lvl="0" indent="-342900" algn="just">
              <a:lnSpc>
                <a:spcPct val="150000"/>
              </a:lnSpc>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Ayshwarya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R. Velmurugan, "Intelligent and Safe Medication Box In Health IoT Platform for Medication Monitoring System with Timely Remainders," 2021 7th International Conference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 A. Mathina, K. Valarmathi, K. Ramalakshmi, S. Bharathi, R. Deepika and M. Dharshini, "Enhanced Medication Reminder and Alert System using IoT," 2023 8th International Conference on Communication and Electronics Systems (ICCES), Coimbatore, India.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buFont typeface="+mj-lt"/>
              <a:buAutoNum type="arabicPeriod"/>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Sangameshwar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Kawdi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Preeti, Namratha, Vijay Laxmi, "IOT-Based Real Time Medicine Reminder and Tracking System", International Research Journal of Engineering and Technology (IRJET), Volume: 11 Issue: 02 Feb 2024.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Sultan Ahmad,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Mahamudul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Hasan, Gouse Pasha Mohammed, Mohammad Shahabuddin, Tasnia Tabassum and Mustafa Wasif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Allv</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“IoT based Pill Remainder and Monitoring System”, IJCSNS International Journal of Computer Science and Network Security, vol. 20, no. 7, July 2020.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Aft>
                <a:spcPts val="800"/>
              </a:spcAft>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 O‘Neill, N Karanikas, A Sav and P. Murphy, "Medicinal cannabis and implications for workplace health and safety: scoping review of systematic reviews", Workplace Health &amp; Safety, vol. 71, no. 9, pp. 400-10, Sep 2023.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53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PROJECT DESCRIPTION</a:t>
            </a:r>
          </a:p>
        </p:txBody>
      </p:sp>
      <p:sp>
        <p:nvSpPr>
          <p:cNvPr id="3" name="Content Placeholder 2"/>
          <p:cNvSpPr>
            <a:spLocks noGrp="1"/>
          </p:cNvSpPr>
          <p:nvPr>
            <p:ph idx="1"/>
          </p:nvPr>
        </p:nvSpPr>
        <p:spPr>
          <a:xfrm>
            <a:off x="838200" y="734096"/>
            <a:ext cx="10515600" cy="6123904"/>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This IoT-based health reminder system ensures timely medication intake through automated alerts and real-time tracking.</a:t>
            </a:r>
          </a:p>
          <a:p>
            <a:pPr algn="just">
              <a:lnSpc>
                <a:spcPct val="150000"/>
              </a:lnSpc>
            </a:pPr>
            <a:r>
              <a:rPr lang="en-US" sz="2400" dirty="0">
                <a:latin typeface="Times New Roman" panose="02020603050405020304" pitchFamily="18" charset="0"/>
                <a:cs typeface="Times New Roman" panose="02020603050405020304" pitchFamily="18" charset="0"/>
              </a:rPr>
              <a:t>It helps elderly and chronic patients adhere to prescribed medication and meal schedules with remote monitoring features.</a:t>
            </a:r>
          </a:p>
          <a:p>
            <a:pPr algn="just">
              <a:lnSpc>
                <a:spcPct val="150000"/>
              </a:lnSpc>
            </a:pPr>
            <a:r>
              <a:rPr lang="en-US" sz="2400" dirty="0">
                <a:latin typeface="Times New Roman" panose="02020603050405020304" pitchFamily="18" charset="0"/>
                <a:cs typeface="Times New Roman" panose="02020603050405020304" pitchFamily="18" charset="0"/>
              </a:rPr>
              <a:t>The system integrates sensors, microcontrollers, and cloud platforms for efficient health management and caregiver oversight.</a:t>
            </a:r>
          </a:p>
          <a:p>
            <a:pPr algn="just">
              <a:lnSpc>
                <a:spcPct val="150000"/>
              </a:lnSpc>
            </a:pPr>
            <a:r>
              <a:rPr lang="en-US" sz="2400" dirty="0">
                <a:latin typeface="Times New Roman" panose="02020603050405020304" pitchFamily="18" charset="0"/>
                <a:cs typeface="Times New Roman" panose="02020603050405020304" pitchFamily="18" charset="0"/>
              </a:rPr>
              <a:t>It automates medication and dietary reminders, reducing missed doses and fostering better health outcomes.</a:t>
            </a:r>
          </a:p>
          <a:p>
            <a:pPr algn="just">
              <a:lnSpc>
                <a:spcPct val="150000"/>
              </a:lnSpc>
            </a:pPr>
            <a:r>
              <a:rPr lang="en-US" sz="2400" dirty="0">
                <a:latin typeface="Times New Roman" panose="02020603050405020304" pitchFamily="18" charset="0"/>
                <a:cs typeface="Times New Roman" panose="02020603050405020304" pitchFamily="18" charset="0"/>
              </a:rPr>
              <a:t>Through notifications, sensors detect whether medication is taken, logging results in a secure cloud-based system.</a:t>
            </a:r>
          </a:p>
          <a:p>
            <a:pPr algn="just">
              <a:lnSpc>
                <a:spcPct val="150000"/>
              </a:lnSpc>
            </a:pPr>
            <a:r>
              <a:rPr lang="en-US" sz="2400" dirty="0">
                <a:latin typeface="Times New Roman" panose="02020603050405020304" pitchFamily="18" charset="0"/>
                <a:cs typeface="Times New Roman" panose="02020603050405020304" pitchFamily="18" charset="0"/>
              </a:rPr>
              <a:t>The system supports user autonomy while providing caregivers with necessary compliance data for timely interventions.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33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A95E5-B1F3-8661-21A6-35146284A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13B9AE-D179-5E13-4FD0-3B39FB4EF321}"/>
              </a:ext>
            </a:extLst>
          </p:cNvPr>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E5CE151-065E-7595-159D-B3D262B61087}"/>
              </a:ext>
            </a:extLst>
          </p:cNvPr>
          <p:cNvSpPr>
            <a:spLocks noGrp="1"/>
          </p:cNvSpPr>
          <p:nvPr>
            <p:ph idx="1"/>
          </p:nvPr>
        </p:nvSpPr>
        <p:spPr>
          <a:xfrm>
            <a:off x="838200" y="734096"/>
            <a:ext cx="10515600" cy="6123904"/>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Medication non-adherence among elderly or chronically ill patients leads to serious health complications and treatment failures.</a:t>
            </a:r>
          </a:p>
          <a:p>
            <a:pPr algn="just">
              <a:lnSpc>
                <a:spcPct val="150000"/>
              </a:lnSpc>
            </a:pPr>
            <a:r>
              <a:rPr lang="en-US" sz="2400" dirty="0">
                <a:latin typeface="Times New Roman" panose="02020603050405020304" pitchFamily="18" charset="0"/>
                <a:cs typeface="Times New Roman" panose="02020603050405020304" pitchFamily="18" charset="0"/>
              </a:rPr>
              <a:t>People often forget medication and meal schedules, especially those with memory impairments or complex health regimens.</a:t>
            </a:r>
          </a:p>
          <a:p>
            <a:pPr algn="just">
              <a:lnSpc>
                <a:spcPct val="150000"/>
              </a:lnSpc>
            </a:pPr>
            <a:r>
              <a:rPr lang="en-US" sz="2400" dirty="0">
                <a:latin typeface="Times New Roman" panose="02020603050405020304" pitchFamily="18" charset="0"/>
                <a:cs typeface="Times New Roman" panose="02020603050405020304" pitchFamily="18" charset="0"/>
              </a:rPr>
              <a:t>Current reminder systems lack real-time adherence tracking and caregiver oversight, making intervention difficult in critical situations.</a:t>
            </a:r>
          </a:p>
          <a:p>
            <a:pPr algn="just">
              <a:lnSpc>
                <a:spcPct val="150000"/>
              </a:lnSpc>
            </a:pPr>
            <a:r>
              <a:rPr lang="en-US" sz="2400" dirty="0">
                <a:latin typeface="Times New Roman" panose="02020603050405020304" pitchFamily="18" charset="0"/>
                <a:cs typeface="Times New Roman" panose="02020603050405020304" pitchFamily="18" charset="0"/>
              </a:rPr>
              <a:t>Manual tracking of medication and dietary compliance is tedious, error-prone, and fails to provide actionable insights.</a:t>
            </a:r>
          </a:p>
          <a:p>
            <a:pPr algn="just">
              <a:lnSpc>
                <a:spcPct val="150000"/>
              </a:lnSpc>
            </a:pPr>
            <a:r>
              <a:rPr lang="en-US" sz="2400" dirty="0">
                <a:latin typeface="Times New Roman" panose="02020603050405020304" pitchFamily="18" charset="0"/>
                <a:cs typeface="Times New Roman" panose="02020603050405020304" pitchFamily="18" charset="0"/>
              </a:rPr>
              <a:t>Existing systems do not integrate sensors to detect medication intake or provide feedback to users or caregivers.</a:t>
            </a:r>
          </a:p>
          <a:p>
            <a:pPr algn="just">
              <a:lnSpc>
                <a:spcPct val="150000"/>
              </a:lnSpc>
            </a:pPr>
            <a:r>
              <a:rPr lang="en-US" sz="2400" dirty="0">
                <a:latin typeface="Times New Roman" panose="02020603050405020304" pitchFamily="18" charset="0"/>
                <a:cs typeface="Times New Roman" panose="02020603050405020304" pitchFamily="18" charset="0"/>
              </a:rPr>
              <a:t>A lack of secure and user-friendly solutions limits effective health management and timely response to missed doses.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695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15FD6-090E-48A6-CEC5-5ED1FAED95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B14FA7-F750-5539-A872-09FD4199E666}"/>
              </a:ext>
            </a:extLst>
          </p:cNvPr>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3C16689E-E3EF-7141-BAAF-4256622B1AA1}"/>
              </a:ext>
            </a:extLst>
          </p:cNvPr>
          <p:cNvSpPr>
            <a:spLocks noGrp="1"/>
          </p:cNvSpPr>
          <p:nvPr>
            <p:ph idx="1"/>
          </p:nvPr>
        </p:nvSpPr>
        <p:spPr>
          <a:xfrm>
            <a:off x="838200" y="734096"/>
            <a:ext cx="10515600" cy="6123904"/>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To develop an IoT-based health reminder system for automated medication and meal scheduling with adherence tracking.</a:t>
            </a:r>
          </a:p>
          <a:p>
            <a:pPr algn="just">
              <a:lnSpc>
                <a:spcPct val="150000"/>
              </a:lnSpc>
            </a:pPr>
            <a:r>
              <a:rPr lang="en-US" sz="2400" dirty="0">
                <a:latin typeface="Times New Roman" panose="02020603050405020304" pitchFamily="18" charset="0"/>
                <a:cs typeface="Times New Roman" panose="02020603050405020304" pitchFamily="18" charset="0"/>
              </a:rPr>
              <a:t>To integrate real-time notifications and sensor-based adherence logging to ensure compliance and prevent missed doses.</a:t>
            </a:r>
          </a:p>
          <a:p>
            <a:pPr algn="just">
              <a:lnSpc>
                <a:spcPct val="150000"/>
              </a:lnSpc>
            </a:pPr>
            <a:r>
              <a:rPr lang="en-US" sz="2400" dirty="0">
                <a:latin typeface="Times New Roman" panose="02020603050405020304" pitchFamily="18" charset="0"/>
                <a:cs typeface="Times New Roman" panose="02020603050405020304" pitchFamily="18" charset="0"/>
              </a:rPr>
              <a:t>To provide caregivers with remote monitoring capabilities for better health management of patients in need.</a:t>
            </a:r>
          </a:p>
          <a:p>
            <a:pPr algn="just">
              <a:lnSpc>
                <a:spcPct val="150000"/>
              </a:lnSpc>
            </a:pPr>
            <a:r>
              <a:rPr lang="en-US" sz="2400" dirty="0">
                <a:latin typeface="Times New Roman" panose="02020603050405020304" pitchFamily="18" charset="0"/>
                <a:cs typeface="Times New Roman" panose="02020603050405020304" pitchFamily="18" charset="0"/>
              </a:rPr>
              <a:t>To create a customizable scheduling system adaptable to various health conditions, with user-friendly interfaces.</a:t>
            </a:r>
          </a:p>
          <a:p>
            <a:pPr algn="just">
              <a:lnSpc>
                <a:spcPct val="150000"/>
              </a:lnSpc>
            </a:pPr>
            <a:r>
              <a:rPr lang="en-US" sz="2400" dirty="0">
                <a:latin typeface="Times New Roman" panose="02020603050405020304" pitchFamily="18" charset="0"/>
                <a:cs typeface="Times New Roman" panose="02020603050405020304" pitchFamily="18" charset="0"/>
              </a:rPr>
              <a:t>To minimize medication and dietary non-adherence, improving long-term health outcomes for patients.</a:t>
            </a:r>
          </a:p>
          <a:p>
            <a:pPr algn="just">
              <a:lnSpc>
                <a:spcPct val="150000"/>
              </a:lnSpc>
            </a:pPr>
            <a:r>
              <a:rPr lang="en-US" sz="2400" dirty="0">
                <a:latin typeface="Times New Roman" panose="02020603050405020304" pitchFamily="18" charset="0"/>
                <a:cs typeface="Times New Roman" panose="02020603050405020304" pitchFamily="18" charset="0"/>
              </a:rPr>
              <a:t>To ensure the system is reliable, secure, and scalable for diverse patient populations with chronic conditions.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26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33D80-A427-7930-F5A3-B1F80624B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EBF384-2967-A495-D52A-80D0BC856F06}"/>
              </a:ext>
            </a:extLst>
          </p:cNvPr>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SCOPE OF THE PROJECT</a:t>
            </a:r>
          </a:p>
        </p:txBody>
      </p:sp>
      <p:sp>
        <p:nvSpPr>
          <p:cNvPr id="3" name="Content Placeholder 2">
            <a:extLst>
              <a:ext uri="{FF2B5EF4-FFF2-40B4-BE49-F238E27FC236}">
                <a16:creationId xmlns:a16="http://schemas.microsoft.com/office/drawing/2014/main" id="{979CD78D-51CD-DA09-F64F-5C04EAAD39C6}"/>
              </a:ext>
            </a:extLst>
          </p:cNvPr>
          <p:cNvSpPr>
            <a:spLocks noGrp="1"/>
          </p:cNvSpPr>
          <p:nvPr>
            <p:ph idx="1"/>
          </p:nvPr>
        </p:nvSpPr>
        <p:spPr>
          <a:xfrm>
            <a:off x="838200" y="734096"/>
            <a:ext cx="10515600" cy="6123904"/>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The system focuses on automating medication reminders and tracking dietary adherence using real-time notifications.</a:t>
            </a:r>
          </a:p>
          <a:p>
            <a:pPr algn="just">
              <a:lnSpc>
                <a:spcPct val="150000"/>
              </a:lnSpc>
            </a:pPr>
            <a:r>
              <a:rPr lang="en-US" sz="2400" dirty="0">
                <a:latin typeface="Times New Roman" panose="02020603050405020304" pitchFamily="18" charset="0"/>
                <a:cs typeface="Times New Roman" panose="02020603050405020304" pitchFamily="18" charset="0"/>
              </a:rPr>
              <a:t>It integrates sensors and microcontrollers to track user actions like medication intake and meal consumption.</a:t>
            </a:r>
          </a:p>
          <a:p>
            <a:pPr algn="just">
              <a:lnSpc>
                <a:spcPct val="150000"/>
              </a:lnSpc>
            </a:pPr>
            <a:r>
              <a:rPr lang="en-US" sz="2400" dirty="0">
                <a:latin typeface="Times New Roman" panose="02020603050405020304" pitchFamily="18" charset="0"/>
                <a:cs typeface="Times New Roman" panose="02020603050405020304" pitchFamily="18" charset="0"/>
              </a:rPr>
              <a:t>Cloud connectivity allows remote access for caregivers, enabling real-time monitoring of patient adherence records.</a:t>
            </a:r>
          </a:p>
          <a:p>
            <a:pPr algn="just">
              <a:lnSpc>
                <a:spcPct val="150000"/>
              </a:lnSpc>
            </a:pPr>
            <a:r>
              <a:rPr lang="en-US" sz="2400" dirty="0">
                <a:latin typeface="Times New Roman" panose="02020603050405020304" pitchFamily="18" charset="0"/>
                <a:cs typeface="Times New Roman" panose="02020603050405020304" pitchFamily="18" charset="0"/>
              </a:rPr>
              <a:t>The project targets elderly patients and individuals with chronic conditions requiring strict health management.</a:t>
            </a:r>
          </a:p>
          <a:p>
            <a:pPr algn="just">
              <a:lnSpc>
                <a:spcPct val="150000"/>
              </a:lnSpc>
            </a:pPr>
            <a:r>
              <a:rPr lang="en-US" sz="2400" dirty="0">
                <a:latin typeface="Times New Roman" panose="02020603050405020304" pitchFamily="18" charset="0"/>
                <a:cs typeface="Times New Roman" panose="02020603050405020304" pitchFamily="18" charset="0"/>
              </a:rPr>
              <a:t>The system's scalability allows for customization based on individual health needs and medication schedules.</a:t>
            </a:r>
          </a:p>
          <a:p>
            <a:pPr algn="just">
              <a:lnSpc>
                <a:spcPct val="150000"/>
              </a:lnSpc>
            </a:pPr>
            <a:r>
              <a:rPr lang="en-US" sz="2400" dirty="0">
                <a:latin typeface="Times New Roman" panose="02020603050405020304" pitchFamily="18" charset="0"/>
                <a:cs typeface="Times New Roman" panose="02020603050405020304" pitchFamily="18" charset="0"/>
              </a:rPr>
              <a:t>It aims to reduce reliance on caregivers by promoting user independence and enhancing adherence.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7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2000172"/>
              </p:ext>
            </p:extLst>
          </p:nvPr>
        </p:nvGraphicFramePr>
        <p:xfrm>
          <a:off x="0" y="826152"/>
          <a:ext cx="12192000" cy="5943600"/>
        </p:xfrm>
        <a:graphic>
          <a:graphicData uri="http://schemas.openxmlformats.org/drawingml/2006/table">
            <a:tbl>
              <a:tblPr firstRow="1" bandRow="1">
                <a:tableStyleId>{5940675A-B579-460E-94D1-54222C63F5DA}</a:tableStyleId>
              </a:tblPr>
              <a:tblGrid>
                <a:gridCol w="721217">
                  <a:extLst>
                    <a:ext uri="{9D8B030D-6E8A-4147-A177-3AD203B41FA5}">
                      <a16:colId xmlns:a16="http://schemas.microsoft.com/office/drawing/2014/main" val="20000"/>
                    </a:ext>
                  </a:extLst>
                </a:gridCol>
                <a:gridCol w="1841679">
                  <a:extLst>
                    <a:ext uri="{9D8B030D-6E8A-4147-A177-3AD203B41FA5}">
                      <a16:colId xmlns:a16="http://schemas.microsoft.com/office/drawing/2014/main" val="20001"/>
                    </a:ext>
                  </a:extLst>
                </a:gridCol>
                <a:gridCol w="1996225">
                  <a:extLst>
                    <a:ext uri="{9D8B030D-6E8A-4147-A177-3AD203B41FA5}">
                      <a16:colId xmlns:a16="http://schemas.microsoft.com/office/drawing/2014/main" val="20002"/>
                    </a:ext>
                  </a:extLst>
                </a:gridCol>
                <a:gridCol w="1661375">
                  <a:extLst>
                    <a:ext uri="{9D8B030D-6E8A-4147-A177-3AD203B41FA5}">
                      <a16:colId xmlns:a16="http://schemas.microsoft.com/office/drawing/2014/main" val="20003"/>
                    </a:ext>
                  </a:extLst>
                </a:gridCol>
                <a:gridCol w="2498501">
                  <a:extLst>
                    <a:ext uri="{9D8B030D-6E8A-4147-A177-3AD203B41FA5}">
                      <a16:colId xmlns:a16="http://schemas.microsoft.com/office/drawing/2014/main" val="20004"/>
                    </a:ext>
                  </a:extLst>
                </a:gridCol>
                <a:gridCol w="3473003">
                  <a:extLst>
                    <a:ext uri="{9D8B030D-6E8A-4147-A177-3AD203B41FA5}">
                      <a16:colId xmlns:a16="http://schemas.microsoft.com/office/drawing/2014/main" val="20005"/>
                    </a:ext>
                  </a:extLst>
                </a:gridCol>
              </a:tblGrid>
              <a:tr h="757949">
                <a:tc>
                  <a:txBody>
                    <a:bodyPr/>
                    <a:lstStyle/>
                    <a:p>
                      <a:r>
                        <a:rPr lang="en-IN" sz="2400" b="1" dirty="0">
                          <a:solidFill>
                            <a:schemeClr val="tx1"/>
                          </a:solidFill>
                          <a:latin typeface="Times New Roman" panose="02020603050405020304" pitchFamily="18" charset="0"/>
                          <a:cs typeface="Times New Roman" panose="02020603050405020304" pitchFamily="18" charset="0"/>
                        </a:rPr>
                        <a:t>S.</a:t>
                      </a:r>
                    </a:p>
                    <a:p>
                      <a:r>
                        <a:rPr lang="en-IN" sz="2400" b="1" dirty="0">
                          <a:solidFill>
                            <a:schemeClr val="tx1"/>
                          </a:solidFill>
                          <a:latin typeface="Times New Roman" panose="02020603050405020304" pitchFamily="18" charset="0"/>
                          <a:cs typeface="Times New Roman" panose="02020603050405020304" pitchFamily="18" charset="0"/>
                        </a:rPr>
                        <a:t>NO</a:t>
                      </a:r>
                    </a:p>
                  </a:txBody>
                  <a:tcPr/>
                </a:tc>
                <a:tc>
                  <a:txBody>
                    <a:bodyPr/>
                    <a:lstStyle/>
                    <a:p>
                      <a:pPr algn="ctr"/>
                      <a:r>
                        <a:rPr lang="en-IN" sz="2800" b="1" dirty="0">
                          <a:solidFill>
                            <a:schemeClr val="tx1"/>
                          </a:solidFill>
                          <a:latin typeface="Times New Roman" panose="02020603050405020304" pitchFamily="18" charset="0"/>
                          <a:cs typeface="Times New Roman" panose="02020603050405020304" pitchFamily="18" charset="0"/>
                        </a:rPr>
                        <a:t>TITLE</a:t>
                      </a:r>
                    </a:p>
                  </a:txBody>
                  <a:tcPr/>
                </a:tc>
                <a:tc>
                  <a:txBody>
                    <a:bodyPr/>
                    <a:lstStyle/>
                    <a:p>
                      <a:pPr algn="ctr"/>
                      <a:r>
                        <a:rPr lang="en-IN" sz="2800" b="1" dirty="0">
                          <a:solidFill>
                            <a:schemeClr val="tx1"/>
                          </a:solidFill>
                          <a:latin typeface="Times New Roman" panose="02020603050405020304" pitchFamily="18" charset="0"/>
                          <a:cs typeface="Times New Roman" panose="02020603050405020304" pitchFamily="18" charset="0"/>
                        </a:rPr>
                        <a:t>AUTHOR</a:t>
                      </a:r>
                    </a:p>
                  </a:txBody>
                  <a:tcPr/>
                </a:tc>
                <a:tc>
                  <a:txBody>
                    <a:bodyPr/>
                    <a:lstStyle/>
                    <a:p>
                      <a:pPr algn="ctr"/>
                      <a:r>
                        <a:rPr lang="en-IN" sz="1600" b="1" dirty="0">
                          <a:solidFill>
                            <a:schemeClr val="tx1"/>
                          </a:solidFill>
                          <a:latin typeface="Times New Roman" panose="02020603050405020304" pitchFamily="18" charset="0"/>
                          <a:cs typeface="Times New Roman" panose="02020603050405020304" pitchFamily="18" charset="0"/>
                        </a:rPr>
                        <a:t>YEAR&amp;</a:t>
                      </a:r>
                    </a:p>
                    <a:p>
                      <a:pPr algn="ctr"/>
                      <a:r>
                        <a:rPr lang="en-IN" sz="1600" b="1" dirty="0">
                          <a:solidFill>
                            <a:schemeClr val="tx1"/>
                          </a:solidFill>
                          <a:latin typeface="Times New Roman" panose="02020603050405020304" pitchFamily="18" charset="0"/>
                          <a:cs typeface="Times New Roman" panose="02020603050405020304" pitchFamily="18" charset="0"/>
                        </a:rPr>
                        <a:t>PUBLICATION</a:t>
                      </a:r>
                      <a:endParaRPr lang="en-IN" sz="28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2800" b="1" dirty="0">
                          <a:solidFill>
                            <a:schemeClr val="tx1"/>
                          </a:solidFill>
                          <a:latin typeface="Times New Roman" panose="02020603050405020304" pitchFamily="18" charset="0"/>
                          <a:cs typeface="Times New Roman" panose="02020603050405020304" pitchFamily="18" charset="0"/>
                        </a:rPr>
                        <a:t>DRAWBACKS</a:t>
                      </a:r>
                    </a:p>
                  </a:txBody>
                  <a:tcPr/>
                </a:tc>
                <a:tc>
                  <a:txBody>
                    <a:bodyPr/>
                    <a:lstStyle/>
                    <a:p>
                      <a:pPr algn="ctr"/>
                      <a:r>
                        <a:rPr lang="en-IN" sz="2800" b="1" dirty="0">
                          <a:solidFill>
                            <a:schemeClr val="tx1"/>
                          </a:solidFill>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0000"/>
                  </a:ext>
                </a:extLst>
              </a:tr>
              <a:tr h="1869396">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 Intelligent and Safe Medication Box In Health IoT Platform for Medication Monitoring System with Timely Remainders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 </a:t>
                      </a:r>
                      <a:r>
                        <a:rPr lang="en-US" dirty="0" err="1">
                          <a:latin typeface="Times New Roman" panose="02020603050405020304" pitchFamily="18" charset="0"/>
                          <a:cs typeface="Times New Roman" panose="02020603050405020304" pitchFamily="18" charset="0"/>
                        </a:rPr>
                        <a:t>Ayshwarya</a:t>
                      </a:r>
                      <a:r>
                        <a:rPr lang="en-US" dirty="0">
                          <a:latin typeface="Times New Roman" panose="02020603050405020304" pitchFamily="18" charset="0"/>
                          <a:cs typeface="Times New Roman" panose="02020603050405020304" pitchFamily="18" charset="0"/>
                        </a:rPr>
                        <a:t> and R. Velmurugan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2021, 7th International Conference</a:t>
                      </a:r>
                    </a:p>
                  </a:txBody>
                  <a:tcPr/>
                </a:tc>
                <a:tc>
                  <a:txBody>
                    <a:bodyPr/>
                    <a:lstStyle/>
                    <a:p>
                      <a:r>
                        <a:rPr lang="en-US" dirty="0">
                          <a:latin typeface="Times New Roman" panose="02020603050405020304" pitchFamily="18" charset="0"/>
                          <a:cs typeface="Times New Roman" panose="02020603050405020304" pitchFamily="18" charset="0"/>
                        </a:rPr>
                        <a:t>Limited scalability, high implementation cost, lack of universal standards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Discusses an IoT-based medication box for monitoring medication usage with timely reminders, improving adherence and safety.</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869396">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Enhanced Medication Reminder and Alert System using IoT</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 A. Mathina, K. Valarmathi, K. Ramalakshmi, S. Bharathi, R. Deepika, and M. Dharshini</a:t>
                      </a:r>
                    </a:p>
                  </a:txBody>
                  <a:tcPr/>
                </a:tc>
                <a:tc>
                  <a:txBody>
                    <a:bodyPr/>
                    <a:lstStyle/>
                    <a:p>
                      <a:r>
                        <a:rPr lang="en-US" dirty="0">
                          <a:latin typeface="Times New Roman" panose="02020603050405020304" pitchFamily="18" charset="0"/>
                          <a:cs typeface="Times New Roman" panose="02020603050405020304" pitchFamily="18" charset="0"/>
                        </a:rPr>
                        <a:t>2023, 8th International Conference on Communication and Electronics Systems (ICCES), Coimbatore, India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Potential connectivity issues, privacy concerns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Introduces an IoT-based medication reminder and alert system that helps users manage their medication schedules effectively.</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5187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67E4B-7ED9-EF6A-2655-69C750433DD9}"/>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818F287-960C-400E-6C09-99B8EE88DB79}"/>
              </a:ext>
            </a:extLst>
          </p:cNvPr>
          <p:cNvGraphicFramePr>
            <a:graphicFrameLocks noGrp="1"/>
          </p:cNvGraphicFramePr>
          <p:nvPr>
            <p:ph idx="1"/>
            <p:extLst>
              <p:ext uri="{D42A27DB-BD31-4B8C-83A1-F6EECF244321}">
                <p14:modId xmlns:p14="http://schemas.microsoft.com/office/powerpoint/2010/main" val="4278482298"/>
              </p:ext>
            </p:extLst>
          </p:nvPr>
        </p:nvGraphicFramePr>
        <p:xfrm>
          <a:off x="0" y="0"/>
          <a:ext cx="12192000" cy="7406640"/>
        </p:xfrm>
        <a:graphic>
          <a:graphicData uri="http://schemas.openxmlformats.org/drawingml/2006/table">
            <a:tbl>
              <a:tblPr firstRow="1" bandRow="1">
                <a:tableStyleId>{5940675A-B579-460E-94D1-54222C63F5DA}</a:tableStyleId>
              </a:tblPr>
              <a:tblGrid>
                <a:gridCol w="721217">
                  <a:extLst>
                    <a:ext uri="{9D8B030D-6E8A-4147-A177-3AD203B41FA5}">
                      <a16:colId xmlns:a16="http://schemas.microsoft.com/office/drawing/2014/main" val="20000"/>
                    </a:ext>
                  </a:extLst>
                </a:gridCol>
                <a:gridCol w="1841679">
                  <a:extLst>
                    <a:ext uri="{9D8B030D-6E8A-4147-A177-3AD203B41FA5}">
                      <a16:colId xmlns:a16="http://schemas.microsoft.com/office/drawing/2014/main" val="20001"/>
                    </a:ext>
                  </a:extLst>
                </a:gridCol>
                <a:gridCol w="1996225">
                  <a:extLst>
                    <a:ext uri="{9D8B030D-6E8A-4147-A177-3AD203B41FA5}">
                      <a16:colId xmlns:a16="http://schemas.microsoft.com/office/drawing/2014/main" val="20002"/>
                    </a:ext>
                  </a:extLst>
                </a:gridCol>
                <a:gridCol w="1661375">
                  <a:extLst>
                    <a:ext uri="{9D8B030D-6E8A-4147-A177-3AD203B41FA5}">
                      <a16:colId xmlns:a16="http://schemas.microsoft.com/office/drawing/2014/main" val="20003"/>
                    </a:ext>
                  </a:extLst>
                </a:gridCol>
                <a:gridCol w="2498501">
                  <a:extLst>
                    <a:ext uri="{9D8B030D-6E8A-4147-A177-3AD203B41FA5}">
                      <a16:colId xmlns:a16="http://schemas.microsoft.com/office/drawing/2014/main" val="20004"/>
                    </a:ext>
                  </a:extLst>
                </a:gridCol>
                <a:gridCol w="3473003">
                  <a:extLst>
                    <a:ext uri="{9D8B030D-6E8A-4147-A177-3AD203B41FA5}">
                      <a16:colId xmlns:a16="http://schemas.microsoft.com/office/drawing/2014/main" val="20005"/>
                    </a:ext>
                  </a:extLst>
                </a:gridCol>
              </a:tblGrid>
              <a:tr h="1869396">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IoT-Based Real-Time Medicine Reminder and Tracking System</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Sangameshwar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Kawdi</a:t>
                      </a:r>
                      <a:r>
                        <a:rPr lang="en-IN" dirty="0">
                          <a:latin typeface="Times New Roman" panose="02020603050405020304" pitchFamily="18" charset="0"/>
                          <a:cs typeface="Times New Roman" panose="02020603050405020304" pitchFamily="18" charset="0"/>
                        </a:rPr>
                        <a:t>, Preeti, Namratha, Vijay Laxmi</a:t>
                      </a:r>
                    </a:p>
                  </a:txBody>
                  <a:tcPr/>
                </a:tc>
                <a:tc>
                  <a:txBody>
                    <a:bodyPr/>
                    <a:lstStyle/>
                    <a:p>
                      <a:r>
                        <a:rPr lang="en-US" dirty="0">
                          <a:latin typeface="Times New Roman" panose="02020603050405020304" pitchFamily="18" charset="0"/>
                          <a:cs typeface="Times New Roman" panose="02020603050405020304" pitchFamily="18" charset="0"/>
                        </a:rPr>
                        <a:t>2024, International Research Journal of Engineering and Technology (IRJET), Volume 11, Issue 02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Limited to specific medicine tracking, dependency on device availability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Presents a real-time IoT-based system for medicine reminders and tracking, aimed at improving medication adherence.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869396">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IoT-Based Pill Reminder and Monitoring System</a:t>
                      </a:r>
                    </a:p>
                  </a:txBody>
                  <a:tcPr/>
                </a:tc>
                <a:tc>
                  <a:txBody>
                    <a:bodyPr/>
                    <a:lstStyle/>
                    <a:p>
                      <a:r>
                        <a:rPr lang="en-IN" dirty="0">
                          <a:latin typeface="Times New Roman" panose="02020603050405020304" pitchFamily="18" charset="0"/>
                          <a:cs typeface="Times New Roman" panose="02020603050405020304" pitchFamily="18" charset="0"/>
                        </a:rPr>
                        <a:t>Sultan Ahmad, </a:t>
                      </a:r>
                      <a:r>
                        <a:rPr lang="en-IN" dirty="0" err="1">
                          <a:latin typeface="Times New Roman" panose="02020603050405020304" pitchFamily="18" charset="0"/>
                          <a:cs typeface="Times New Roman" panose="02020603050405020304" pitchFamily="18" charset="0"/>
                        </a:rPr>
                        <a:t>Mahamudul</a:t>
                      </a:r>
                      <a:r>
                        <a:rPr lang="en-IN" dirty="0">
                          <a:latin typeface="Times New Roman" panose="02020603050405020304" pitchFamily="18" charset="0"/>
                          <a:cs typeface="Times New Roman" panose="02020603050405020304" pitchFamily="18" charset="0"/>
                        </a:rPr>
                        <a:t> Hasan, Gouse Pasha Mohammed, Mohammad Shahabuddin, Tasnia Tabassum, and Mustafa Wasif </a:t>
                      </a:r>
                      <a:r>
                        <a:rPr lang="en-IN" dirty="0" err="1">
                          <a:latin typeface="Times New Roman" panose="02020603050405020304" pitchFamily="18" charset="0"/>
                          <a:cs typeface="Times New Roman" panose="02020603050405020304" pitchFamily="18" charset="0"/>
                        </a:rPr>
                        <a:t>Allv</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 IJCSNS International Journal of Computer Science and Network Security, vol. 20, no. 7</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Issues with long-term battery life and system complexity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Describes an IoT-based pill reminder and monitoring system for tracking medication intake and enhancing user compliance.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869396">
                <a:tc>
                  <a:txBody>
                    <a:bodyPr/>
                    <a:lstStyle/>
                    <a:p>
                      <a:r>
                        <a:rPr lang="en-IN"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Medicinal Cannabis and Implications for Workplace Health and Safety: Scoping Review of Systematic Reviews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V. O'Neill, N. Karanikas, A. Sav, and P. Murphy</a:t>
                      </a:r>
                    </a:p>
                  </a:txBody>
                  <a:tcPr/>
                </a:tc>
                <a:tc>
                  <a:txBody>
                    <a:bodyPr/>
                    <a:lstStyle/>
                    <a:p>
                      <a:r>
                        <a:rPr lang="en-US" dirty="0">
                          <a:latin typeface="Times New Roman" panose="02020603050405020304" pitchFamily="18" charset="0"/>
                          <a:cs typeface="Times New Roman" panose="02020603050405020304" pitchFamily="18" charset="0"/>
                        </a:rPr>
                        <a:t>2023, Workplace Health &amp; Safety, vol. 71, no. 9</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Focus on limited health areas, lack of specific IoT integration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Reviews the implications of medicinal cannabis use in the workplace, particularly concerning health and safety.</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2496377"/>
                  </a:ext>
                </a:extLst>
              </a:tr>
            </a:tbl>
          </a:graphicData>
        </a:graphic>
      </p:graphicFrame>
    </p:spTree>
    <p:extLst>
      <p:ext uri="{BB962C8B-B14F-4D97-AF65-F5344CB8AC3E}">
        <p14:creationId xmlns:p14="http://schemas.microsoft.com/office/powerpoint/2010/main" val="276634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088B2-2DB1-0AE1-F827-327FE00D04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00946C-1E3A-D133-1F57-F90A65548C71}"/>
              </a:ext>
            </a:extLst>
          </p:cNvPr>
          <p:cNvSpPr>
            <a:spLocks noGrp="1"/>
          </p:cNvSpPr>
          <p:nvPr>
            <p:ph type="title"/>
          </p:nvPr>
        </p:nvSpPr>
        <p:spPr>
          <a:xfrm>
            <a:off x="838200" y="1"/>
            <a:ext cx="10515600" cy="734095"/>
          </a:xfrm>
        </p:spPr>
        <p:txBody>
          <a:bodyPr>
            <a:normAutofit/>
          </a:bodyPr>
          <a:lstStyle/>
          <a:p>
            <a:pPr algn="ctr"/>
            <a:r>
              <a:rPr lang="en-IN" sz="36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BA5F28B9-4EE9-AFC1-9E76-3D085C0C38E8}"/>
              </a:ext>
            </a:extLst>
          </p:cNvPr>
          <p:cNvSpPr>
            <a:spLocks noGrp="1"/>
          </p:cNvSpPr>
          <p:nvPr>
            <p:ph idx="1"/>
          </p:nvPr>
        </p:nvSpPr>
        <p:spPr>
          <a:xfrm>
            <a:off x="838200" y="734096"/>
            <a:ext cx="10515600" cy="6123904"/>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Existing systems offer basic reminders but lack advanced tracking of medication or dietary compliance.</a:t>
            </a:r>
          </a:p>
          <a:p>
            <a:pPr algn="just">
              <a:lnSpc>
                <a:spcPct val="150000"/>
              </a:lnSpc>
            </a:pPr>
            <a:r>
              <a:rPr lang="en-US" sz="2400" dirty="0">
                <a:latin typeface="Times New Roman" panose="02020603050405020304" pitchFamily="18" charset="0"/>
                <a:cs typeface="Times New Roman" panose="02020603050405020304" pitchFamily="18" charset="0"/>
              </a:rPr>
              <a:t>Most solutions provide simple text or audio reminders without sensor integration for adherence tracking.</a:t>
            </a:r>
          </a:p>
          <a:p>
            <a:pPr algn="just">
              <a:lnSpc>
                <a:spcPct val="150000"/>
              </a:lnSpc>
            </a:pPr>
            <a:r>
              <a:rPr lang="en-US" sz="2400" dirty="0">
                <a:latin typeface="Times New Roman" panose="02020603050405020304" pitchFamily="18" charset="0"/>
                <a:cs typeface="Times New Roman" panose="02020603050405020304" pitchFamily="18" charset="0"/>
              </a:rPr>
              <a:t>Current systems often fail to offer cloud-based monitoring for caregivers or provide real-time updates.</a:t>
            </a:r>
          </a:p>
          <a:p>
            <a:pPr algn="just">
              <a:lnSpc>
                <a:spcPct val="150000"/>
              </a:lnSpc>
            </a:pPr>
            <a:r>
              <a:rPr lang="en-US" sz="2400" dirty="0">
                <a:latin typeface="Times New Roman" panose="02020603050405020304" pitchFamily="18" charset="0"/>
                <a:cs typeface="Times New Roman" panose="02020603050405020304" pitchFamily="18" charset="0"/>
              </a:rPr>
              <a:t>Limited or no integration with mobile applications or web-based interfaces hampers remote monitoring.</a:t>
            </a:r>
          </a:p>
          <a:p>
            <a:pPr algn="just">
              <a:lnSpc>
                <a:spcPct val="150000"/>
              </a:lnSpc>
            </a:pPr>
            <a:r>
              <a:rPr lang="en-US" sz="2400" dirty="0">
                <a:latin typeface="Times New Roman" panose="02020603050405020304" pitchFamily="18" charset="0"/>
                <a:cs typeface="Times New Roman" panose="02020603050405020304" pitchFamily="18" charset="0"/>
              </a:rPr>
              <a:t>A lack of customization options makes it challenging to address the unique needs of each user.</a:t>
            </a:r>
          </a:p>
          <a:p>
            <a:pPr algn="just">
              <a:lnSpc>
                <a:spcPct val="150000"/>
              </a:lnSpc>
            </a:pPr>
            <a:r>
              <a:rPr lang="en-US" sz="2400" dirty="0">
                <a:latin typeface="Times New Roman" panose="02020603050405020304" pitchFamily="18" charset="0"/>
                <a:cs typeface="Times New Roman" panose="02020603050405020304" pitchFamily="18" charset="0"/>
              </a:rPr>
              <a:t>Existing systems typically have limited data security, raising concerns over privacy and unauthorized access.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712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2076</Words>
  <Application>Microsoft Office PowerPoint</Application>
  <PresentationFormat>Widescreen</PresentationFormat>
  <Paragraphs>159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DOSE AND DINE: AN IOT-BASED REAL-TIME MEDICINE AND DIET REMINDER SYSTEM</vt:lpstr>
      <vt:lpstr>INDEX</vt:lpstr>
      <vt:lpstr>PROJECT DESCRIPTION</vt:lpstr>
      <vt:lpstr>PROBLEM STATEMENT</vt:lpstr>
      <vt:lpstr>OBJECTIVE</vt:lpstr>
      <vt:lpstr>SCOPE OF THE PROJECT</vt:lpstr>
      <vt:lpstr>LITERATURE SURVEY</vt:lpstr>
      <vt:lpstr>PowerPoint Presentation</vt:lpstr>
      <vt:lpstr>EXISTING SYSTEM</vt:lpstr>
      <vt:lpstr>EXISTING SYSTEM BLOCK DIAGRAM</vt:lpstr>
      <vt:lpstr>PROBLEM STATEMENT</vt:lpstr>
      <vt:lpstr>PROPOSED SYSTEM</vt:lpstr>
      <vt:lpstr> BLOCK DIAGRAM</vt:lpstr>
      <vt:lpstr>CIRCUIT DIAGRAM</vt:lpstr>
      <vt:lpstr>FLOW DIAGRAM</vt:lpstr>
      <vt:lpstr> HARDWARE AND SOFTWARE REQUIREMENTS</vt:lpstr>
      <vt:lpstr>ARDUINO IDE:</vt:lpstr>
      <vt:lpstr>PROTEUS:</vt:lpstr>
      <vt:lpstr>ARDUINO(ATMEGA832P)</vt:lpstr>
      <vt:lpstr>NODE MCU</vt:lpstr>
      <vt:lpstr>IR SENSOR</vt:lpstr>
      <vt:lpstr>16x2 LCD DISPLAY</vt:lpstr>
      <vt:lpstr>BUZZER</vt:lpstr>
      <vt:lpstr>LED</vt:lpstr>
      <vt:lpstr>FUNCTIONAL AND NON-FUNCTIONAL REQUIREMENTS</vt:lpstr>
      <vt:lpstr>FUTURE ENHANCEMENT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2</cp:revision>
  <dcterms:created xsi:type="dcterms:W3CDTF">2025-04-04T05:30:13Z</dcterms:created>
  <dcterms:modified xsi:type="dcterms:W3CDTF">2025-04-05T07:29:16Z</dcterms:modified>
</cp:coreProperties>
</file>