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18288000" cy="10287000"/>
  <p:notesSz cx="6858000" cy="9144000"/>
  <p:embeddedFontLst>
    <p:embeddedFont>
      <p:font typeface="Barlow" panose="00000500000000000000" pitchFamily="2" charset="0"/>
      <p:bold r:id="rId8"/>
      <p:boldItalic r:id="rId9"/>
    </p:embeddedFont>
    <p:embeddedFont>
      <p:font typeface="Barlow SemiBold" panose="000007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93DE5E5-195B-4895-82BB-2F046DC61159}">
          <p14:sldIdLst>
            <p14:sldId id="256"/>
            <p14:sldId id="258"/>
            <p14:sldId id="257"/>
            <p14:sldId id="260"/>
            <p14:sldId id="261"/>
          </p14:sldIdLst>
        </p14:section>
        <p14:section name="Untitled Section" id="{D1F0E2C2-D993-401E-B3D8-B1D1FAD448E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 rot="3608404">
            <a:off x="10145195" y="1717394"/>
            <a:ext cx="9622160" cy="6245657"/>
          </a:xfrm>
          <a:custGeom>
            <a:avLst/>
            <a:gdLst/>
            <a:ahLst/>
            <a:cxnLst/>
            <a:rect l="l" t="t" r="r" b="b"/>
            <a:pathLst>
              <a:path w="9622160" h="6245657" extrusionOk="0">
                <a:moveTo>
                  <a:pt x="0" y="0"/>
                </a:moveTo>
                <a:lnTo>
                  <a:pt x="9622160" y="0"/>
                </a:lnTo>
                <a:lnTo>
                  <a:pt x="9622160" y="6245657"/>
                </a:lnTo>
                <a:lnTo>
                  <a:pt x="0" y="6245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1684164" y="1028700"/>
            <a:ext cx="5575136" cy="8229600"/>
          </a:xfrm>
          <a:custGeom>
            <a:avLst/>
            <a:gdLst/>
            <a:ahLst/>
            <a:cxnLst/>
            <a:rect l="l" t="t" r="r" b="b"/>
            <a:pathLst>
              <a:path w="5575136" h="8229600" extrusionOk="0">
                <a:moveTo>
                  <a:pt x="0" y="0"/>
                </a:moveTo>
                <a:lnTo>
                  <a:pt x="5575136" y="0"/>
                </a:lnTo>
                <a:lnTo>
                  <a:pt x="55751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1028700" y="4188223"/>
            <a:ext cx="944640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PLAYWRIGHT PROJECT </a:t>
            </a:r>
            <a:endParaRPr sz="6600" dirty="0"/>
          </a:p>
        </p:txBody>
      </p:sp>
      <p:sp>
        <p:nvSpPr>
          <p:cNvPr id="90" name="Google Shape;90;p13"/>
          <p:cNvSpPr txBox="1"/>
          <p:nvPr/>
        </p:nvSpPr>
        <p:spPr>
          <a:xfrm>
            <a:off x="1028700" y="4727006"/>
            <a:ext cx="5445369" cy="9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99" b="1" i="0" u="none" strike="noStrike" cap="none" dirty="0">
                <a:solidFill>
                  <a:srgbClr val="00463F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By BDD FRAMEWORK</a:t>
            </a:r>
            <a:endParaRPr dirty="0"/>
          </a:p>
        </p:txBody>
      </p:sp>
      <p:sp>
        <p:nvSpPr>
          <p:cNvPr id="2" name="AutoShape 2" descr="File:Playwright Logo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3" y="6117215"/>
            <a:ext cx="4772025" cy="962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16" b="30768"/>
          <a:stretch/>
        </p:blipFill>
        <p:spPr>
          <a:xfrm>
            <a:off x="4908963" y="7079240"/>
            <a:ext cx="2143125" cy="7204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5"/>
          <p:cNvGrpSpPr/>
          <p:nvPr/>
        </p:nvGrpSpPr>
        <p:grpSpPr>
          <a:xfrm>
            <a:off x="5389540" y="3818836"/>
            <a:ext cx="3461960" cy="3486801"/>
            <a:chOff x="0" y="0"/>
            <a:chExt cx="812800" cy="812800"/>
          </a:xfrm>
        </p:grpSpPr>
        <p:sp>
          <p:nvSpPr>
            <p:cNvPr id="127" name="Google Shape;127;p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FEATURES</a:t>
              </a:r>
              <a:b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</a:br>
              <a: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13th</a:t>
              </a:r>
              <a:endParaRPr dirty="0"/>
            </a:p>
          </p:txBody>
        </p:sp>
      </p:grpSp>
      <p:grpSp>
        <p:nvGrpSpPr>
          <p:cNvPr id="129" name="Google Shape;129;p15"/>
          <p:cNvGrpSpPr/>
          <p:nvPr/>
        </p:nvGrpSpPr>
        <p:grpSpPr>
          <a:xfrm>
            <a:off x="7847800" y="1562265"/>
            <a:ext cx="2615472" cy="1068986"/>
            <a:chOff x="0" y="-9525"/>
            <a:chExt cx="693582" cy="281458"/>
          </a:xfrm>
        </p:grpSpPr>
        <p:sp>
          <p:nvSpPr>
            <p:cNvPr id="130" name="Google Shape;130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AccountExpense</a:t>
              </a:r>
              <a:endParaRPr dirty="0"/>
            </a:p>
          </p:txBody>
        </p:sp>
      </p:grpSp>
      <p:grpSp>
        <p:nvGrpSpPr>
          <p:cNvPr id="132" name="Google Shape;132;p15"/>
          <p:cNvGrpSpPr/>
          <p:nvPr/>
        </p:nvGrpSpPr>
        <p:grpSpPr>
          <a:xfrm>
            <a:off x="9164521" y="3286147"/>
            <a:ext cx="2615472" cy="1068986"/>
            <a:chOff x="0" y="-9525"/>
            <a:chExt cx="693582" cy="281458"/>
          </a:xfrm>
        </p:grpSpPr>
        <p:sp>
          <p:nvSpPr>
            <p:cNvPr id="133" name="Google Shape;133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AccountIncome</a:t>
              </a:r>
              <a:endParaRPr dirty="0"/>
            </a:p>
          </p:txBody>
        </p:sp>
      </p:grpSp>
      <p:grpSp>
        <p:nvGrpSpPr>
          <p:cNvPr id="135" name="Google Shape;135;p15"/>
          <p:cNvGrpSpPr/>
          <p:nvPr/>
        </p:nvGrpSpPr>
        <p:grpSpPr>
          <a:xfrm rot="16200000">
            <a:off x="16032297" y="4586286"/>
            <a:ext cx="2615472" cy="1512534"/>
            <a:chOff x="0" y="-9525"/>
            <a:chExt cx="693582" cy="281458"/>
          </a:xfrm>
        </p:grpSpPr>
        <p:sp>
          <p:nvSpPr>
            <p:cNvPr id="136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SocialMedia</a:t>
              </a:r>
              <a:endParaRPr dirty="0"/>
            </a:p>
          </p:txBody>
        </p:sp>
      </p:grpSp>
      <p:grpSp>
        <p:nvGrpSpPr>
          <p:cNvPr id="138" name="Google Shape;138;p15"/>
          <p:cNvGrpSpPr/>
          <p:nvPr/>
        </p:nvGrpSpPr>
        <p:grpSpPr>
          <a:xfrm>
            <a:off x="9164521" y="6733913"/>
            <a:ext cx="2615472" cy="1068986"/>
            <a:chOff x="0" y="-9525"/>
            <a:chExt cx="693582" cy="281458"/>
          </a:xfrm>
        </p:grpSpPr>
        <p:sp>
          <p:nvSpPr>
            <p:cNvPr id="139" name="Google Shape;139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DEED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Login</a:t>
              </a:r>
              <a:endParaRPr dirty="0"/>
            </a:p>
          </p:txBody>
        </p:sp>
      </p:grpSp>
      <p:grpSp>
        <p:nvGrpSpPr>
          <p:cNvPr id="141" name="Google Shape;141;p15"/>
          <p:cNvGrpSpPr/>
          <p:nvPr/>
        </p:nvGrpSpPr>
        <p:grpSpPr>
          <a:xfrm>
            <a:off x="7847800" y="8457796"/>
            <a:ext cx="2615472" cy="1068986"/>
            <a:chOff x="0" y="-9525"/>
            <a:chExt cx="693582" cy="281458"/>
          </a:xfrm>
        </p:grpSpPr>
        <p:sp>
          <p:nvSpPr>
            <p:cNvPr id="142" name="Google Shape;142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ADE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PatientApointment</a:t>
              </a:r>
              <a:endParaRPr dirty="0"/>
            </a:p>
          </p:txBody>
        </p:sp>
      </p:grpSp>
      <p:cxnSp>
        <p:nvCxnSpPr>
          <p:cNvPr id="144" name="Google Shape;144;p15"/>
          <p:cNvCxnSpPr/>
          <p:nvPr/>
        </p:nvCxnSpPr>
        <p:spPr>
          <a:xfrm flipH="1">
            <a:off x="7132412" y="2631245"/>
            <a:ext cx="2032108" cy="1188645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15"/>
          <p:cNvCxnSpPr/>
          <p:nvPr/>
        </p:nvCxnSpPr>
        <p:spPr>
          <a:xfrm flipH="1">
            <a:off x="8875286" y="4355128"/>
            <a:ext cx="1605956" cy="12076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15"/>
          <p:cNvCxnSpPr/>
          <p:nvPr/>
        </p:nvCxnSpPr>
        <p:spPr>
          <a:xfrm flipH="1">
            <a:off x="10470283" y="5562764"/>
            <a:ext cx="10959" cy="0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7" name="Google Shape;147;p15"/>
          <p:cNvCxnSpPr/>
          <p:nvPr/>
        </p:nvCxnSpPr>
        <p:spPr>
          <a:xfrm flipH="1" flipV="1">
            <a:off x="8875286" y="5562764"/>
            <a:ext cx="1605956" cy="12076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8" name="Google Shape;148;p15"/>
          <p:cNvCxnSpPr/>
          <p:nvPr/>
        </p:nvCxnSpPr>
        <p:spPr>
          <a:xfrm flipH="1" flipV="1">
            <a:off x="7132412" y="7305639"/>
            <a:ext cx="2032108" cy="1188645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9" name="Google Shape;149;p15"/>
          <p:cNvSpPr/>
          <p:nvPr/>
        </p:nvSpPr>
        <p:spPr>
          <a:xfrm rot="-4100645">
            <a:off x="1682270" y="4860985"/>
            <a:ext cx="4109690" cy="5268833"/>
          </a:xfrm>
          <a:custGeom>
            <a:avLst/>
            <a:gdLst/>
            <a:ahLst/>
            <a:cxnLst/>
            <a:rect l="l" t="t" r="r" b="b"/>
            <a:pathLst>
              <a:path w="4109690" h="5268833" extrusionOk="0">
                <a:moveTo>
                  <a:pt x="0" y="0"/>
                </a:moveTo>
                <a:lnTo>
                  <a:pt x="4109690" y="0"/>
                </a:lnTo>
                <a:lnTo>
                  <a:pt x="4109690" y="5268834"/>
                </a:lnTo>
                <a:lnTo>
                  <a:pt x="0" y="52688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0" name="Google Shape;150;p15"/>
          <p:cNvSpPr/>
          <p:nvPr/>
        </p:nvSpPr>
        <p:spPr>
          <a:xfrm>
            <a:off x="353710" y="5240475"/>
            <a:ext cx="5199131" cy="4286307"/>
          </a:xfrm>
          <a:custGeom>
            <a:avLst/>
            <a:gdLst/>
            <a:ahLst/>
            <a:cxnLst/>
            <a:rect l="l" t="t" r="r" b="b"/>
            <a:pathLst>
              <a:path w="5199131" h="4286307" extrusionOk="0">
                <a:moveTo>
                  <a:pt x="0" y="0"/>
                </a:moveTo>
                <a:lnTo>
                  <a:pt x="5199131" y="0"/>
                </a:lnTo>
                <a:lnTo>
                  <a:pt x="5199131" y="4286307"/>
                </a:lnTo>
                <a:lnTo>
                  <a:pt x="0" y="4286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1" name="Google Shape;151;p15"/>
          <p:cNvSpPr txBox="1"/>
          <p:nvPr/>
        </p:nvSpPr>
        <p:spPr>
          <a:xfrm>
            <a:off x="1409700" y="1143000"/>
            <a:ext cx="6520200" cy="789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16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OUR FEATURES</a:t>
            </a:r>
            <a:endParaRPr dirty="0"/>
          </a:p>
        </p:txBody>
      </p:sp>
      <p:grpSp>
        <p:nvGrpSpPr>
          <p:cNvPr id="34" name="Google Shape;129;p15"/>
          <p:cNvGrpSpPr/>
          <p:nvPr/>
        </p:nvGrpSpPr>
        <p:grpSpPr>
          <a:xfrm>
            <a:off x="12175320" y="436028"/>
            <a:ext cx="2615472" cy="1068986"/>
            <a:chOff x="0" y="-9525"/>
            <a:chExt cx="693582" cy="281458"/>
          </a:xfrm>
        </p:grpSpPr>
        <p:sp>
          <p:nvSpPr>
            <p:cNvPr id="35" name="Google Shape;130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DE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1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PatientCharge</a:t>
              </a:r>
              <a:endParaRPr dirty="0"/>
            </a:p>
          </p:txBody>
        </p:sp>
      </p:grpSp>
      <p:grpSp>
        <p:nvGrpSpPr>
          <p:cNvPr id="37" name="Google Shape;132;p15"/>
          <p:cNvGrpSpPr/>
          <p:nvPr/>
        </p:nvGrpSpPr>
        <p:grpSpPr>
          <a:xfrm>
            <a:off x="12218948" y="2141019"/>
            <a:ext cx="2671226" cy="1068982"/>
            <a:chOff x="0" y="-9524"/>
            <a:chExt cx="708367" cy="281457"/>
          </a:xfrm>
        </p:grpSpPr>
        <p:sp>
          <p:nvSpPr>
            <p:cNvPr id="38" name="Google Shape;133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FE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4;p15"/>
            <p:cNvSpPr txBox="1"/>
            <p:nvPr/>
          </p:nvSpPr>
          <p:spPr>
            <a:xfrm>
              <a:off x="14785" y="-9524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PatientContent</a:t>
              </a:r>
              <a:endParaRPr dirty="0"/>
            </a:p>
          </p:txBody>
        </p:sp>
      </p:grpSp>
      <p:grpSp>
        <p:nvGrpSpPr>
          <p:cNvPr id="40" name="Google Shape;138;p15"/>
          <p:cNvGrpSpPr/>
          <p:nvPr/>
        </p:nvGrpSpPr>
        <p:grpSpPr>
          <a:xfrm>
            <a:off x="12218948" y="7560863"/>
            <a:ext cx="2615472" cy="1068986"/>
            <a:chOff x="0" y="-9525"/>
            <a:chExt cx="693582" cy="281458"/>
          </a:xfrm>
        </p:grpSpPr>
        <p:sp>
          <p:nvSpPr>
            <p:cNvPr id="41" name="Google Shape;139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DEED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40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PatientDetails</a:t>
              </a:r>
              <a:endParaRPr dirty="0"/>
            </a:p>
          </p:txBody>
        </p:sp>
      </p:grpSp>
      <p:grpSp>
        <p:nvGrpSpPr>
          <p:cNvPr id="46" name="Google Shape;141;p15"/>
          <p:cNvGrpSpPr/>
          <p:nvPr/>
        </p:nvGrpSpPr>
        <p:grpSpPr>
          <a:xfrm>
            <a:off x="12218948" y="9218014"/>
            <a:ext cx="2615472" cy="1068986"/>
            <a:chOff x="0" y="-9525"/>
            <a:chExt cx="693582" cy="281458"/>
          </a:xfrm>
        </p:grpSpPr>
        <p:sp>
          <p:nvSpPr>
            <p:cNvPr id="47" name="Google Shape;142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ADE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43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PatientLogin</a:t>
              </a:r>
              <a:endParaRPr dirty="0"/>
            </a:p>
          </p:txBody>
        </p:sp>
      </p:grpSp>
      <p:cxnSp>
        <p:nvCxnSpPr>
          <p:cNvPr id="49" name="Google Shape;145;p15"/>
          <p:cNvCxnSpPr/>
          <p:nvPr/>
        </p:nvCxnSpPr>
        <p:spPr>
          <a:xfrm flipH="1">
            <a:off x="10527948" y="970521"/>
            <a:ext cx="1605956" cy="12076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145;p15"/>
          <p:cNvCxnSpPr>
            <a:stCxn id="39" idx="1"/>
          </p:cNvCxnSpPr>
          <p:nvPr/>
        </p:nvCxnSpPr>
        <p:spPr>
          <a:xfrm flipH="1">
            <a:off x="11062059" y="2675510"/>
            <a:ext cx="1212643" cy="660460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Google Shape;147;p15"/>
          <p:cNvCxnSpPr/>
          <p:nvPr/>
        </p:nvCxnSpPr>
        <p:spPr>
          <a:xfrm flipH="1" flipV="1">
            <a:off x="10527948" y="8974044"/>
            <a:ext cx="1605956" cy="796551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5" name="Google Shape;147;p15"/>
          <p:cNvCxnSpPr>
            <a:endCxn id="140" idx="3"/>
          </p:cNvCxnSpPr>
          <p:nvPr/>
        </p:nvCxnSpPr>
        <p:spPr>
          <a:xfrm flipH="1" flipV="1">
            <a:off x="11779993" y="7268404"/>
            <a:ext cx="494710" cy="807741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PatientCharge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52400" y="1524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PatientCharge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304800" y="3048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PatientCharge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2" name="Google Shape;135;p15"/>
          <p:cNvGrpSpPr/>
          <p:nvPr/>
        </p:nvGrpSpPr>
        <p:grpSpPr>
          <a:xfrm>
            <a:off x="13384813" y="6345648"/>
            <a:ext cx="2615472" cy="1068986"/>
            <a:chOff x="0" y="-9525"/>
            <a:chExt cx="693582" cy="281458"/>
          </a:xfrm>
        </p:grpSpPr>
        <p:sp>
          <p:nvSpPr>
            <p:cNvPr id="63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TodoList</a:t>
              </a:r>
              <a:endParaRPr dirty="0"/>
            </a:p>
          </p:txBody>
        </p:sp>
      </p:grpSp>
      <p:grpSp>
        <p:nvGrpSpPr>
          <p:cNvPr id="65" name="Google Shape;135;p15"/>
          <p:cNvGrpSpPr/>
          <p:nvPr/>
        </p:nvGrpSpPr>
        <p:grpSpPr>
          <a:xfrm>
            <a:off x="13379678" y="4808062"/>
            <a:ext cx="2615472" cy="1068986"/>
            <a:chOff x="0" y="-9525"/>
            <a:chExt cx="693582" cy="281458"/>
          </a:xfrm>
        </p:grpSpPr>
        <p:sp>
          <p:nvSpPr>
            <p:cNvPr id="66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StaffDirectory</a:t>
              </a:r>
              <a:endParaRPr dirty="0"/>
            </a:p>
          </p:txBody>
        </p:sp>
      </p:grpSp>
      <p:grpSp>
        <p:nvGrpSpPr>
          <p:cNvPr id="68" name="Google Shape;135;p15"/>
          <p:cNvGrpSpPr/>
          <p:nvPr/>
        </p:nvGrpSpPr>
        <p:grpSpPr>
          <a:xfrm>
            <a:off x="13379678" y="3356230"/>
            <a:ext cx="2615472" cy="1068986"/>
            <a:chOff x="0" y="-9525"/>
            <a:chExt cx="693582" cy="281458"/>
          </a:xfrm>
        </p:grpSpPr>
        <p:sp>
          <p:nvSpPr>
            <p:cNvPr id="69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 err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PatientSearch</a:t>
              </a:r>
              <a:endParaRPr dirty="0"/>
            </a:p>
          </p:txBody>
        </p:sp>
      </p:grpSp>
      <p:grpSp>
        <p:nvGrpSpPr>
          <p:cNvPr id="71" name="Google Shape;135;p15"/>
          <p:cNvGrpSpPr/>
          <p:nvPr/>
        </p:nvGrpSpPr>
        <p:grpSpPr>
          <a:xfrm>
            <a:off x="10175590" y="5216898"/>
            <a:ext cx="2615472" cy="1068986"/>
            <a:chOff x="0" y="-9525"/>
            <a:chExt cx="693582" cy="281458"/>
          </a:xfrm>
        </p:grpSpPr>
        <p:sp>
          <p:nvSpPr>
            <p:cNvPr id="72" name="Google Shape;136;p15"/>
            <p:cNvSpPr/>
            <p:nvPr/>
          </p:nvSpPr>
          <p:spPr>
            <a:xfrm>
              <a:off x="0" y="0"/>
              <a:ext cx="693582" cy="271933"/>
            </a:xfrm>
            <a:custGeom>
              <a:avLst/>
              <a:gdLst/>
              <a:ahLst/>
              <a:cxnLst/>
              <a:rect l="l" t="t" r="r" b="b"/>
              <a:pathLst>
                <a:path w="693582" h="271933" extrusionOk="0">
                  <a:moveTo>
                    <a:pt x="44098" y="0"/>
                  </a:moveTo>
                  <a:lnTo>
                    <a:pt x="649484" y="0"/>
                  </a:lnTo>
                  <a:cubicBezTo>
                    <a:pt x="673838" y="0"/>
                    <a:pt x="693582" y="19743"/>
                    <a:pt x="693582" y="44098"/>
                  </a:cubicBezTo>
                  <a:lnTo>
                    <a:pt x="693582" y="227835"/>
                  </a:lnTo>
                  <a:cubicBezTo>
                    <a:pt x="693582" y="239530"/>
                    <a:pt x="688936" y="250747"/>
                    <a:pt x="680666" y="259017"/>
                  </a:cubicBezTo>
                  <a:cubicBezTo>
                    <a:pt x="672396" y="267287"/>
                    <a:pt x="661179" y="271933"/>
                    <a:pt x="649484" y="271933"/>
                  </a:cubicBezTo>
                  <a:lnTo>
                    <a:pt x="44098" y="271933"/>
                  </a:lnTo>
                  <a:cubicBezTo>
                    <a:pt x="32402" y="271933"/>
                    <a:pt x="21186" y="267287"/>
                    <a:pt x="12916" y="259017"/>
                  </a:cubicBezTo>
                  <a:cubicBezTo>
                    <a:pt x="4646" y="250747"/>
                    <a:pt x="0" y="239530"/>
                    <a:pt x="0" y="227835"/>
                  </a:cubicBezTo>
                  <a:lnTo>
                    <a:pt x="0" y="44098"/>
                  </a:lnTo>
                  <a:cubicBezTo>
                    <a:pt x="0" y="32402"/>
                    <a:pt x="4646" y="21186"/>
                    <a:pt x="12916" y="12916"/>
                  </a:cubicBezTo>
                  <a:cubicBezTo>
                    <a:pt x="21186" y="4646"/>
                    <a:pt x="32402" y="0"/>
                    <a:pt x="44098" y="0"/>
                  </a:cubicBezTo>
                  <a:close/>
                </a:path>
              </a:pathLst>
            </a:custGeom>
            <a:solidFill>
              <a:srgbClr val="F9FFDE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7;p15"/>
            <p:cNvSpPr txBox="1"/>
            <p:nvPr/>
          </p:nvSpPr>
          <p:spPr>
            <a:xfrm>
              <a:off x="0" y="-9525"/>
              <a:ext cx="693582" cy="281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Appointment</a:t>
              </a:r>
              <a:endParaRPr dirty="0"/>
            </a:p>
          </p:txBody>
        </p:sp>
      </p:grpSp>
      <p:cxnSp>
        <p:nvCxnSpPr>
          <p:cNvPr id="74" name="Google Shape;145;p15"/>
          <p:cNvCxnSpPr>
            <a:stCxn id="70" idx="1"/>
          </p:cNvCxnSpPr>
          <p:nvPr/>
        </p:nvCxnSpPr>
        <p:spPr>
          <a:xfrm flipH="1">
            <a:off x="11483326" y="3890721"/>
            <a:ext cx="1896352" cy="1370164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145;p15"/>
          <p:cNvCxnSpPr>
            <a:stCxn id="67" idx="1"/>
            <a:endCxn id="73" idx="3"/>
          </p:cNvCxnSpPr>
          <p:nvPr/>
        </p:nvCxnSpPr>
        <p:spPr>
          <a:xfrm flipH="1">
            <a:off x="12791062" y="5342553"/>
            <a:ext cx="588616" cy="408836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;p15"/>
          <p:cNvCxnSpPr>
            <a:stCxn id="64" idx="1"/>
            <a:endCxn id="73" idx="2"/>
          </p:cNvCxnSpPr>
          <p:nvPr/>
        </p:nvCxnSpPr>
        <p:spPr>
          <a:xfrm flipH="1" flipV="1">
            <a:off x="11483326" y="6285880"/>
            <a:ext cx="1901487" cy="594259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;p15"/>
          <p:cNvCxnSpPr>
            <a:stCxn id="137" idx="0"/>
          </p:cNvCxnSpPr>
          <p:nvPr/>
        </p:nvCxnSpPr>
        <p:spPr>
          <a:xfrm flipH="1">
            <a:off x="15952933" y="5342554"/>
            <a:ext cx="630833" cy="62425"/>
          </a:xfrm>
          <a:prstGeom prst="straightConnector1">
            <a:avLst/>
          </a:prstGeom>
          <a:noFill/>
          <a:ln w="38100" cap="flat" cmpd="sng">
            <a:solidFill>
              <a:srgbClr val="00463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/>
        </p:nvSpPr>
        <p:spPr>
          <a:xfrm>
            <a:off x="856325" y="1162050"/>
            <a:ext cx="165753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Structure of our Project</a:t>
            </a:r>
            <a:endParaRPr dirty="0"/>
          </a:p>
        </p:txBody>
      </p:sp>
      <p:sp>
        <p:nvSpPr>
          <p:cNvPr id="2" name="Rectangle 1"/>
          <p:cNvSpPr/>
          <p:nvPr/>
        </p:nvSpPr>
        <p:spPr>
          <a:xfrm>
            <a:off x="3043990" y="2270250"/>
            <a:ext cx="18456442" cy="115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gayathri0017-playwright_smarthospital/</a:t>
            </a:r>
          </a:p>
          <a:p>
            <a:r>
              <a:rPr lang="en-IN" dirty="0"/>
              <a:t>├── cucumber.js</a:t>
            </a:r>
          </a:p>
          <a:p>
            <a:r>
              <a:rPr lang="en-IN" dirty="0"/>
              <a:t>├── </a:t>
            </a:r>
            <a:r>
              <a:rPr lang="en-IN" dirty="0" err="1"/>
              <a:t>package.json</a:t>
            </a:r>
            <a:endParaRPr lang="en-IN" dirty="0"/>
          </a:p>
          <a:p>
            <a:r>
              <a:rPr lang="en-IN" dirty="0"/>
              <a:t>├── rerun.txt</a:t>
            </a:r>
          </a:p>
          <a:p>
            <a:r>
              <a:rPr lang="en-IN" dirty="0"/>
              <a:t>├── </a:t>
            </a:r>
            <a:r>
              <a:rPr lang="en-IN" dirty="0" err="1"/>
              <a:t>tsconfig.json</a:t>
            </a:r>
            <a:endParaRPr lang="en-IN" dirty="0"/>
          </a:p>
          <a:p>
            <a:r>
              <a:rPr lang="en-IN" dirty="0"/>
              <a:t>├── reports/                        # Cucumber &amp; HTML Reports</a:t>
            </a:r>
          </a:p>
          <a:p>
            <a:r>
              <a:rPr lang="en-IN" dirty="0"/>
              <a:t>│   ├── cucumber-report.html</a:t>
            </a:r>
          </a:p>
          <a:p>
            <a:r>
              <a:rPr lang="en-IN" dirty="0"/>
              <a:t>│   └── html/</a:t>
            </a:r>
          </a:p>
          <a:p>
            <a:r>
              <a:rPr lang="en-IN" dirty="0"/>
              <a:t>│       ├── index.html</a:t>
            </a:r>
          </a:p>
          <a:p>
            <a:r>
              <a:rPr lang="en-IN" dirty="0"/>
              <a:t>│       ├── assets/                 # Report assets (CSS, JS, Fonts)</a:t>
            </a:r>
          </a:p>
          <a:p>
            <a:r>
              <a:rPr lang="en-IN" dirty="0"/>
              <a:t>│       └── features/               # Individual feature execution reports</a:t>
            </a:r>
          </a:p>
          <a:p>
            <a:r>
              <a:rPr lang="en-IN" dirty="0"/>
              <a:t>├── </a:t>
            </a:r>
            <a:r>
              <a:rPr lang="en-IN" dirty="0" err="1"/>
              <a:t>src</a:t>
            </a:r>
            <a:r>
              <a:rPr lang="en-IN" dirty="0"/>
              <a:t>/</a:t>
            </a:r>
          </a:p>
          <a:p>
            <a:r>
              <a:rPr lang="en-IN" dirty="0"/>
              <a:t>│   ├── helper/                     # Helpers: Environment, Browser, </a:t>
            </a:r>
            <a:r>
              <a:rPr lang="en-IN" dirty="0" err="1"/>
              <a:t>Utils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report.ts</a:t>
            </a:r>
            <a:endParaRPr lang="en-IN" dirty="0"/>
          </a:p>
          <a:p>
            <a:r>
              <a:rPr lang="en-IN" dirty="0"/>
              <a:t>│   │   ├── browsers/</a:t>
            </a:r>
          </a:p>
          <a:p>
            <a:r>
              <a:rPr lang="en-IN" dirty="0"/>
              <a:t>│   │   │   └── </a:t>
            </a:r>
            <a:r>
              <a:rPr lang="en-IN" dirty="0" err="1"/>
              <a:t>browserManager.ts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env</a:t>
            </a:r>
            <a:r>
              <a:rPr lang="en-IN" dirty="0"/>
              <a:t>/</a:t>
            </a:r>
          </a:p>
          <a:p>
            <a:r>
              <a:rPr lang="en-IN" dirty="0"/>
              <a:t>│   │   │   ├── </a:t>
            </a:r>
            <a:r>
              <a:rPr lang="en-IN" dirty="0" err="1"/>
              <a:t>env.ts</a:t>
            </a:r>
            <a:endParaRPr lang="en-IN" dirty="0"/>
          </a:p>
          <a:p>
            <a:r>
              <a:rPr lang="en-IN" dirty="0"/>
              <a:t>│   │   │   ├── .</a:t>
            </a:r>
            <a:r>
              <a:rPr lang="en-IN" dirty="0" err="1"/>
              <a:t>env.prod</a:t>
            </a:r>
            <a:endParaRPr lang="en-IN" dirty="0"/>
          </a:p>
          <a:p>
            <a:r>
              <a:rPr lang="en-IN" dirty="0"/>
              <a:t>│   │   │   ├── .</a:t>
            </a:r>
            <a:r>
              <a:rPr lang="en-IN" dirty="0" err="1"/>
              <a:t>env.staging</a:t>
            </a:r>
            <a:endParaRPr lang="en-IN" dirty="0"/>
          </a:p>
          <a:p>
            <a:r>
              <a:rPr lang="en-IN" dirty="0"/>
              <a:t>│   │   │   └── .</a:t>
            </a:r>
            <a:r>
              <a:rPr lang="en-IN" dirty="0" err="1"/>
              <a:t>env.testing</a:t>
            </a:r>
            <a:endParaRPr lang="en-IN" dirty="0"/>
          </a:p>
          <a:p>
            <a:r>
              <a:rPr lang="en-IN" dirty="0"/>
              <a:t>│   │   ├── types/</a:t>
            </a:r>
          </a:p>
          <a:p>
            <a:r>
              <a:rPr lang="en-IN" dirty="0"/>
              <a:t>│   │   │   └── </a:t>
            </a:r>
            <a:r>
              <a:rPr lang="en-IN" dirty="0" err="1"/>
              <a:t>env.d.ts</a:t>
            </a:r>
            <a:endParaRPr lang="en-IN" dirty="0"/>
          </a:p>
          <a:p>
            <a:r>
              <a:rPr lang="en-IN" dirty="0"/>
              <a:t>│   │   └── </a:t>
            </a:r>
            <a:r>
              <a:rPr lang="en-IN" dirty="0" err="1"/>
              <a:t>Util</a:t>
            </a:r>
            <a:r>
              <a:rPr lang="en-IN" dirty="0"/>
              <a:t>/</a:t>
            </a:r>
          </a:p>
          <a:p>
            <a:r>
              <a:rPr lang="en-IN" dirty="0"/>
              <a:t>│   │       ├── </a:t>
            </a:r>
            <a:r>
              <a:rPr lang="en-IN" dirty="0" err="1"/>
              <a:t>DataProvider.ts</a:t>
            </a:r>
            <a:endParaRPr lang="en-IN" dirty="0"/>
          </a:p>
          <a:p>
            <a:r>
              <a:rPr lang="en-IN" dirty="0"/>
              <a:t>│   │       └── test-data/</a:t>
            </a:r>
          </a:p>
          <a:p>
            <a:r>
              <a:rPr lang="en-IN" dirty="0"/>
              <a:t>│   │           └── Appointment.csv</a:t>
            </a:r>
          </a:p>
          <a:p>
            <a:r>
              <a:rPr lang="en-IN" dirty="0"/>
              <a:t>│   ├── hooks/                      # Playwright Cucumber Hooks &amp; Fixtures</a:t>
            </a:r>
          </a:p>
          <a:p>
            <a:r>
              <a:rPr lang="en-IN" dirty="0"/>
              <a:t>│   │   ├── </a:t>
            </a:r>
            <a:r>
              <a:rPr lang="en-IN" dirty="0" err="1"/>
              <a:t>hooks.ts</a:t>
            </a:r>
            <a:endParaRPr lang="en-IN" dirty="0"/>
          </a:p>
          <a:p>
            <a:r>
              <a:rPr lang="en-IN" dirty="0"/>
              <a:t>│   │   └── </a:t>
            </a:r>
            <a:r>
              <a:rPr lang="en-IN" dirty="0" err="1"/>
              <a:t>pageFixtures.ts</a:t>
            </a:r>
            <a:endParaRPr lang="en-IN" dirty="0"/>
          </a:p>
          <a:p>
            <a:r>
              <a:rPr lang="en-IN" dirty="0"/>
              <a:t>│   ├── page/                       # Page Object Models</a:t>
            </a:r>
          </a:p>
          <a:p>
            <a:r>
              <a:rPr lang="en-IN" dirty="0"/>
              <a:t>│   │   ├── </a:t>
            </a:r>
            <a:r>
              <a:rPr lang="en-IN" dirty="0" err="1"/>
              <a:t>AccountantPage.ts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AppointmentPage.ts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DashboardPage.ts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loginPage.ts</a:t>
            </a:r>
            <a:endParaRPr lang="en-IN" dirty="0"/>
          </a:p>
          <a:p>
            <a:r>
              <a:rPr lang="en-IN" dirty="0"/>
              <a:t>│   │   ├── </a:t>
            </a:r>
            <a:r>
              <a:rPr lang="en-IN" dirty="0" err="1"/>
              <a:t>PatientPages</a:t>
            </a:r>
            <a:r>
              <a:rPr lang="en-IN" dirty="0"/>
              <a:t>...         # All Patient related pages</a:t>
            </a:r>
          </a:p>
          <a:p>
            <a:r>
              <a:rPr lang="en-IN" dirty="0"/>
              <a:t>│   │   └── </a:t>
            </a:r>
            <a:r>
              <a:rPr lang="en-IN" dirty="0" err="1"/>
              <a:t>TodoListPage.ts</a:t>
            </a:r>
            <a:endParaRPr lang="en-IN" dirty="0"/>
          </a:p>
          <a:p>
            <a:r>
              <a:rPr lang="en-IN" dirty="0"/>
              <a:t>│   └── test/</a:t>
            </a:r>
          </a:p>
          <a:p>
            <a:r>
              <a:rPr lang="en-IN" dirty="0"/>
              <a:t>│       ├── features/               # Feature Files (BDD Scenarios)</a:t>
            </a:r>
          </a:p>
          <a:p>
            <a:r>
              <a:rPr lang="en-IN" dirty="0"/>
              <a:t>│       │   ├── </a:t>
            </a:r>
            <a:r>
              <a:rPr lang="en-IN" dirty="0" err="1"/>
              <a:t>AccountantFeatureExpense.feature</a:t>
            </a:r>
            <a:endParaRPr lang="en-IN" dirty="0"/>
          </a:p>
          <a:p>
            <a:r>
              <a:rPr lang="en-IN" dirty="0"/>
              <a:t>│       │   ├── </a:t>
            </a:r>
            <a:r>
              <a:rPr lang="en-IN" dirty="0" err="1"/>
              <a:t>Login.feature</a:t>
            </a:r>
            <a:endParaRPr lang="en-IN" dirty="0"/>
          </a:p>
          <a:p>
            <a:r>
              <a:rPr lang="en-IN" dirty="0"/>
              <a:t>│       │   ├── </a:t>
            </a:r>
            <a:r>
              <a:rPr lang="en-IN" dirty="0" err="1"/>
              <a:t>PatientFeature</a:t>
            </a:r>
            <a:r>
              <a:rPr lang="en-IN" dirty="0"/>
              <a:t>...</a:t>
            </a:r>
          </a:p>
          <a:p>
            <a:r>
              <a:rPr lang="en-IN" dirty="0"/>
              <a:t>│       │   └── </a:t>
            </a:r>
            <a:r>
              <a:rPr lang="en-IN" dirty="0" err="1"/>
              <a:t>verifing_Social_media_link.feature</a:t>
            </a:r>
            <a:endParaRPr lang="en-IN" dirty="0"/>
          </a:p>
          <a:p>
            <a:r>
              <a:rPr lang="en-IN" dirty="0"/>
              <a:t>│       └── steps/                  # Step Definitions</a:t>
            </a:r>
          </a:p>
          <a:p>
            <a:r>
              <a:rPr lang="en-IN" dirty="0"/>
              <a:t>│           ├── </a:t>
            </a:r>
            <a:r>
              <a:rPr lang="en-IN" dirty="0" err="1"/>
              <a:t>AccountantDashboardSteps.ts</a:t>
            </a:r>
            <a:endParaRPr lang="en-IN" dirty="0"/>
          </a:p>
          <a:p>
            <a:r>
              <a:rPr lang="en-IN" dirty="0"/>
              <a:t>│           ├── </a:t>
            </a:r>
            <a:r>
              <a:rPr lang="en-IN" dirty="0" err="1"/>
              <a:t>Loginstep.ts</a:t>
            </a:r>
            <a:endParaRPr lang="en-IN" dirty="0"/>
          </a:p>
          <a:p>
            <a:r>
              <a:rPr lang="en-IN" dirty="0"/>
              <a:t>│           ├── </a:t>
            </a:r>
            <a:r>
              <a:rPr lang="en-IN" dirty="0" err="1"/>
              <a:t>PatientSteps</a:t>
            </a:r>
            <a:r>
              <a:rPr lang="en-IN" dirty="0"/>
              <a:t>...</a:t>
            </a:r>
          </a:p>
          <a:p>
            <a:r>
              <a:rPr lang="en-IN" dirty="0"/>
              <a:t>│           └── </a:t>
            </a:r>
            <a:r>
              <a:rPr lang="en-IN" dirty="0" err="1"/>
              <a:t>TodoList.ts</a:t>
            </a:r>
            <a:endParaRPr lang="en-IN" dirty="0"/>
          </a:p>
          <a:p>
            <a:r>
              <a:rPr lang="en-IN" dirty="0"/>
              <a:t>├── test-result/                    # Test Evidence (Screenshots)</a:t>
            </a:r>
          </a:p>
          <a:p>
            <a:r>
              <a:rPr lang="en-IN" dirty="0"/>
              <a:t>│   └── screenshots/</a:t>
            </a:r>
          </a:p>
          <a:p>
            <a:r>
              <a:rPr lang="en-IN" dirty="0"/>
              <a:t>└── .</a:t>
            </a:r>
            <a:r>
              <a:rPr lang="en-IN" dirty="0" err="1"/>
              <a:t>github</a:t>
            </a:r>
            <a:r>
              <a:rPr lang="en-IN" dirty="0"/>
              <a:t>/</a:t>
            </a:r>
          </a:p>
          <a:p>
            <a:r>
              <a:rPr lang="en-IN" dirty="0"/>
              <a:t>    └── workflows/</a:t>
            </a:r>
          </a:p>
          <a:p>
            <a:r>
              <a:rPr lang="en-IN" dirty="0"/>
              <a:t>        └── </a:t>
            </a:r>
            <a:r>
              <a:rPr lang="en-IN" dirty="0" err="1"/>
              <a:t>playwright.yml</a:t>
            </a:r>
            <a:r>
              <a:rPr lang="en-IN" dirty="0"/>
              <a:t>          # GitHub Actions CI</a:t>
            </a:r>
          </a:p>
        </p:txBody>
      </p:sp>
      <p:sp>
        <p:nvSpPr>
          <p:cNvPr id="3" name="Rectangle 2"/>
          <p:cNvSpPr/>
          <p:nvPr/>
        </p:nvSpPr>
        <p:spPr>
          <a:xfrm>
            <a:off x="11053011" y="2270250"/>
            <a:ext cx="9144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dirty="0"/>
          </a:p>
          <a:p>
            <a:r>
              <a:rPr lang="en-IN" dirty="0"/>
              <a:t>│   │   └── </a:t>
            </a:r>
            <a:r>
              <a:rPr lang="en-IN" dirty="0" err="1"/>
              <a:t>TodoListPage.ts</a:t>
            </a:r>
            <a:endParaRPr lang="en-IN" dirty="0"/>
          </a:p>
          <a:p>
            <a:r>
              <a:rPr lang="en-IN" dirty="0"/>
              <a:t>│   └── test/</a:t>
            </a:r>
          </a:p>
          <a:p>
            <a:r>
              <a:rPr lang="en-IN" dirty="0"/>
              <a:t>│       ├── features/               # Feature Files (BDD Scenarios)</a:t>
            </a:r>
          </a:p>
          <a:p>
            <a:r>
              <a:rPr lang="en-IN" dirty="0"/>
              <a:t>│       │   ├── </a:t>
            </a:r>
            <a:r>
              <a:rPr lang="en-IN" dirty="0" err="1"/>
              <a:t>AccountantFeatureExpense.feature</a:t>
            </a:r>
            <a:endParaRPr lang="en-IN" dirty="0"/>
          </a:p>
          <a:p>
            <a:r>
              <a:rPr lang="en-IN" dirty="0"/>
              <a:t>│       │   ├── </a:t>
            </a:r>
            <a:r>
              <a:rPr lang="en-IN" dirty="0" err="1"/>
              <a:t>Login.feature</a:t>
            </a:r>
            <a:endParaRPr lang="en-IN" dirty="0"/>
          </a:p>
          <a:p>
            <a:r>
              <a:rPr lang="en-IN" dirty="0"/>
              <a:t>│       │   ├── </a:t>
            </a:r>
            <a:r>
              <a:rPr lang="en-IN" dirty="0" err="1"/>
              <a:t>PatientFeature</a:t>
            </a:r>
            <a:r>
              <a:rPr lang="en-IN" dirty="0"/>
              <a:t>...</a:t>
            </a:r>
          </a:p>
          <a:p>
            <a:r>
              <a:rPr lang="en-IN" dirty="0"/>
              <a:t>│       │   └── </a:t>
            </a:r>
            <a:r>
              <a:rPr lang="en-IN" dirty="0" err="1"/>
              <a:t>verifing_Social_media_link.feature</a:t>
            </a:r>
            <a:endParaRPr lang="en-IN" dirty="0"/>
          </a:p>
          <a:p>
            <a:r>
              <a:rPr lang="en-IN" dirty="0"/>
              <a:t>│       └── steps/                  # Step Definitions</a:t>
            </a:r>
          </a:p>
          <a:p>
            <a:r>
              <a:rPr lang="en-IN" dirty="0"/>
              <a:t>│           ├── </a:t>
            </a:r>
            <a:r>
              <a:rPr lang="en-IN" dirty="0" err="1"/>
              <a:t>AccountantDashboardSteps.ts</a:t>
            </a:r>
            <a:endParaRPr lang="en-IN" dirty="0"/>
          </a:p>
          <a:p>
            <a:r>
              <a:rPr lang="en-IN" dirty="0"/>
              <a:t>│           ├── </a:t>
            </a:r>
            <a:r>
              <a:rPr lang="en-IN" dirty="0" err="1"/>
              <a:t>Loginstep.ts</a:t>
            </a:r>
            <a:endParaRPr lang="en-IN" dirty="0"/>
          </a:p>
          <a:p>
            <a:r>
              <a:rPr lang="en-IN" dirty="0"/>
              <a:t>│           ├── </a:t>
            </a:r>
            <a:r>
              <a:rPr lang="en-IN" dirty="0" err="1"/>
              <a:t>PatientSteps</a:t>
            </a:r>
            <a:r>
              <a:rPr lang="en-IN" dirty="0"/>
              <a:t>...</a:t>
            </a:r>
          </a:p>
          <a:p>
            <a:r>
              <a:rPr lang="en-IN" dirty="0"/>
              <a:t>│           └── </a:t>
            </a:r>
            <a:r>
              <a:rPr lang="en-IN" dirty="0" err="1"/>
              <a:t>TodoList.ts</a:t>
            </a:r>
            <a:endParaRPr lang="en-IN" dirty="0"/>
          </a:p>
          <a:p>
            <a:r>
              <a:rPr lang="en-IN" dirty="0"/>
              <a:t>├── test-result/                    # Test Evidence (Screenshots)</a:t>
            </a:r>
          </a:p>
          <a:p>
            <a:r>
              <a:rPr lang="en-IN" dirty="0"/>
              <a:t>│   └── screenshots/</a:t>
            </a:r>
          </a:p>
          <a:p>
            <a:r>
              <a:rPr lang="en-IN" dirty="0"/>
              <a:t>└── .</a:t>
            </a:r>
            <a:r>
              <a:rPr lang="en-IN" dirty="0" err="1"/>
              <a:t>github</a:t>
            </a:r>
            <a:r>
              <a:rPr lang="en-IN" dirty="0"/>
              <a:t>/</a:t>
            </a:r>
          </a:p>
          <a:p>
            <a:r>
              <a:rPr lang="en-IN" dirty="0"/>
              <a:t>    └── workflows/</a:t>
            </a:r>
          </a:p>
          <a:p>
            <a:r>
              <a:rPr lang="en-IN" dirty="0"/>
              <a:t>        └── </a:t>
            </a:r>
            <a:r>
              <a:rPr lang="en-IN" dirty="0" err="1"/>
              <a:t>playwright.yml</a:t>
            </a:r>
            <a:r>
              <a:rPr lang="en-IN" dirty="0"/>
              <a:t>          # GitHub Actions CI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"/>
          <p:cNvSpPr txBox="1"/>
          <p:nvPr/>
        </p:nvSpPr>
        <p:spPr>
          <a:xfrm>
            <a:off x="763950" y="1162050"/>
            <a:ext cx="16760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/>
            <a:r>
              <a:rPr lang="en-US" sz="7200" b="1" dirty="0">
                <a:solidFill>
                  <a:srgbClr val="00463F"/>
                </a:solidFill>
                <a:latin typeface="Barlow"/>
                <a:ea typeface="Barlow"/>
                <a:cs typeface="Barlow"/>
                <a:sym typeface="Barlow"/>
              </a:rPr>
              <a:t>Challenges</a:t>
            </a:r>
            <a:endParaRPr lang="en-US" sz="7200" dirty="0"/>
          </a:p>
        </p:txBody>
      </p:sp>
      <p:grpSp>
        <p:nvGrpSpPr>
          <p:cNvPr id="40" name="Google Shape;96;p14"/>
          <p:cNvGrpSpPr/>
          <p:nvPr/>
        </p:nvGrpSpPr>
        <p:grpSpPr>
          <a:xfrm>
            <a:off x="6659714" y="5129800"/>
            <a:ext cx="4968572" cy="1668270"/>
            <a:chOff x="0" y="-9525"/>
            <a:chExt cx="1308595" cy="439380"/>
          </a:xfrm>
        </p:grpSpPr>
        <p:sp>
          <p:nvSpPr>
            <p:cNvPr id="41" name="Google Shape;97;p14"/>
            <p:cNvSpPr/>
            <p:nvPr/>
          </p:nvSpPr>
          <p:spPr>
            <a:xfrm>
              <a:off x="0" y="0"/>
              <a:ext cx="1308595" cy="429855"/>
            </a:xfrm>
            <a:custGeom>
              <a:avLst/>
              <a:gdLst/>
              <a:ahLst/>
              <a:cxnLst/>
              <a:rect l="l" t="t" r="r" b="b"/>
              <a:pathLst>
                <a:path w="1308595" h="429855" extrusionOk="0">
                  <a:moveTo>
                    <a:pt x="23373" y="0"/>
                  </a:moveTo>
                  <a:lnTo>
                    <a:pt x="1285223" y="0"/>
                  </a:lnTo>
                  <a:cubicBezTo>
                    <a:pt x="1291421" y="0"/>
                    <a:pt x="1297366" y="2462"/>
                    <a:pt x="1301750" y="6846"/>
                  </a:cubicBezTo>
                  <a:cubicBezTo>
                    <a:pt x="1306133" y="11229"/>
                    <a:pt x="1308595" y="17174"/>
                    <a:pt x="1308595" y="23373"/>
                  </a:cubicBezTo>
                  <a:lnTo>
                    <a:pt x="1308595" y="406482"/>
                  </a:lnTo>
                  <a:cubicBezTo>
                    <a:pt x="1308595" y="419391"/>
                    <a:pt x="1298131" y="429855"/>
                    <a:pt x="1285223" y="429855"/>
                  </a:cubicBezTo>
                  <a:lnTo>
                    <a:pt x="23373" y="429855"/>
                  </a:lnTo>
                  <a:cubicBezTo>
                    <a:pt x="10464" y="429855"/>
                    <a:pt x="0" y="419391"/>
                    <a:pt x="0" y="4064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8;p14"/>
            <p:cNvSpPr txBox="1"/>
            <p:nvPr/>
          </p:nvSpPr>
          <p:spPr>
            <a:xfrm>
              <a:off x="0" y="-9525"/>
              <a:ext cx="1308595" cy="439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Multiple element accessing like table</a:t>
              </a:r>
              <a:endParaRPr dirty="0"/>
            </a:p>
          </p:txBody>
        </p:sp>
      </p:grpSp>
      <p:grpSp>
        <p:nvGrpSpPr>
          <p:cNvPr id="43" name="Google Shape;96;p14"/>
          <p:cNvGrpSpPr/>
          <p:nvPr/>
        </p:nvGrpSpPr>
        <p:grpSpPr>
          <a:xfrm>
            <a:off x="6659689" y="3183967"/>
            <a:ext cx="4968572" cy="1668270"/>
            <a:chOff x="0" y="-9525"/>
            <a:chExt cx="1308595" cy="439380"/>
          </a:xfrm>
        </p:grpSpPr>
        <p:sp>
          <p:nvSpPr>
            <p:cNvPr id="44" name="Google Shape;97;p14"/>
            <p:cNvSpPr/>
            <p:nvPr/>
          </p:nvSpPr>
          <p:spPr>
            <a:xfrm>
              <a:off x="0" y="0"/>
              <a:ext cx="1308595" cy="429855"/>
            </a:xfrm>
            <a:custGeom>
              <a:avLst/>
              <a:gdLst/>
              <a:ahLst/>
              <a:cxnLst/>
              <a:rect l="l" t="t" r="r" b="b"/>
              <a:pathLst>
                <a:path w="1308595" h="429855" extrusionOk="0">
                  <a:moveTo>
                    <a:pt x="23373" y="0"/>
                  </a:moveTo>
                  <a:lnTo>
                    <a:pt x="1285223" y="0"/>
                  </a:lnTo>
                  <a:cubicBezTo>
                    <a:pt x="1291421" y="0"/>
                    <a:pt x="1297366" y="2462"/>
                    <a:pt x="1301750" y="6846"/>
                  </a:cubicBezTo>
                  <a:cubicBezTo>
                    <a:pt x="1306133" y="11229"/>
                    <a:pt x="1308595" y="17174"/>
                    <a:pt x="1308595" y="23373"/>
                  </a:cubicBezTo>
                  <a:lnTo>
                    <a:pt x="1308595" y="406482"/>
                  </a:lnTo>
                  <a:cubicBezTo>
                    <a:pt x="1308595" y="419391"/>
                    <a:pt x="1298131" y="429855"/>
                    <a:pt x="1285223" y="429855"/>
                  </a:cubicBezTo>
                  <a:lnTo>
                    <a:pt x="23373" y="429855"/>
                  </a:lnTo>
                  <a:cubicBezTo>
                    <a:pt x="10464" y="429855"/>
                    <a:pt x="0" y="419391"/>
                    <a:pt x="0" y="4064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98;p14"/>
            <p:cNvSpPr txBox="1"/>
            <p:nvPr/>
          </p:nvSpPr>
          <p:spPr>
            <a:xfrm>
              <a:off x="0" y="-9525"/>
              <a:ext cx="1308595" cy="439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99" b="1" i="0" u="none" strike="noStrike" cap="none" dirty="0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URL FOR DIFFERENT USERS </a:t>
              </a:r>
              <a:endParaRPr dirty="0"/>
            </a:p>
          </p:txBody>
        </p:sp>
      </p:grpSp>
      <p:grpSp>
        <p:nvGrpSpPr>
          <p:cNvPr id="46" name="Google Shape;96;p14"/>
          <p:cNvGrpSpPr/>
          <p:nvPr/>
        </p:nvGrpSpPr>
        <p:grpSpPr>
          <a:xfrm>
            <a:off x="6659689" y="7332857"/>
            <a:ext cx="4968572" cy="1668270"/>
            <a:chOff x="0" y="-9525"/>
            <a:chExt cx="1308595" cy="439380"/>
          </a:xfrm>
        </p:grpSpPr>
        <p:sp>
          <p:nvSpPr>
            <p:cNvPr id="47" name="Google Shape;97;p14"/>
            <p:cNvSpPr/>
            <p:nvPr/>
          </p:nvSpPr>
          <p:spPr>
            <a:xfrm>
              <a:off x="0" y="0"/>
              <a:ext cx="1308595" cy="429855"/>
            </a:xfrm>
            <a:custGeom>
              <a:avLst/>
              <a:gdLst/>
              <a:ahLst/>
              <a:cxnLst/>
              <a:rect l="l" t="t" r="r" b="b"/>
              <a:pathLst>
                <a:path w="1308595" h="429855" extrusionOk="0">
                  <a:moveTo>
                    <a:pt x="23373" y="0"/>
                  </a:moveTo>
                  <a:lnTo>
                    <a:pt x="1285223" y="0"/>
                  </a:lnTo>
                  <a:cubicBezTo>
                    <a:pt x="1291421" y="0"/>
                    <a:pt x="1297366" y="2462"/>
                    <a:pt x="1301750" y="6846"/>
                  </a:cubicBezTo>
                  <a:cubicBezTo>
                    <a:pt x="1306133" y="11229"/>
                    <a:pt x="1308595" y="17174"/>
                    <a:pt x="1308595" y="23373"/>
                  </a:cubicBezTo>
                  <a:lnTo>
                    <a:pt x="1308595" y="406482"/>
                  </a:lnTo>
                  <a:cubicBezTo>
                    <a:pt x="1308595" y="419391"/>
                    <a:pt x="1298131" y="429855"/>
                    <a:pt x="1285223" y="429855"/>
                  </a:cubicBezTo>
                  <a:lnTo>
                    <a:pt x="23373" y="429855"/>
                  </a:lnTo>
                  <a:cubicBezTo>
                    <a:pt x="10464" y="429855"/>
                    <a:pt x="0" y="419391"/>
                    <a:pt x="0" y="406482"/>
                  </a:cubicBezTo>
                  <a:lnTo>
                    <a:pt x="0" y="23373"/>
                  </a:lnTo>
                  <a:cubicBezTo>
                    <a:pt x="0" y="10464"/>
                    <a:pt x="10464" y="0"/>
                    <a:pt x="23373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463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8;p14"/>
            <p:cNvSpPr txBox="1"/>
            <p:nvPr/>
          </p:nvSpPr>
          <p:spPr>
            <a:xfrm>
              <a:off x="0" y="-9525"/>
              <a:ext cx="1308595" cy="439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lvl="0" algn="ctr">
                <a:lnSpc>
                  <a:spcPct val="120008"/>
                </a:lnSpc>
              </a:pPr>
              <a:r>
                <a:rPr lang="en-US" sz="2399" b="1">
                  <a:solidFill>
                    <a:srgbClr val="00463F"/>
                  </a:solidFill>
                  <a:latin typeface="Barlow SemiBold"/>
                  <a:ea typeface="Barlow SemiBold"/>
                  <a:cs typeface="Barlow SemiBold"/>
                  <a:sym typeface="Barlow SemiBold"/>
                </a:rPr>
                <a:t>slot not populated after selecting doctor, shift, and date.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FFED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ind &amp; Share on GIPHY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32192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498</Words>
  <Application>Microsoft Office PowerPoint</Application>
  <PresentationFormat>Custom</PresentationFormat>
  <Paragraphs>96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Barlow SemiBold</vt:lpstr>
      <vt:lpstr>Arial Unicode MS</vt:lpstr>
      <vt:lpstr>Barlow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Dhanusheswaran M</dc:creator>
  <cp:lastModifiedBy>Dhanusheswaran M</cp:lastModifiedBy>
  <cp:revision>5</cp:revision>
  <dcterms:modified xsi:type="dcterms:W3CDTF">2025-07-22T09:12:20Z</dcterms:modified>
</cp:coreProperties>
</file>