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" ContentType="application/vnd.ms-exce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59" r:id="rId6"/>
    <p:sldId id="268" r:id="rId7"/>
    <p:sldId id="266" r:id="rId8"/>
    <p:sldId id="267" r:id="rId9"/>
    <p:sldId id="26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>
      <p:cViewPr>
        <p:scale>
          <a:sx n="106" d="100"/>
          <a:sy n="106" d="100"/>
        </p:scale>
        <p:origin x="792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8F9E7-27AD-A944-B089-9625CCD3FAC7}" type="datetimeFigureOut">
              <a:rPr lang="en-US" smtClean="0"/>
              <a:t>6/4/25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8CA4A-0BFF-714E-A4AB-671BED6C3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30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8CA4A-0BFF-714E-A4AB-671BED6C3B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3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8CA4A-0BFF-714E-A4AB-671BED6C3B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79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8CA4A-0BFF-714E-A4AB-671BED6C3B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54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8CA4A-0BFF-714E-A4AB-671BED6C3B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5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B2EBE-8223-C979-032B-806DD252C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9EC0B-47B6-C3B6-6650-74AD153B5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93CF0-90CC-BC7B-5186-4C912FD2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37B0-8C83-674F-81BF-29E4607385F2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6C9F5-F0D2-5538-499F-6949FA00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F1BEA-5A09-15C8-020C-E0BAED6E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5E67-4340-B94A-A7D0-DF095B79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7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7644-7F21-8CF2-B762-28A0E11D6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9CE7C-3450-573B-6B9A-3AA811CAB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3AB90-509F-225F-D481-B1CCB5B7D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37B0-8C83-674F-81BF-29E4607385F2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EDD0C-50FF-F5CE-92C2-3E558C19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8FF1D-F26D-5CD6-333E-3B27AF7A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5E67-4340-B94A-A7D0-DF095B79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1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92EF44-1848-D769-B59E-5D16286EF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751EF-3620-B571-F784-1D791CF56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68AE8-1799-FB7C-DCA3-AF18B552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37B0-8C83-674F-81BF-29E4607385F2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2E020-7B11-5BCF-D69C-38211ABD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6C349-CB7D-5E8B-3AE2-C445CCED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5E67-4340-B94A-A7D0-DF095B79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8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909E-67BD-7CC2-13EB-2BD1734A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91848-126C-E3FD-0C3E-C08416371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DC3D3-ADF3-D3EA-6DBE-A1792FCE3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37B0-8C83-674F-81BF-29E4607385F2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0612E-2096-CEBC-FE0C-30AC5CDE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21CEB-B458-DCA2-8F54-7DD49502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5E67-4340-B94A-A7D0-DF095B79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5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081A-234C-F49D-570F-92306A6E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98F75-C9F9-F054-E948-EC34F75AE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57AFF-EBDE-D69D-5819-C52AD7FF1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37B0-8C83-674F-81BF-29E4607385F2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7B135-1522-912D-FD2D-D05F8132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554BE-4DEF-E82C-77E2-26C627AF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5E67-4340-B94A-A7D0-DF095B79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6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FAA6-D591-0C60-33BC-49549629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2C775-A242-3C27-2D3C-825998C69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6050A-597E-EF55-BF65-C4DE6143E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3E06B-4D79-95A3-2957-B08A2D694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37B0-8C83-674F-81BF-29E4607385F2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7344D-7BEB-53C8-3406-87DCB617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DA47F-A236-C44C-7307-09826B9B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5E67-4340-B94A-A7D0-DF095B79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8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E3B7-CF83-DDDF-DC94-1A296D76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C72C7-436B-119F-74BC-DFDFCEF47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EFBDC-6781-7084-EA10-E5780986C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96442-B058-1541-D9B2-E224B0F10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F655C-12A1-68FB-690A-AC1F584E6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920B2B-76D7-89FA-DDBA-6FC63F68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37B0-8C83-674F-81BF-29E4607385F2}" type="datetimeFigureOut">
              <a:rPr lang="en-US" smtClean="0"/>
              <a:t>6/4/25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5AEFF3-CBCE-4982-34B0-1963AA91B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82B874-7AF4-3899-CF96-92C65D77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5E67-4340-B94A-A7D0-DF095B79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2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871A0-6BDC-D77B-E2F9-CDE9BE03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DD078B-5E55-9444-8C02-C31C14E4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37B0-8C83-674F-81BF-29E4607385F2}" type="datetimeFigureOut">
              <a:rPr lang="en-US" smtClean="0"/>
              <a:t>6/4/25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F766F-9403-FE8E-27F6-A3164872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5D96F-BB58-FAA2-B3A4-BDA0C4EB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5E67-4340-B94A-A7D0-DF095B79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1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A1F7F9-5E94-8487-D56C-0BEB2013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37B0-8C83-674F-81BF-29E4607385F2}" type="datetimeFigureOut">
              <a:rPr lang="en-US" smtClean="0"/>
              <a:t>6/4/25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ECDCB5-01DF-E9C1-B030-BF5FF86E4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E2E93-851C-C4BE-C0EC-DFB2207C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5E67-4340-B94A-A7D0-DF095B79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5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E572-B5BF-8FFB-C530-8793DEF55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6FDEC-864A-8170-0F06-C2B610740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9850C-990F-73D5-9C53-F121F8CCF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8ACD5-0234-0B9B-3E4E-864BA97B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37B0-8C83-674F-81BF-29E4607385F2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6F622-CEF0-4EAA-59D5-02A33111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4C0FB-6BFE-B541-8D0F-27D92F3B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5E67-4340-B94A-A7D0-DF095B79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FD914-9AD6-BB9B-43D9-3278AEEB8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B5599B-DE6D-0C12-06BD-455C3E1A9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92F85-D86B-D9DF-D042-31C389EB8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EEF01-726D-7F0F-60B8-0AC0B95C3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37B0-8C83-674F-81BF-29E4607385F2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54AA4-6CD1-FFB6-0B98-DF2CD1B5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8F061-AE15-74F6-8E1F-F9ADE3B1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5E67-4340-B94A-A7D0-DF095B79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D1BE0-2840-9392-748F-4F54C96E4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A0BB2-7361-CD1D-E2E1-187018056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3D393-297E-9912-B025-7BED34EFE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B37B0-8C83-674F-81BF-29E4607385F2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17A10-C7C2-C7CB-B268-6B7083C2E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07D6C-34AD-1009-022C-CCB058F8C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2D5E67-4340-B94A-A7D0-DF095B79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2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Microsoft_Excel_97_-_2004_Worksheet.xls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E8F40FE-293C-453F-B8A6-427899356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2BB04-3CF6-4C0E-ADBC-044FEA65F40D}"/>
              </a:ext>
            </a:extLst>
          </p:cNvPr>
          <p:cNvSpPr txBox="1"/>
          <p:nvPr/>
        </p:nvSpPr>
        <p:spPr>
          <a:xfrm>
            <a:off x="548640" y="856271"/>
            <a:ext cx="4114800" cy="16451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latin typeface="+mj-lt"/>
                <a:ea typeface="+mj-ea"/>
                <a:cs typeface="+mj-cs"/>
              </a:rPr>
              <a:t>Experiment 1: No Overlap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2400" b="1" dirty="0">
                <a:latin typeface="+mj-lt"/>
                <a:ea typeface="+mj-ea"/>
                <a:cs typeface="+mj-cs"/>
              </a:rPr>
            </a:br>
            <a:r>
              <a:rPr lang="en-US" sz="2400" b="1" i="0" u="none" strike="noStrike" dirty="0" err="1">
                <a:effectLst/>
                <a:latin typeface="+mj-lt"/>
                <a:ea typeface="+mj-ea"/>
                <a:cs typeface="+mj-cs"/>
              </a:rPr>
              <a:t>interval_length</a:t>
            </a:r>
            <a:r>
              <a:rPr lang="en-US" sz="2400" b="1" i="0" u="none" strike="noStrike" dirty="0">
                <a:effectLst/>
                <a:latin typeface="+mj-lt"/>
                <a:ea typeface="+mj-ea"/>
                <a:cs typeface="+mj-cs"/>
              </a:rPr>
              <a:t> = 1600(no overlap)</a:t>
            </a:r>
            <a:endParaRPr lang="en-US" sz="2400" b="1" dirty="0">
              <a:latin typeface="+mj-lt"/>
              <a:ea typeface="+mj-ea"/>
              <a:cs typeface="+mj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1EABE0-FA8E-49A5-A966-F0539111C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6384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6A3E26D-73B1-468C-B97B-BC1815959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0" y="2712821"/>
            <a:ext cx="3975945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CD8A96-A396-0BC8-2C73-11368137F7FF}"/>
              </a:ext>
            </a:extLst>
          </p:cNvPr>
          <p:cNvSpPr txBox="1"/>
          <p:nvPr/>
        </p:nvSpPr>
        <p:spPr>
          <a:xfrm>
            <a:off x="548640" y="2942520"/>
            <a:ext cx="4114800" cy="324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Shape of Input Data = (3026, 1600)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Shape of Label Y_CNN = (3026, 10)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Shape of Label Y = (3026, 1)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CNN model - (3026, 40, 40, 1)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CNN 2D train accuracy = 100.0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CNN 2D validation accuracy = 97.85123944282532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CNN 2D test accuracy = 97.0957100391388</a:t>
            </a:r>
          </a:p>
        </p:txBody>
      </p:sp>
      <p:pic>
        <p:nvPicPr>
          <p:cNvPr id="6" name="Picture 5" descr="A graph of a number&#10;&#10;AI-generated content may be incorrect.">
            <a:extLst>
              <a:ext uri="{FF2B5EF4-FFF2-40B4-BE49-F238E27FC236}">
                <a16:creationId xmlns:a16="http://schemas.microsoft.com/office/drawing/2014/main" id="{A758D02B-0808-5031-272F-7C46BB68B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936" y="246888"/>
            <a:ext cx="3970688" cy="2919028"/>
          </a:xfrm>
          <a:prstGeom prst="rect">
            <a:avLst/>
          </a:prstGeom>
        </p:spPr>
      </p:pic>
      <p:pic>
        <p:nvPicPr>
          <p:cNvPr id="7" name="Picture 6" descr="A graph with numbers and squares&#10;&#10;AI-generated content may be incorrect.">
            <a:extLst>
              <a:ext uri="{FF2B5EF4-FFF2-40B4-BE49-F238E27FC236}">
                <a16:creationId xmlns:a16="http://schemas.microsoft.com/office/drawing/2014/main" id="{3E24F9B4-1C85-F899-58EF-21A5F6E41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917" y="342986"/>
            <a:ext cx="3821450" cy="27268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619345-54D4-46E5-82FF-8DFC69E8C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2920" y="3429000"/>
            <a:ext cx="4114800" cy="274662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2C628C-4822-01D9-BF91-7D1D40499E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0166" y="3412803"/>
            <a:ext cx="3995359" cy="27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4A232-1962-ADBE-9C09-13D40760A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DCAE80-6847-9347-4C8E-D382F74CDC21}"/>
              </a:ext>
            </a:extLst>
          </p:cNvPr>
          <p:cNvSpPr txBox="1"/>
          <p:nvPr/>
        </p:nvSpPr>
        <p:spPr>
          <a:xfrm>
            <a:off x="369517" y="328902"/>
            <a:ext cx="11429193" cy="1886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200" dirty="0"/>
              <a:t>Experiment 6: </a:t>
            </a:r>
            <a:r>
              <a:rPr lang="en-CA" sz="3200" dirty="0"/>
              <a:t>hp=1 load case, CNN model change for better performance - no overlap</a:t>
            </a:r>
          </a:p>
          <a:p>
            <a:pPr>
              <a:buNone/>
            </a:pPr>
            <a:br>
              <a:rPr lang="en-CA" b="0" dirty="0">
                <a:effectLst/>
              </a:rPr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51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E8F40FE-293C-453F-B8A6-427899356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F09BE-6C88-59E1-9B69-1E0774CC16B4}"/>
              </a:ext>
            </a:extLst>
          </p:cNvPr>
          <p:cNvSpPr txBox="1"/>
          <p:nvPr/>
        </p:nvSpPr>
        <p:spPr>
          <a:xfrm>
            <a:off x="548640" y="856271"/>
            <a:ext cx="4114800" cy="16451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latin typeface="+mj-lt"/>
                <a:ea typeface="+mj-ea"/>
                <a:cs typeface="+mj-cs"/>
              </a:rPr>
              <a:t>Experiment 2: Overlap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2400" b="1" dirty="0">
                <a:latin typeface="+mj-lt"/>
                <a:ea typeface="+mj-ea"/>
                <a:cs typeface="+mj-cs"/>
              </a:rPr>
            </a:br>
            <a:r>
              <a:rPr lang="en-US" sz="2400" b="1" i="0" u="none" strike="noStrike" dirty="0" err="1">
                <a:effectLst/>
                <a:latin typeface="+mj-lt"/>
                <a:ea typeface="+mj-ea"/>
                <a:cs typeface="+mj-cs"/>
              </a:rPr>
              <a:t>interval_length</a:t>
            </a:r>
            <a:r>
              <a:rPr lang="en-US" sz="2400" b="1" i="0" u="none" strike="noStrike" dirty="0">
                <a:effectLst/>
                <a:latin typeface="+mj-lt"/>
                <a:ea typeface="+mj-ea"/>
                <a:cs typeface="+mj-cs"/>
              </a:rPr>
              <a:t> = 320</a:t>
            </a:r>
            <a:endParaRPr lang="en-US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1EABE0-FA8E-49A5-A966-F0539111C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6384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A3E26D-73B1-468C-B97B-BC1815959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0" y="2712821"/>
            <a:ext cx="3975945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9E6347-68C5-0FB1-888D-130E2ABF320F}"/>
              </a:ext>
            </a:extLst>
          </p:cNvPr>
          <p:cNvSpPr txBox="1"/>
          <p:nvPr/>
        </p:nvSpPr>
        <p:spPr>
          <a:xfrm>
            <a:off x="548640" y="2942520"/>
            <a:ext cx="4114800" cy="324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Shape of Input Data = (15169, 1600)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Shape of Label Y_CNN = (15169, 10)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Shape of Label Y = (15169, 1)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CNN model -(15169, 40, 40, 1)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CNN 2D train accuracy = 100.0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CNN 2D validation accuracy = 99.85990881919861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CNN 2D test accuracy = 99.81542587280273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013D8E-9942-9199-B37A-282FB1D69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688" y="355113"/>
            <a:ext cx="3611837" cy="29080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54B56A-1E00-D762-C57A-EC04C147C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641" y="355113"/>
            <a:ext cx="3629192" cy="28967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94E7D6-64D4-1080-46FE-64F51CAB5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617" y="3405638"/>
            <a:ext cx="4260894" cy="290805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5D3DC75-501B-C406-78CF-426D3EFCF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0688" y="3453962"/>
            <a:ext cx="3831312" cy="278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5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E8F40FE-293C-453F-B8A6-427899356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B818F0-274C-DAAD-D96F-E8CD8B9DFCD7}"/>
              </a:ext>
            </a:extLst>
          </p:cNvPr>
          <p:cNvSpPr txBox="1"/>
          <p:nvPr/>
        </p:nvSpPr>
        <p:spPr>
          <a:xfrm>
            <a:off x="530352" y="1076826"/>
            <a:ext cx="4114800" cy="16451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+mj-lt"/>
                <a:ea typeface="+mj-ea"/>
                <a:cs typeface="+mj-cs"/>
              </a:rPr>
              <a:t>Experiment 3: Change in window size </a:t>
            </a:r>
            <a:r>
              <a:rPr lang="en-US" sz="3200" b="1" i="0" u="none" strike="noStrike" dirty="0">
                <a:effectLst/>
                <a:latin typeface="+mj-lt"/>
                <a:ea typeface="+mj-ea"/>
                <a:cs typeface="+mj-cs"/>
              </a:rPr>
              <a:t>36x36 for </a:t>
            </a:r>
            <a:r>
              <a:rPr lang="en-US" sz="3200" b="1" i="0" u="none" strike="noStrike" dirty="0" err="1">
                <a:effectLst/>
                <a:latin typeface="+mj-lt"/>
                <a:ea typeface="+mj-ea"/>
                <a:cs typeface="+mj-cs"/>
              </a:rPr>
              <a:t>interval_len</a:t>
            </a:r>
            <a:r>
              <a:rPr lang="en-US" sz="3200" b="1" dirty="0">
                <a:latin typeface="+mj-lt"/>
                <a:ea typeface="+mj-ea"/>
                <a:cs typeface="+mj-cs"/>
              </a:rPr>
              <a:t>=1600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0" i="0" u="none" strike="noStrike" dirty="0">
                <a:effectLst/>
                <a:latin typeface="+mj-lt"/>
                <a:ea typeface="+mj-ea"/>
                <a:cs typeface="+mj-cs"/>
              </a:rPr>
              <a:t>(no overlap)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1EABE0-FA8E-49A5-A966-F0539111C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6384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A3E26D-73B1-468C-B97B-BC1815959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0" y="2712821"/>
            <a:ext cx="3975945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4F2ED-26C3-E312-C78C-3CE733CFDD5C}"/>
              </a:ext>
            </a:extLst>
          </p:cNvPr>
          <p:cNvSpPr txBox="1"/>
          <p:nvPr/>
        </p:nvSpPr>
        <p:spPr>
          <a:xfrm>
            <a:off x="548640" y="2942520"/>
            <a:ext cx="4114800" cy="324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(3026, 36, 36, 1)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Shape of Input Data = (3026, 1296)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Shape of Label Y_CNN = (3026, 10)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Shape of Label Y = (3026, 1)</a:t>
            </a:r>
            <a:endParaRPr lang="en-US" sz="1700" b="0" i="0" u="none" strike="noStrike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highlight>
                  <a:srgbClr val="FFFF00"/>
                </a:highlight>
              </a:rPr>
              <a:t>CNN 2D train accuracy = 99.96900796890259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highlight>
                  <a:srgbClr val="FFFF00"/>
                </a:highlight>
              </a:rPr>
              <a:t>CNN 2D validation accuracy = 94.42148804664612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highlight>
                  <a:srgbClr val="FFFF00"/>
                </a:highlight>
              </a:rPr>
              <a:t>CNN 2D test accuracy = 94.25742626190186</a:t>
            </a:r>
            <a:br>
              <a:rPr lang="en-US" sz="1700" dirty="0"/>
            </a:br>
            <a:endParaRPr lang="en-US" sz="1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A558E9-B756-F97A-E91B-C0665E1CF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060" y="328999"/>
            <a:ext cx="3776472" cy="29395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87ECDB-364B-64DB-6E26-A4A72E110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903" y="449372"/>
            <a:ext cx="3583012" cy="2696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4D3132-B3CF-3F49-4802-2F0064A59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585" y="3597520"/>
            <a:ext cx="3897037" cy="2727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6A5C85-D648-1E33-AB92-F8F1424128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2807" y="3597520"/>
            <a:ext cx="3890810" cy="281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9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CF81A8-57B4-2BA2-E485-954D91D74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E8F40FE-293C-453F-B8A6-427899356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177E09-0FD5-EC14-C1D5-DFAFAC5C1590}"/>
              </a:ext>
            </a:extLst>
          </p:cNvPr>
          <p:cNvSpPr txBox="1"/>
          <p:nvPr/>
        </p:nvSpPr>
        <p:spPr>
          <a:xfrm>
            <a:off x="548640" y="1092429"/>
            <a:ext cx="4114800" cy="16451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+mj-lt"/>
                <a:ea typeface="+mj-ea"/>
                <a:cs typeface="+mj-cs"/>
              </a:rPr>
              <a:t>Experiment 4: Change in window size </a:t>
            </a:r>
            <a:r>
              <a:rPr lang="en-US" sz="3200" b="1" i="0" u="none" strike="noStrike" dirty="0">
                <a:effectLst/>
                <a:latin typeface="+mj-lt"/>
                <a:ea typeface="+mj-ea"/>
                <a:cs typeface="+mj-cs"/>
              </a:rPr>
              <a:t>36x36 for </a:t>
            </a:r>
            <a:r>
              <a:rPr lang="en-US" sz="3200" b="1" i="0" u="none" strike="noStrike" dirty="0" err="1">
                <a:effectLst/>
                <a:latin typeface="+mj-lt"/>
                <a:ea typeface="+mj-ea"/>
                <a:cs typeface="+mj-cs"/>
              </a:rPr>
              <a:t>interval_len</a:t>
            </a:r>
            <a:r>
              <a:rPr lang="en-US" sz="3200" b="1" dirty="0">
                <a:latin typeface="+mj-lt"/>
                <a:ea typeface="+mj-ea"/>
                <a:cs typeface="+mj-cs"/>
              </a:rPr>
              <a:t>=320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0" i="0" u="none" strike="noStrike" dirty="0">
                <a:effectLst/>
                <a:latin typeface="+mj-lt"/>
                <a:ea typeface="+mj-ea"/>
                <a:cs typeface="+mj-cs"/>
              </a:rPr>
              <a:t>(overlap)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1EABE0-FA8E-49A5-A966-F0539111C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6384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A3E26D-73B1-468C-B97B-BC1815959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0" y="2712821"/>
            <a:ext cx="3975945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A19EF7-3756-F55A-F67B-4A2EF206DCD3}"/>
              </a:ext>
            </a:extLst>
          </p:cNvPr>
          <p:cNvSpPr txBox="1"/>
          <p:nvPr/>
        </p:nvSpPr>
        <p:spPr>
          <a:xfrm>
            <a:off x="245080" y="3011063"/>
            <a:ext cx="4682611" cy="324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(15179, 36, 36, 1)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Shape of Input Data = (15179, 1296)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Shape of Label Y_CNN = (15179, 10)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Shape of Label Y = (15179, 1)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CNN 2D train accuracy = 100.0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CNN 2D validation accuracy = 98.98709654808044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CNN 2D test accuracy = 99.07773494720459</a:t>
            </a:r>
            <a:br>
              <a:rPr lang="en-US" dirty="0">
                <a:highlight>
                  <a:srgbClr val="FFFF00"/>
                </a:highlight>
              </a:rPr>
            </a:b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DC656D-9168-4CD7-C3A7-2A19F4341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032" y="225955"/>
            <a:ext cx="3587888" cy="28997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0AD198-26B1-A9D5-6F1E-FB768210B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860" y="225955"/>
            <a:ext cx="3786762" cy="2894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48CA94-23BF-C950-1323-10863AF77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2717" y="3429000"/>
            <a:ext cx="3917627" cy="2781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E3C8FF-FE97-F082-0F6E-0F55CCF80B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802" y="3318210"/>
            <a:ext cx="4099787" cy="300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0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E8F40FE-293C-453F-B8A6-427899356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DA721-F48C-2A17-2549-226D8B6AF4E0}"/>
              </a:ext>
            </a:extLst>
          </p:cNvPr>
          <p:cNvSpPr txBox="1"/>
          <p:nvPr/>
        </p:nvSpPr>
        <p:spPr>
          <a:xfrm>
            <a:off x="409785" y="637709"/>
            <a:ext cx="4114800" cy="16451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latin typeface="+mj-lt"/>
                <a:ea typeface="+mj-ea"/>
                <a:cs typeface="+mj-cs"/>
              </a:rPr>
              <a:t>Experiment 5: Dataset with 1hp load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atin typeface="+mj-lt"/>
                <a:ea typeface="+mj-ea"/>
                <a:cs typeface="+mj-cs"/>
              </a:rPr>
              <a:t>(window size 40x40)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0" i="0" u="none" strike="noStrike" dirty="0" err="1">
                <a:effectLst/>
                <a:latin typeface="+mj-lt"/>
                <a:ea typeface="+mj-ea"/>
                <a:cs typeface="+mj-cs"/>
              </a:rPr>
              <a:t>Inter</a:t>
            </a:r>
            <a:r>
              <a:rPr lang="en-US" sz="2400" dirty="0" err="1">
                <a:latin typeface="+mj-lt"/>
                <a:ea typeface="+mj-ea"/>
                <a:cs typeface="+mj-cs"/>
              </a:rPr>
              <a:t>val_len</a:t>
            </a:r>
            <a:r>
              <a:rPr lang="en-US" sz="2400" dirty="0">
                <a:latin typeface="+mj-lt"/>
                <a:ea typeface="+mj-ea"/>
                <a:cs typeface="+mj-cs"/>
              </a:rPr>
              <a:t>= 1600(no-overlap)</a:t>
            </a:r>
            <a:endParaRPr lang="en-US" sz="2400" b="0" i="0" u="none" strike="noStrike" dirty="0"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1EABE0-FA8E-49A5-A966-F0539111C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6384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A3E26D-73B1-468C-B97B-BC1815959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0" y="2712821"/>
            <a:ext cx="3975945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5A245-34A7-3A26-EB41-72DDB55F8109}"/>
              </a:ext>
            </a:extLst>
          </p:cNvPr>
          <p:cNvSpPr txBox="1"/>
          <p:nvPr/>
        </p:nvSpPr>
        <p:spPr>
          <a:xfrm>
            <a:off x="548640" y="2942520"/>
            <a:ext cx="4114800" cy="324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(2954, 40, 40, 1)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Shape of Input Data = (2954, 1600)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Shape of Label Y_CNN = (2954, 10)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Shape of Label Y = (2954, 1)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CNN 2D train accuracy = 99.98942375183105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CNN 2D validation accuracy = 98.89964818954468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CNN 2D test accuracy = 98.10490727424622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54D99D-BFFE-FF77-0BBB-AA6BEFB83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0" y="202242"/>
            <a:ext cx="3491834" cy="28955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35472C-958E-52D0-52FE-5F2BA677C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239" y="3593806"/>
            <a:ext cx="3579803" cy="27922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A1A4F7-A913-7FD0-15C0-CFEC9019B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440" y="3677859"/>
            <a:ext cx="3758182" cy="2640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FC699E-36B1-33AB-0600-584B96560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0" y="119661"/>
            <a:ext cx="4114800" cy="311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78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9945CE-CC17-7647-2200-DC5DF683D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E8F40FE-293C-453F-B8A6-427899356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CCC52-5D6A-D5B2-0CB9-2A0DFDE6C065}"/>
              </a:ext>
            </a:extLst>
          </p:cNvPr>
          <p:cNvSpPr txBox="1"/>
          <p:nvPr/>
        </p:nvSpPr>
        <p:spPr>
          <a:xfrm>
            <a:off x="548640" y="856271"/>
            <a:ext cx="4114800" cy="16451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latin typeface="+mj-lt"/>
                <a:ea typeface="+mj-ea"/>
                <a:cs typeface="+mj-cs"/>
              </a:rPr>
              <a:t>Experiment 5: Dataset with 1hp load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atin typeface="+mj-lt"/>
                <a:ea typeface="+mj-ea"/>
                <a:cs typeface="+mj-cs"/>
              </a:rPr>
              <a:t>(window size 40x40)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 err="1">
                <a:latin typeface="+mj-lt"/>
                <a:ea typeface="+mj-ea"/>
                <a:cs typeface="+mj-cs"/>
              </a:rPr>
              <a:t>interval_len</a:t>
            </a:r>
            <a:r>
              <a:rPr lang="en-US" sz="2400" dirty="0">
                <a:latin typeface="+mj-lt"/>
                <a:ea typeface="+mj-ea"/>
                <a:cs typeface="+mj-cs"/>
              </a:rPr>
              <a:t>=320(overlap)</a:t>
            </a:r>
            <a:endParaRPr lang="en-US" sz="2400" b="0" i="0" u="none" strike="noStrike" dirty="0"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1EABE0-FA8E-49A5-A966-F0539111C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6384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A3E26D-73B1-468C-B97B-BC1815959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0" y="2712821"/>
            <a:ext cx="3975945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068EB9-0782-BB38-7A86-92D6AA8FE675}"/>
              </a:ext>
            </a:extLst>
          </p:cNvPr>
          <p:cNvSpPr txBox="1"/>
          <p:nvPr/>
        </p:nvSpPr>
        <p:spPr>
          <a:xfrm>
            <a:off x="548640" y="2942520"/>
            <a:ext cx="4114800" cy="324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2D-image-shape- (14807, 40, 40, 1)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Shape of Input Data = (14807, 1600)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Shape of Label Y_CNN = (14807, 10)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Shape of Label Y = (14807, 1)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CNN 2D train accuracy = 99.9957799911499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CNN 2D validation accuracy = 99.93246078491211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CNN 2D test accuracy = 99.88521337509155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729798-A0F9-8AFA-7B22-EF8E634B0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771" y="162545"/>
            <a:ext cx="3716995" cy="29394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ACD230-06AD-22D8-8019-AA723932F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951" y="162545"/>
            <a:ext cx="3830049" cy="29394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FE67BB-E268-29CC-B217-3D1E519B5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356" y="3357681"/>
            <a:ext cx="4316644" cy="2946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7D094A-6160-4369-82FC-D4265DEB9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3763" y="3357681"/>
            <a:ext cx="3716995" cy="261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0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220052-C609-0DE0-684F-6E667EFE9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E8F40FE-293C-453F-B8A6-427899356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703D75-D761-F8F7-9C14-2FEB82AA7258}"/>
              </a:ext>
            </a:extLst>
          </p:cNvPr>
          <p:cNvSpPr txBox="1"/>
          <p:nvPr/>
        </p:nvSpPr>
        <p:spPr>
          <a:xfrm>
            <a:off x="548640" y="856271"/>
            <a:ext cx="4114800" cy="16451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latin typeface="+mj-lt"/>
                <a:ea typeface="+mj-ea"/>
                <a:cs typeface="+mj-cs"/>
              </a:rPr>
              <a:t>Experiment 6: Dataset with 1hp load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atin typeface="+mj-lt"/>
                <a:ea typeface="+mj-ea"/>
                <a:cs typeface="+mj-cs"/>
              </a:rPr>
              <a:t>(window size – 36x36)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0" i="0" u="none" strike="noStrike" dirty="0" err="1">
                <a:effectLst/>
                <a:latin typeface="+mj-lt"/>
                <a:ea typeface="+mj-ea"/>
                <a:cs typeface="+mj-cs"/>
              </a:rPr>
              <a:t>Inter</a:t>
            </a:r>
            <a:r>
              <a:rPr lang="en-US" sz="2400" dirty="0" err="1">
                <a:latin typeface="+mj-lt"/>
                <a:ea typeface="+mj-ea"/>
                <a:cs typeface="+mj-cs"/>
              </a:rPr>
              <a:t>val_len</a:t>
            </a:r>
            <a:r>
              <a:rPr lang="en-US" sz="2400" dirty="0">
                <a:latin typeface="+mj-lt"/>
                <a:ea typeface="+mj-ea"/>
                <a:cs typeface="+mj-cs"/>
              </a:rPr>
              <a:t>= 1600(no overlap)</a:t>
            </a:r>
            <a:endParaRPr lang="en-US" sz="2400" b="0" i="0" u="none" strike="noStrike" dirty="0"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1EABE0-FA8E-49A5-A966-F0539111C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6384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A3E26D-73B1-468C-B97B-BC1815959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0" y="2712821"/>
            <a:ext cx="3975945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B0C38C-10CD-7974-B7AB-3018E7E7D673}"/>
              </a:ext>
            </a:extLst>
          </p:cNvPr>
          <p:cNvSpPr txBox="1"/>
          <p:nvPr/>
        </p:nvSpPr>
        <p:spPr>
          <a:xfrm>
            <a:off x="224176" y="2961345"/>
            <a:ext cx="6324108" cy="324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Shape of Input Data = (2954, 1296)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Shape of Label Y_CNN = (2954, 10)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Shape of Label Y = (2954, 1)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2D-image-shape-(2954, 36, 36, 1)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CNN 2D train accuracy = 99.97883558273315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CNN 2D validation accuracy = 96.99528813362122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CNN 2D test accuracy = 95.43147206306458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6CAE30-C214-F50E-266B-38D353D07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504" y="676730"/>
            <a:ext cx="3246120" cy="25920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90DD34-0905-8CFA-6A0F-9A882660E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9916" y="694499"/>
            <a:ext cx="3246120" cy="25564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F5E88F-93F2-AB7E-36C9-802BA920FE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7866" y="3652177"/>
            <a:ext cx="3246120" cy="21505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488C49-DF2C-8E66-9ADE-93156566D2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9916" y="3652177"/>
            <a:ext cx="3246120" cy="232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75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83004E-9B0E-331F-992A-8CBC5F384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E8F40FE-293C-453F-B8A6-427899356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3D8039-A09C-815E-969F-2227A72857AD}"/>
              </a:ext>
            </a:extLst>
          </p:cNvPr>
          <p:cNvSpPr txBox="1"/>
          <p:nvPr/>
        </p:nvSpPr>
        <p:spPr>
          <a:xfrm>
            <a:off x="548640" y="856271"/>
            <a:ext cx="4114800" cy="16451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latin typeface="+mj-lt"/>
                <a:ea typeface="+mj-ea"/>
                <a:cs typeface="+mj-cs"/>
              </a:rPr>
              <a:t>Experiment 6: Dataset with 1hp load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atin typeface="+mj-lt"/>
                <a:ea typeface="+mj-ea"/>
                <a:cs typeface="+mj-cs"/>
              </a:rPr>
              <a:t>(window size – 36x36)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 err="1">
                <a:latin typeface="+mj-lt"/>
                <a:ea typeface="+mj-ea"/>
                <a:cs typeface="+mj-cs"/>
              </a:rPr>
              <a:t>interval_len</a:t>
            </a:r>
            <a:r>
              <a:rPr lang="en-US" sz="2400" dirty="0">
                <a:latin typeface="+mj-lt"/>
                <a:ea typeface="+mj-ea"/>
                <a:cs typeface="+mj-cs"/>
              </a:rPr>
              <a:t>=320(overlap)</a:t>
            </a:r>
            <a:endParaRPr lang="en-US" sz="2400" b="0" i="0" u="none" strike="noStrike" dirty="0"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1EABE0-FA8E-49A5-A966-F0539111C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6384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A3E26D-73B1-468C-B97B-BC1815959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0" y="2712821"/>
            <a:ext cx="3975945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1FD963-22E9-A54E-A274-DB561F44F4F4}"/>
              </a:ext>
            </a:extLst>
          </p:cNvPr>
          <p:cNvSpPr txBox="1"/>
          <p:nvPr/>
        </p:nvSpPr>
        <p:spPr>
          <a:xfrm>
            <a:off x="548640" y="2942520"/>
            <a:ext cx="4114800" cy="324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Shape of Input Data = (14817, 1296)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Shape of Label Y_CNN = (14817, 10)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Shape of Label Y = (14817, 1)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2D-image-shape- (14817, 36, 36, 1)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highlight>
                <a:srgbClr val="FFFF00"/>
              </a:highlight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highlight>
                  <a:srgbClr val="FFFF00"/>
                </a:highlight>
              </a:rPr>
              <a:t>CNN 2D train accuracy = 99.96900796890259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highlight>
                  <a:srgbClr val="FFFF00"/>
                </a:highlight>
              </a:rPr>
              <a:t>CNN 2D validation accuracy = 94.42148804664612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highlight>
                  <a:srgbClr val="FFFF00"/>
                </a:highlight>
              </a:rPr>
              <a:t>CNN 2D test accuracy = 94.25742626190186</a:t>
            </a:r>
          </a:p>
        </p:txBody>
      </p:sp>
      <p:pic>
        <p:nvPicPr>
          <p:cNvPr id="10" name="Picture 9" descr="A graph of a number&#10;&#10;AI-generated content may be incorrect.">
            <a:extLst>
              <a:ext uri="{FF2B5EF4-FFF2-40B4-BE49-F238E27FC236}">
                <a16:creationId xmlns:a16="http://schemas.microsoft.com/office/drawing/2014/main" id="{DACD887B-89C9-0012-C2CB-3662FF54E30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286" b="-2"/>
          <a:stretch>
            <a:fillRect/>
          </a:stretch>
        </p:blipFill>
        <p:spPr>
          <a:xfrm>
            <a:off x="4555189" y="313408"/>
            <a:ext cx="3512260" cy="28991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E9F143-88F9-2AAC-3311-32055C3F5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053" y="66684"/>
            <a:ext cx="4028311" cy="31003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CEC417-EABF-503F-E51E-B3565706BF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5188" y="3656409"/>
            <a:ext cx="3558763" cy="25712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812AE2-0A2D-BD9F-8500-EA05F555CF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052" y="3615658"/>
            <a:ext cx="3683984" cy="27261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ED24E0-FF7A-1746-85EF-D96B758B32C7}"/>
              </a:ext>
            </a:extLst>
          </p:cNvPr>
          <p:cNvSpPr txBox="1"/>
          <p:nvPr/>
        </p:nvSpPr>
        <p:spPr>
          <a:xfrm>
            <a:off x="548640" y="2942520"/>
            <a:ext cx="4114800" cy="324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68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8FD0ED"/>
            </a:gs>
            <a:gs pos="50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100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197ED6-D8FF-2164-3B5D-1EFFC2DB2F6C}"/>
              </a:ext>
            </a:extLst>
          </p:cNvPr>
          <p:cNvSpPr txBox="1"/>
          <p:nvPr/>
        </p:nvSpPr>
        <p:spPr>
          <a:xfrm>
            <a:off x="4599038" y="371958"/>
            <a:ext cx="299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SUMMARY</a:t>
            </a:r>
            <a:endParaRPr lang="en-US" sz="2000" b="1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6F2AD01-E804-463A-B68F-C5EBDAA4AB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379204"/>
              </p:ext>
            </p:extLst>
          </p:nvPr>
        </p:nvGraphicFramePr>
        <p:xfrm>
          <a:off x="387350" y="1269438"/>
          <a:ext cx="114173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1417300" imgH="2044700" progId="Excel.Sheet.8">
                  <p:embed/>
                </p:oleObj>
              </mc:Choice>
              <mc:Fallback>
                <p:oleObj name="Worksheet" r:id="rId2" imgW="11417300" imgH="20447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7350" y="1269438"/>
                        <a:ext cx="11417300" cy="2044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837579C-454B-5F62-87E0-51CAE84EEF5E}"/>
              </a:ext>
            </a:extLst>
          </p:cNvPr>
          <p:cNvSpPr txBox="1"/>
          <p:nvPr/>
        </p:nvSpPr>
        <p:spPr>
          <a:xfrm>
            <a:off x="718630" y="4011563"/>
            <a:ext cx="110860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/>
              <a:t>Overlap</a:t>
            </a:r>
            <a:r>
              <a:rPr lang="en-CA" sz="1500" dirty="0"/>
              <a:t>: Increases dataset size and generally improves validation/test accuracy. (at the cost of test leakage)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dirty="0"/>
              <a:t> </a:t>
            </a:r>
            <a:r>
              <a:rPr lang="en-CA" sz="1500" b="1" dirty="0"/>
              <a:t>Window Size</a:t>
            </a:r>
            <a:r>
              <a:rPr lang="en-CA" sz="1500" dirty="0"/>
              <a:t>: 40x40 consistently outperforms 36x36.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500" b="1" dirty="0"/>
              <a:t>1hp Load</a:t>
            </a:r>
            <a:r>
              <a:rPr lang="en-CA" sz="1500" dirty="0"/>
              <a:t>: Slightly lower performance in no-overlap cases but excels with overlap and 40x40 window size (99.89% test accuracy).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0027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4075</TotalTime>
  <Words>708</Words>
  <Application>Microsoft Macintosh PowerPoint</Application>
  <PresentationFormat>Widescreen</PresentationFormat>
  <Paragraphs>88</Paragraphs>
  <Slides>10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Microsoft Excel 97 - 2004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Gayathri Balasundaram</dc:creator>
  <cp:lastModifiedBy>Gayathri Balasundaram</cp:lastModifiedBy>
  <cp:revision>11</cp:revision>
  <dcterms:created xsi:type="dcterms:W3CDTF">2025-05-30T18:04:33Z</dcterms:created>
  <dcterms:modified xsi:type="dcterms:W3CDTF">2025-06-06T20:27:55Z</dcterms:modified>
</cp:coreProperties>
</file>