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1E35225-9873-22B2-4A75-38D1035FF16A}" styleName="Medium Style 2 - Accent 1">
    <a:wholeTbl>
      <a:tcTxStyle>
        <a:fontRef idx="minor">
          <a:srgbClr val="000000"/>
        </a:fontRef>
        <a:schemeClr val="dk1"/>
      </a:tcTxStyle>
      <a:tcStyle>
        <a:tcBdr>
          <a:left>
            <a:ln w="12700">
              <a:solidFill>
                <a:schemeClr val="lt1"/>
              </a:solidFill>
            </a:ln>
          </a:left>
          <a:right>
            <a:ln w="12700">
              <a:solidFill>
                <a:schemeClr val="lt1"/>
              </a:solidFill>
              <a:round/>
            </a:ln>
          </a:right>
          <a:top>
            <a:ln w="12700">
              <a:solidFill>
                <a:schemeClr val="lt1"/>
              </a:solidFill>
            </a:ln>
          </a:top>
          <a:bottom>
            <a:ln w="12700">
              <a:solidFill>
                <a:schemeClr val="lt1"/>
              </a:solidFill>
              <a:round/>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rgbClr val="000000"/>
        </a:fontRef>
        <a:schemeClr val="lt1"/>
      </a:tcTxStyle>
      <a:tcStyle>
        <a:tcBdr>
          <a:bottom>
            <a:ln w="38100">
              <a:solidFill>
                <a:schemeClr val="lt1"/>
              </a:solidFill>
              <a:round/>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1084"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spc="99">
                <a:solidFill>
                  <a:schemeClr val="lt1">
                    <a:lumMod val="95000"/>
                  </a:schemeClr>
                </a:solidFill>
                <a:latin typeface="+mn-lt"/>
                <a:ea typeface="+mn-ea"/>
                <a:cs typeface="+mn-cs"/>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F51E-4908-8BE0-C086B8C024BF}"/>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F51E-4908-8BE0-C086B8C024BF}"/>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F51E-4908-8BE0-C086B8C024BF}"/>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F51E-4908-8BE0-C086B8C024BF}"/>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F51E-4908-8BE0-C086B8C024BF}"/>
            </c:ext>
          </c:extLst>
        </c:ser>
        <c:dLbls>
          <c:showLegendKey val="0"/>
          <c:showVal val="0"/>
          <c:showCatName val="0"/>
          <c:showSerName val="0"/>
          <c:showPercent val="0"/>
          <c:showBubbleSize val="0"/>
        </c:dLbls>
        <c:gapWidth val="100"/>
        <c:overlap val="-22"/>
        <c:axId val="1998337663"/>
        <c:axId val="1998337664"/>
      </c:barChart>
      <c:catAx>
        <c:axId val="1998337663"/>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4"/>
        <c:crosses val="autoZero"/>
        <c:auto val="1"/>
        <c:lblAlgn val="ctr"/>
        <c:lblOffset val="100"/>
        <c:noMultiLvlLbl val="0"/>
      </c:catAx>
      <c:valAx>
        <c:axId val="1998337664"/>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3"/>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4483006" y="3035569"/>
      <a:ext cx="3413094" cy="2291972"/>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FB92-46D7-91B1-0B95CDD386EA}"/>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FB92-46D7-91B1-0B95CDD386EA}"/>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FB92-46D7-91B1-0B95CDD386EA}"/>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FB92-46D7-91B1-0B95CDD386EA}"/>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FB92-46D7-91B1-0B95CDD386EA}"/>
            </c:ext>
          </c:extLst>
        </c:ser>
        <c:dLbls>
          <c:showLegendKey val="0"/>
          <c:showVal val="0"/>
          <c:showCatName val="0"/>
          <c:showSerName val="0"/>
          <c:showPercent val="0"/>
          <c:showBubbleSize val="0"/>
        </c:dLbls>
        <c:gapWidth val="100"/>
        <c:overlap val="-23"/>
        <c:axId val="1998337661"/>
        <c:axId val="1998337662"/>
      </c:barChart>
      <c:catAx>
        <c:axId val="1998337661"/>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2"/>
        <c:crosses val="autoZero"/>
        <c:auto val="1"/>
        <c:lblAlgn val="ctr"/>
        <c:lblOffset val="100"/>
        <c:noMultiLvlLbl val="0"/>
      </c:catAx>
      <c:valAx>
        <c:axId val="1998337662"/>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1"/>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3236283" y="890590"/>
      <a:ext cx="5485967" cy="3609973"/>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5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5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5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5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6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userDrawn="1">
  <p:cSld name="Title Slide">
    <p:spTree>
      <p:nvGrpSpPr>
        <p:cNvPr id="1" name=""/>
        <p:cNvGrpSpPr/>
        <p:nvPr/>
      </p:nvGrpSpPr>
      <p:grpSpPr bwMode="auto">
        <a:xfrm>
          <a:off x="0" y="0"/>
          <a:ext cx="0" cy="0"/>
          <a:chOff x="0" y="0"/>
          <a:chExt cx="0" cy="0"/>
        </a:xfrm>
      </p:grpSpPr>
      <p:sp>
        <p:nvSpPr>
          <p:cNvPr id="1048703" name="Заголовок 1"/>
          <p:cNvSpPr>
            <a:spLocks noGrp="1"/>
          </p:cNvSpPr>
          <p:nvPr>
            <p:ph type="ctrTitle"/>
          </p:nvPr>
        </p:nvSpPr>
        <p:spPr bwMode="auto">
          <a:xfrm>
            <a:off x="914400" y="2130424"/>
            <a:ext cx="10363198" cy="1470024"/>
          </a:xfrm>
        </p:spPr>
        <p:txBody>
          <a:bodyPr/>
          <a:lstStyle>
            <a:lvl1pPr algn="ctr">
              <a:defRPr b="1"/>
            </a:lvl1pPr>
          </a:lstStyle>
          <a:p>
            <a:r>
              <a:rPr lang="ru-RU"/>
              <a:t>Образец заголовка</a:t>
            </a:r>
          </a:p>
        </p:txBody>
      </p:sp>
      <p:sp>
        <p:nvSpPr>
          <p:cNvPr id="1048704" name="Подзаголовок 2"/>
          <p:cNvSpPr>
            <a:spLocks noGrp="1"/>
          </p:cNvSpPr>
          <p:nvPr>
            <p:ph type="subTitle" idx="1"/>
          </p:nvPr>
        </p:nvSpPr>
        <p:spPr bwMode="auto">
          <a:xfrm>
            <a:off x="1828800" y="3886200"/>
            <a:ext cx="8534398" cy="175259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1048705"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06" name="Нижний колонтитул 4"/>
          <p:cNvSpPr>
            <a:spLocks noGrp="1"/>
          </p:cNvSpPr>
          <p:nvPr>
            <p:ph type="ftr" sz="quarter" idx="11"/>
          </p:nvPr>
        </p:nvSpPr>
        <p:spPr bwMode="auto"/>
        <p:txBody>
          <a:bodyPr/>
          <a:lstStyle/>
          <a:p>
            <a:endParaRPr lang="ru-RU"/>
          </a:p>
        </p:txBody>
      </p:sp>
      <p:sp>
        <p:nvSpPr>
          <p:cNvPr id="104870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userDrawn="1">
  <p:cSld name="Title and Vertical Text">
    <p:spTree>
      <p:nvGrpSpPr>
        <p:cNvPr id="1" name=""/>
        <p:cNvGrpSpPr/>
        <p:nvPr/>
      </p:nvGrpSpPr>
      <p:grpSpPr bwMode="auto">
        <a:xfrm>
          <a:off x="0" y="0"/>
          <a:ext cx="0" cy="0"/>
          <a:chOff x="0" y="0"/>
          <a:chExt cx="0" cy="0"/>
        </a:xfrm>
      </p:grpSpPr>
      <p:sp>
        <p:nvSpPr>
          <p:cNvPr id="1048723" name="Заголовок 1"/>
          <p:cNvSpPr>
            <a:spLocks noGrp="1"/>
          </p:cNvSpPr>
          <p:nvPr>
            <p:ph type="title"/>
          </p:nvPr>
        </p:nvSpPr>
        <p:spPr bwMode="auto"/>
        <p:txBody>
          <a:bodyPr/>
          <a:lstStyle/>
          <a:p>
            <a:r>
              <a:rPr lang="ru-RU"/>
              <a:t>Образец заголовка</a:t>
            </a:r>
          </a:p>
        </p:txBody>
      </p:sp>
      <p:sp>
        <p:nvSpPr>
          <p:cNvPr id="1048724" name="Вертикальный текст 2"/>
          <p:cNvSpPr>
            <a:spLocks noGrp="1"/>
          </p:cNvSpPr>
          <p:nvPr>
            <p:ph type="body" orient="vert" idx="1"/>
          </p:nvPr>
        </p:nvSpPr>
        <p:spPr bwMode="auto"/>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25"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26" name="Нижний колонтитул 4"/>
          <p:cNvSpPr>
            <a:spLocks noGrp="1"/>
          </p:cNvSpPr>
          <p:nvPr>
            <p:ph type="ftr" sz="quarter" idx="11"/>
          </p:nvPr>
        </p:nvSpPr>
        <p:spPr bwMode="auto"/>
        <p:txBody>
          <a:bodyPr/>
          <a:lstStyle/>
          <a:p>
            <a:endParaRPr lang="ru-RU"/>
          </a:p>
        </p:txBody>
      </p:sp>
      <p:sp>
        <p:nvSpPr>
          <p:cNvPr id="104872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userDrawn="1">
  <p:cSld name="Vertical Title and Text">
    <p:spTree>
      <p:nvGrpSpPr>
        <p:cNvPr id="1" name=""/>
        <p:cNvGrpSpPr/>
        <p:nvPr/>
      </p:nvGrpSpPr>
      <p:grpSpPr bwMode="auto">
        <a:xfrm>
          <a:off x="0" y="0"/>
          <a:ext cx="0" cy="0"/>
          <a:chOff x="0" y="0"/>
          <a:chExt cx="0" cy="0"/>
        </a:xfrm>
      </p:grpSpPr>
      <p:sp>
        <p:nvSpPr>
          <p:cNvPr id="1048712" name="Вертикальный заголовок 1"/>
          <p:cNvSpPr>
            <a:spLocks noGrp="1"/>
          </p:cNvSpPr>
          <p:nvPr>
            <p:ph type="title" orient="vert"/>
          </p:nvPr>
        </p:nvSpPr>
        <p:spPr bwMode="auto">
          <a:xfrm>
            <a:off x="8839198" y="274637"/>
            <a:ext cx="2743200" cy="5851524"/>
          </a:xfrm>
        </p:spPr>
        <p:txBody>
          <a:bodyPr vert="eaVert"/>
          <a:lstStyle>
            <a:lvl1pPr algn="ctr"/>
          </a:lstStyle>
          <a:p>
            <a:r>
              <a:rPr lang="ru-RU"/>
              <a:t>Образец заголовка</a:t>
            </a:r>
          </a:p>
        </p:txBody>
      </p:sp>
      <p:sp>
        <p:nvSpPr>
          <p:cNvPr id="1048713" name="Вертикальный текст 2"/>
          <p:cNvSpPr>
            <a:spLocks noGrp="1"/>
          </p:cNvSpPr>
          <p:nvPr>
            <p:ph type="body" orient="vert" idx="1"/>
          </p:nvPr>
        </p:nvSpPr>
        <p:spPr bwMode="auto">
          <a:xfrm>
            <a:off x="609598" y="274637"/>
            <a:ext cx="8026398" cy="58515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14"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15" name="Нижний колонтитул 4"/>
          <p:cNvSpPr>
            <a:spLocks noGrp="1"/>
          </p:cNvSpPr>
          <p:nvPr>
            <p:ph type="ftr" sz="quarter" idx="11"/>
          </p:nvPr>
        </p:nvSpPr>
        <p:spPr bwMode="auto"/>
        <p:txBody>
          <a:bodyPr/>
          <a:lstStyle/>
          <a:p>
            <a:endParaRPr lang="ru-RU"/>
          </a:p>
        </p:txBody>
      </p:sp>
      <p:sp>
        <p:nvSpPr>
          <p:cNvPr id="1048716"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userDrawn="1">
  <p:cSld name="Title and Content">
    <p:spTree>
      <p:nvGrpSpPr>
        <p:cNvPr id="1" name=""/>
        <p:cNvGrpSpPr/>
        <p:nvPr/>
      </p:nvGrpSpPr>
      <p:grpSpPr bwMode="auto">
        <a:xfrm>
          <a:off x="0" y="0"/>
          <a:ext cx="0" cy="0"/>
          <a:chOff x="0" y="0"/>
          <a:chExt cx="0" cy="0"/>
        </a:xfrm>
      </p:grpSpPr>
      <p:sp>
        <p:nvSpPr>
          <p:cNvPr id="1048594" name="Заголовок 1"/>
          <p:cNvSpPr>
            <a:spLocks noGrp="1"/>
          </p:cNvSpPr>
          <p:nvPr>
            <p:ph type="title"/>
          </p:nvPr>
        </p:nvSpPr>
        <p:spPr bwMode="auto"/>
        <p:txBody>
          <a:bodyPr/>
          <a:lstStyle/>
          <a:p>
            <a:r>
              <a:rPr lang="ru-RU"/>
              <a:t>Образец заголовка</a:t>
            </a:r>
          </a:p>
        </p:txBody>
      </p:sp>
      <p:sp>
        <p:nvSpPr>
          <p:cNvPr id="1048595" name="Объект 2"/>
          <p:cNvSpPr>
            <a:spLocks noGrp="1"/>
          </p:cNvSpPr>
          <p:nvPr>
            <p:ph idx="1"/>
          </p:nvPr>
        </p:nvSpPr>
        <p:spPr bwMode="auto"/>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96"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597" name="Нижний колонтитул 4"/>
          <p:cNvSpPr>
            <a:spLocks noGrp="1"/>
          </p:cNvSpPr>
          <p:nvPr>
            <p:ph type="ftr" sz="quarter" idx="11"/>
          </p:nvPr>
        </p:nvSpPr>
        <p:spPr bwMode="auto"/>
        <p:txBody>
          <a:bodyPr/>
          <a:lstStyle/>
          <a:p>
            <a:endParaRPr lang="ru-RU"/>
          </a:p>
        </p:txBody>
      </p:sp>
      <p:sp>
        <p:nvSpPr>
          <p:cNvPr id="1048598"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userDrawn="1">
  <p:cSld name="Section Header">
    <p:spTree>
      <p:nvGrpSpPr>
        <p:cNvPr id="1" name=""/>
        <p:cNvGrpSpPr/>
        <p:nvPr/>
      </p:nvGrpSpPr>
      <p:grpSpPr bwMode="auto">
        <a:xfrm>
          <a:off x="0" y="0"/>
          <a:ext cx="0" cy="0"/>
          <a:chOff x="0" y="0"/>
          <a:chExt cx="0" cy="0"/>
        </a:xfrm>
      </p:grpSpPr>
      <p:sp>
        <p:nvSpPr>
          <p:cNvPr id="1048728" name="Заголовок 1"/>
          <p:cNvSpPr>
            <a:spLocks noGrp="1"/>
          </p:cNvSpPr>
          <p:nvPr>
            <p:ph type="title"/>
          </p:nvPr>
        </p:nvSpPr>
        <p:spPr bwMode="auto">
          <a:xfrm>
            <a:off x="963082" y="4406900"/>
            <a:ext cx="10363198" cy="1362073"/>
          </a:xfrm>
        </p:spPr>
        <p:txBody>
          <a:bodyPr anchor="t"/>
          <a:lstStyle>
            <a:lvl1pPr algn="l">
              <a:defRPr sz="4000" b="1" cap="all"/>
            </a:lvl1pPr>
          </a:lstStyle>
          <a:p>
            <a:r>
              <a:rPr lang="ru-RU"/>
              <a:t>Образец заголовка</a:t>
            </a:r>
          </a:p>
        </p:txBody>
      </p:sp>
      <p:sp>
        <p:nvSpPr>
          <p:cNvPr id="1048729" name="Текст 2"/>
          <p:cNvSpPr>
            <a:spLocks noGrp="1"/>
          </p:cNvSpPr>
          <p:nvPr>
            <p:ph type="body" idx="1"/>
          </p:nvPr>
        </p:nvSpPr>
        <p:spPr bwMode="auto">
          <a:xfrm>
            <a:off x="963082" y="2906712"/>
            <a:ext cx="10363198" cy="150018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1048730"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31" name="Нижний колонтитул 4"/>
          <p:cNvSpPr>
            <a:spLocks noGrp="1"/>
          </p:cNvSpPr>
          <p:nvPr>
            <p:ph type="ftr" sz="quarter" idx="11"/>
          </p:nvPr>
        </p:nvSpPr>
        <p:spPr bwMode="auto"/>
        <p:txBody>
          <a:bodyPr/>
          <a:lstStyle/>
          <a:p>
            <a:endParaRPr lang="ru-RU"/>
          </a:p>
        </p:txBody>
      </p:sp>
      <p:sp>
        <p:nvSpPr>
          <p:cNvPr id="1048732"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userDrawn="1">
  <p:cSld name="Two Content">
    <p:spTree>
      <p:nvGrpSpPr>
        <p:cNvPr id="1" name=""/>
        <p:cNvGrpSpPr/>
        <p:nvPr/>
      </p:nvGrpSpPr>
      <p:grpSpPr bwMode="auto">
        <a:xfrm>
          <a:off x="0" y="0"/>
          <a:ext cx="0" cy="0"/>
          <a:chOff x="0" y="0"/>
          <a:chExt cx="0" cy="0"/>
        </a:xfrm>
      </p:grpSpPr>
      <p:sp>
        <p:nvSpPr>
          <p:cNvPr id="1048733" name="Заголовок 1"/>
          <p:cNvSpPr>
            <a:spLocks noGrp="1"/>
          </p:cNvSpPr>
          <p:nvPr>
            <p:ph type="title"/>
          </p:nvPr>
        </p:nvSpPr>
        <p:spPr bwMode="auto"/>
        <p:txBody>
          <a:bodyPr/>
          <a:lstStyle/>
          <a:p>
            <a:r>
              <a:rPr lang="ru-RU"/>
              <a:t>Образец заголовка</a:t>
            </a:r>
          </a:p>
        </p:txBody>
      </p:sp>
      <p:sp>
        <p:nvSpPr>
          <p:cNvPr id="1048734" name="Объект 2"/>
          <p:cNvSpPr>
            <a:spLocks noGrp="1"/>
          </p:cNvSpPr>
          <p:nvPr>
            <p:ph sz="half" idx="1"/>
          </p:nvPr>
        </p:nvSpPr>
        <p:spPr bwMode="auto">
          <a:xfrm>
            <a:off x="1583497" y="1600200"/>
            <a:ext cx="4704521"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5" name="Объект 3"/>
          <p:cNvSpPr>
            <a:spLocks noGrp="1"/>
          </p:cNvSpPr>
          <p:nvPr>
            <p:ph sz="half" idx="2"/>
          </p:nvPr>
        </p:nvSpPr>
        <p:spPr bwMode="auto">
          <a:xfrm>
            <a:off x="6576052" y="1600200"/>
            <a:ext cx="5006345"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6" name="Дата 4"/>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37" name="Нижний колонтитул 5"/>
          <p:cNvSpPr>
            <a:spLocks noGrp="1"/>
          </p:cNvSpPr>
          <p:nvPr>
            <p:ph type="ftr" sz="quarter" idx="11"/>
          </p:nvPr>
        </p:nvSpPr>
        <p:spPr bwMode="auto"/>
        <p:txBody>
          <a:bodyPr/>
          <a:lstStyle/>
          <a:p>
            <a:endParaRPr lang="ru-RU"/>
          </a:p>
        </p:txBody>
      </p:sp>
      <p:sp>
        <p:nvSpPr>
          <p:cNvPr id="1048738"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userDrawn="1">
  <p:cSld name="Comparison">
    <p:spTree>
      <p:nvGrpSpPr>
        <p:cNvPr id="1" name=""/>
        <p:cNvGrpSpPr/>
        <p:nvPr/>
      </p:nvGrpSpPr>
      <p:grpSpPr bwMode="auto">
        <a:xfrm>
          <a:off x="0" y="0"/>
          <a:ext cx="0" cy="0"/>
          <a:chOff x="0" y="0"/>
          <a:chExt cx="0" cy="0"/>
        </a:xfrm>
      </p:grpSpPr>
      <p:sp>
        <p:nvSpPr>
          <p:cNvPr id="1048739" name="Заголовок 1"/>
          <p:cNvSpPr>
            <a:spLocks noGrp="1"/>
          </p:cNvSpPr>
          <p:nvPr>
            <p:ph type="title"/>
          </p:nvPr>
        </p:nvSpPr>
        <p:spPr bwMode="auto"/>
        <p:txBody>
          <a:bodyPr/>
          <a:lstStyle/>
          <a:p>
            <a:r>
              <a:rPr lang="ru-RU"/>
              <a:t>Образец заголовка</a:t>
            </a:r>
          </a:p>
        </p:txBody>
      </p:sp>
      <p:sp>
        <p:nvSpPr>
          <p:cNvPr id="1048740" name="Текст 2"/>
          <p:cNvSpPr>
            <a:spLocks noGrp="1"/>
          </p:cNvSpPr>
          <p:nvPr>
            <p:ph type="body" idx="1"/>
          </p:nvPr>
        </p:nvSpPr>
        <p:spPr bwMode="auto">
          <a:xfrm>
            <a:off x="1583497" y="1535112"/>
            <a:ext cx="4704521"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1" name="Объект 3"/>
          <p:cNvSpPr>
            <a:spLocks noGrp="1"/>
          </p:cNvSpPr>
          <p:nvPr>
            <p:ph sz="half" idx="2"/>
          </p:nvPr>
        </p:nvSpPr>
        <p:spPr bwMode="auto">
          <a:xfrm>
            <a:off x="1583497" y="2174873"/>
            <a:ext cx="470452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2" name="Текст 4"/>
          <p:cNvSpPr>
            <a:spLocks noGrp="1"/>
          </p:cNvSpPr>
          <p:nvPr>
            <p:ph type="body" sz="quarter" idx="3"/>
          </p:nvPr>
        </p:nvSpPr>
        <p:spPr bwMode="auto">
          <a:xfrm>
            <a:off x="6480041" y="1535112"/>
            <a:ext cx="5102356"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3" name="Объект 5"/>
          <p:cNvSpPr>
            <a:spLocks noGrp="1"/>
          </p:cNvSpPr>
          <p:nvPr>
            <p:ph sz="quarter" idx="4"/>
          </p:nvPr>
        </p:nvSpPr>
        <p:spPr bwMode="auto">
          <a:xfrm>
            <a:off x="6480041" y="2174873"/>
            <a:ext cx="51023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4" name="Дата 6"/>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45" name="Нижний колонтитул 7"/>
          <p:cNvSpPr>
            <a:spLocks noGrp="1"/>
          </p:cNvSpPr>
          <p:nvPr>
            <p:ph type="ftr" sz="quarter" idx="11"/>
          </p:nvPr>
        </p:nvSpPr>
        <p:spPr bwMode="auto"/>
        <p:txBody>
          <a:bodyPr/>
          <a:lstStyle/>
          <a:p>
            <a:endParaRPr lang="ru-RU"/>
          </a:p>
        </p:txBody>
      </p:sp>
      <p:sp>
        <p:nvSpPr>
          <p:cNvPr id="1048746" name="Номер слайда 8"/>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userDrawn="1">
  <p:cSld name="Title Only">
    <p:spTree>
      <p:nvGrpSpPr>
        <p:cNvPr id="1" name=""/>
        <p:cNvGrpSpPr/>
        <p:nvPr/>
      </p:nvGrpSpPr>
      <p:grpSpPr bwMode="auto">
        <a:xfrm>
          <a:off x="0" y="0"/>
          <a:ext cx="0" cy="0"/>
          <a:chOff x="0" y="0"/>
          <a:chExt cx="0" cy="0"/>
        </a:xfrm>
      </p:grpSpPr>
      <p:sp>
        <p:nvSpPr>
          <p:cNvPr id="1048708" name="Заголовок 1"/>
          <p:cNvSpPr>
            <a:spLocks noGrp="1"/>
          </p:cNvSpPr>
          <p:nvPr>
            <p:ph type="title"/>
          </p:nvPr>
        </p:nvSpPr>
        <p:spPr bwMode="auto"/>
        <p:txBody>
          <a:bodyPr/>
          <a:lstStyle/>
          <a:p>
            <a:r>
              <a:rPr lang="ru-RU"/>
              <a:t>Образец заголовка</a:t>
            </a:r>
          </a:p>
        </p:txBody>
      </p:sp>
      <p:sp>
        <p:nvSpPr>
          <p:cNvPr id="1048709" name="Дата 2"/>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10" name="Нижний колонтитул 3"/>
          <p:cNvSpPr>
            <a:spLocks noGrp="1"/>
          </p:cNvSpPr>
          <p:nvPr>
            <p:ph type="ftr" sz="quarter" idx="11"/>
          </p:nvPr>
        </p:nvSpPr>
        <p:spPr bwMode="auto"/>
        <p:txBody>
          <a:bodyPr/>
          <a:lstStyle/>
          <a:p>
            <a:endParaRPr lang="ru-RU"/>
          </a:p>
        </p:txBody>
      </p:sp>
      <p:sp>
        <p:nvSpPr>
          <p:cNvPr id="1048711" name="Номер слайда 4"/>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userDrawn="1">
  <p:cSld name="Blank">
    <p:spTree>
      <p:nvGrpSpPr>
        <p:cNvPr id="1" name=""/>
        <p:cNvGrpSpPr/>
        <p:nvPr/>
      </p:nvGrpSpPr>
      <p:grpSpPr bwMode="auto">
        <a:xfrm>
          <a:off x="0" y="0"/>
          <a:ext cx="0" cy="0"/>
          <a:chOff x="0" y="0"/>
          <a:chExt cx="0" cy="0"/>
        </a:xfrm>
      </p:grpSpPr>
      <p:sp>
        <p:nvSpPr>
          <p:cNvPr id="1048747" name="Дата 1"/>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48" name="Нижний колонтитул 2"/>
          <p:cNvSpPr>
            <a:spLocks noGrp="1"/>
          </p:cNvSpPr>
          <p:nvPr>
            <p:ph type="ftr" sz="quarter" idx="11"/>
          </p:nvPr>
        </p:nvSpPr>
        <p:spPr bwMode="auto"/>
        <p:txBody>
          <a:bodyPr/>
          <a:lstStyle/>
          <a:p>
            <a:endParaRPr lang="ru-RU"/>
          </a:p>
        </p:txBody>
      </p:sp>
      <p:sp>
        <p:nvSpPr>
          <p:cNvPr id="1048749" name="Номер слайда 3"/>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userDrawn="1">
  <p:cSld name="Content with Caption">
    <p:spTree>
      <p:nvGrpSpPr>
        <p:cNvPr id="1" name=""/>
        <p:cNvGrpSpPr/>
        <p:nvPr/>
      </p:nvGrpSpPr>
      <p:grpSpPr bwMode="auto">
        <a:xfrm>
          <a:off x="0" y="0"/>
          <a:ext cx="0" cy="0"/>
          <a:chOff x="0" y="0"/>
          <a:chExt cx="0" cy="0"/>
        </a:xfrm>
      </p:grpSpPr>
      <p:sp>
        <p:nvSpPr>
          <p:cNvPr id="1048750" name="Заголовок 1"/>
          <p:cNvSpPr>
            <a:spLocks noGrp="1"/>
          </p:cNvSpPr>
          <p:nvPr>
            <p:ph type="title"/>
          </p:nvPr>
        </p:nvSpPr>
        <p:spPr bwMode="auto">
          <a:xfrm>
            <a:off x="1583497" y="273048"/>
            <a:ext cx="3552393" cy="1162049"/>
          </a:xfrm>
        </p:spPr>
        <p:txBody>
          <a:bodyPr anchor="b"/>
          <a:lstStyle>
            <a:lvl1pPr algn="l">
              <a:defRPr sz="2000" b="1"/>
            </a:lvl1pPr>
          </a:lstStyle>
          <a:p>
            <a:r>
              <a:rPr lang="ru-RU"/>
              <a:t>Образец заголовка</a:t>
            </a:r>
          </a:p>
        </p:txBody>
      </p:sp>
      <p:sp>
        <p:nvSpPr>
          <p:cNvPr id="1048751" name="Объект 2"/>
          <p:cNvSpPr>
            <a:spLocks noGrp="1"/>
          </p:cNvSpPr>
          <p:nvPr>
            <p:ph idx="1"/>
          </p:nvPr>
        </p:nvSpPr>
        <p:spPr bwMode="auto">
          <a:xfrm>
            <a:off x="5327913" y="273049"/>
            <a:ext cx="6254484"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52" name="Текст 3"/>
          <p:cNvSpPr>
            <a:spLocks noGrp="1"/>
          </p:cNvSpPr>
          <p:nvPr>
            <p:ph type="body" sz="half" idx="2"/>
          </p:nvPr>
        </p:nvSpPr>
        <p:spPr bwMode="auto">
          <a:xfrm>
            <a:off x="1583497" y="1435100"/>
            <a:ext cx="3552393" cy="46910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53" name="Дата 4"/>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54" name="Нижний колонтитул 5"/>
          <p:cNvSpPr>
            <a:spLocks noGrp="1"/>
          </p:cNvSpPr>
          <p:nvPr>
            <p:ph type="ftr" sz="quarter" idx="11"/>
          </p:nvPr>
        </p:nvSpPr>
        <p:spPr bwMode="auto"/>
        <p:txBody>
          <a:bodyPr/>
          <a:lstStyle/>
          <a:p>
            <a:endParaRPr lang="ru-RU"/>
          </a:p>
        </p:txBody>
      </p:sp>
      <p:sp>
        <p:nvSpPr>
          <p:cNvPr id="1048755"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userDrawn="1">
  <p:cSld name="Picture with Caption">
    <p:spTree>
      <p:nvGrpSpPr>
        <p:cNvPr id="1" name=""/>
        <p:cNvGrpSpPr/>
        <p:nvPr/>
      </p:nvGrpSpPr>
      <p:grpSpPr bwMode="auto">
        <a:xfrm>
          <a:off x="0" y="0"/>
          <a:ext cx="0" cy="0"/>
          <a:chOff x="0" y="0"/>
          <a:chExt cx="0" cy="0"/>
        </a:xfrm>
      </p:grpSpPr>
      <p:sp>
        <p:nvSpPr>
          <p:cNvPr id="1048717" name="Заголовок 1"/>
          <p:cNvSpPr>
            <a:spLocks noGrp="1"/>
          </p:cNvSpPr>
          <p:nvPr>
            <p:ph type="title"/>
          </p:nvPr>
        </p:nvSpPr>
        <p:spPr bwMode="auto">
          <a:xfrm>
            <a:off x="1583497" y="4800600"/>
            <a:ext cx="9985108" cy="566737"/>
          </a:xfrm>
        </p:spPr>
        <p:txBody>
          <a:bodyPr anchor="b"/>
          <a:lstStyle>
            <a:lvl1pPr algn="l">
              <a:defRPr sz="2000" b="1"/>
            </a:lvl1pPr>
          </a:lstStyle>
          <a:p>
            <a:r>
              <a:rPr lang="ru-RU"/>
              <a:t>Образец заголовка</a:t>
            </a:r>
          </a:p>
        </p:txBody>
      </p:sp>
      <p:sp>
        <p:nvSpPr>
          <p:cNvPr id="1048718" name="Рисунок 2"/>
          <p:cNvSpPr>
            <a:spLocks noGrp="1"/>
          </p:cNvSpPr>
          <p:nvPr>
            <p:ph type="pic" idx="1"/>
          </p:nvPr>
        </p:nvSpPr>
        <p:spPr bwMode="auto">
          <a:xfrm>
            <a:off x="1583497" y="612774"/>
            <a:ext cx="9985108" cy="41147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1048719" name="Текст 3"/>
          <p:cNvSpPr>
            <a:spLocks noGrp="1"/>
          </p:cNvSpPr>
          <p:nvPr>
            <p:ph type="body" sz="half" idx="2"/>
          </p:nvPr>
        </p:nvSpPr>
        <p:spPr bwMode="auto">
          <a:xfrm>
            <a:off x="1583497" y="5367336"/>
            <a:ext cx="9985108"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20" name="Дата 4"/>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21" name="Нижний колонтитул 5"/>
          <p:cNvSpPr>
            <a:spLocks noGrp="1"/>
          </p:cNvSpPr>
          <p:nvPr>
            <p:ph type="ftr" sz="quarter" idx="11"/>
          </p:nvPr>
        </p:nvSpPr>
        <p:spPr bwMode="auto"/>
        <p:txBody>
          <a:bodyPr/>
          <a:lstStyle/>
          <a:p>
            <a:endParaRPr lang="ru-RU"/>
          </a:p>
        </p:txBody>
      </p:sp>
      <p:sp>
        <p:nvSpPr>
          <p:cNvPr id="1048722"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1048576" name="Текст 2"/>
          <p:cNvSpPr>
            <a:spLocks noGrp="1"/>
          </p:cNvSpPr>
          <p:nvPr>
            <p:ph type="body" idx="1"/>
          </p:nvPr>
        </p:nvSpPr>
        <p:spPr bwMode="auto">
          <a:xfrm>
            <a:off x="1583497" y="1600200"/>
            <a:ext cx="9998901" cy="452596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77" name="Shape 1058"/>
          <p:cNvSpPr>
            <a:spLocks noGrp="1" noChangeArrowheads="1"/>
          </p:cNvSpPr>
          <p:nvPr userDrawn="1"/>
        </p:nvSpPr>
        <p:spPr bwMode="auto">
          <a:xfrm>
            <a:off x="0" y="0"/>
            <a:ext cx="12191998" cy="6858000"/>
          </a:xfrm>
          <a:custGeom>
            <a:avLst/>
            <a:gdLst/>
            <a:ahLst/>
            <a:cxnLst/>
            <a:rect l="l" t="t" r="r" b="b"/>
            <a:pathLst>
              <a:path w="43200" h="43200"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1048578" name="Shape 1059"/>
          <p:cNvSpPr>
            <a:spLocks noGrp="1" noChangeArrowheads="1"/>
          </p:cNvSpPr>
          <p:nvPr userDrawn="1"/>
        </p:nvSpPr>
        <p:spPr bwMode="auto">
          <a:xfrm>
            <a:off x="0" y="0"/>
            <a:ext cx="12191998" cy="6858000"/>
          </a:xfrm>
        </p:spPr>
      </p:sp>
      <p:sp>
        <p:nvSpPr>
          <p:cNvPr id="1048579" name="Shape 1060"/>
          <p:cNvSpPr>
            <a:spLocks noGrp="1" noChangeArrowheads="1"/>
          </p:cNvSpPr>
          <p:nvPr userDrawn="1"/>
        </p:nvSpPr>
        <p:spPr bwMode="auto">
          <a:xfrm>
            <a:off x="0" y="0"/>
            <a:ext cx="12191998" cy="6858000"/>
          </a:xfrm>
          <a:custGeom>
            <a:avLst/>
            <a:gdLst/>
            <a:ahLst/>
            <a:cxnLst/>
            <a:rect l="l" t="t" r="r" b="b"/>
            <a:pathLst>
              <a:path w="43200" h="43200"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1048580" name="Shape 1061"/>
          <p:cNvSpPr>
            <a:spLocks noGrp="1" noChangeArrowheads="1"/>
          </p:cNvSpPr>
          <p:nvPr userDrawn="1"/>
        </p:nvSpPr>
        <p:spPr bwMode="auto">
          <a:xfrm>
            <a:off x="0" y="0"/>
            <a:ext cx="12191998" cy="6858000"/>
          </a:xfrm>
          <a:custGeom>
            <a:avLst/>
            <a:gdLst/>
            <a:ahLst/>
            <a:cxnLst/>
            <a:rect l="l" t="t" r="r" b="b"/>
            <a:pathLst>
              <a:path w="43200" h="43200"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1048581" name="Shape 1062"/>
          <p:cNvSpPr>
            <a:spLocks noGrp="1" noChangeArrowheads="1"/>
          </p:cNvSpPr>
          <p:nvPr userDrawn="1"/>
        </p:nvSpPr>
        <p:spPr bwMode="auto">
          <a:xfrm>
            <a:off x="0" y="0"/>
            <a:ext cx="12191998" cy="6858000"/>
          </a:xfrm>
          <a:custGeom>
            <a:avLst/>
            <a:gdLst/>
            <a:ahLst/>
            <a:cxnLst/>
            <a:rect l="l" t="t" r="r" b="b"/>
            <a:pathLst>
              <a:path w="43200" h="43200"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8"/>
            </a:schemeClr>
          </a:solidFill>
          <a:ln w="9524">
            <a:solidFill>
              <a:srgbClr val="000000"/>
            </a:solidFill>
            <a:round/>
            <a:headEnd/>
            <a:tailEnd/>
          </a:ln>
        </p:spPr>
      </p:sp>
      <p:sp>
        <p:nvSpPr>
          <p:cNvPr id="1048582" name="Shape 1063"/>
          <p:cNvSpPr>
            <a:spLocks noGrp="1" noChangeArrowheads="1"/>
          </p:cNvSpPr>
          <p:nvPr userDrawn="1"/>
        </p:nvSpPr>
        <p:spPr bwMode="auto">
          <a:xfrm>
            <a:off x="0" y="0"/>
            <a:ext cx="12191998" cy="6858000"/>
          </a:xfrm>
          <a:custGeom>
            <a:avLst/>
            <a:gdLst/>
            <a:ahLst/>
            <a:cxnLst/>
            <a:rect l="l" t="t" r="r" b="b"/>
            <a:pathLst>
              <a:path w="43200" h="43200"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1048583" name="Shape 1064"/>
          <p:cNvSpPr>
            <a:spLocks noGrp="1" noChangeArrowheads="1"/>
          </p:cNvSpPr>
          <p:nvPr userDrawn="1"/>
        </p:nvSpPr>
        <p:spPr bwMode="auto">
          <a:xfrm>
            <a:off x="0" y="0"/>
            <a:ext cx="12191998" cy="6858000"/>
          </a:xfrm>
          <a:custGeom>
            <a:avLst/>
            <a:gdLst/>
            <a:ahLst/>
            <a:cxnLst/>
            <a:rect l="l" t="t" r="r" b="b"/>
            <a:pathLst>
              <a:path w="43200" h="43200"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1048584" name="Shape 1065"/>
          <p:cNvSpPr>
            <a:spLocks noGrp="1" noChangeArrowheads="1"/>
          </p:cNvSpPr>
          <p:nvPr userDrawn="1"/>
        </p:nvSpPr>
        <p:spPr bwMode="auto">
          <a:xfrm>
            <a:off x="0" y="0"/>
            <a:ext cx="12191998" cy="6858000"/>
          </a:xfrm>
          <a:custGeom>
            <a:avLst/>
            <a:gdLst/>
            <a:ahLst/>
            <a:cxnLst/>
            <a:rect l="l" t="t" r="r" b="b"/>
            <a:pathLst>
              <a:path w="43200" h="43200"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1048585" name="Shape 1066"/>
          <p:cNvSpPr>
            <a:spLocks noGrp="1" noChangeArrowheads="1"/>
          </p:cNvSpPr>
          <p:nvPr userDrawn="1"/>
        </p:nvSpPr>
        <p:spPr bwMode="auto">
          <a:xfrm>
            <a:off x="0" y="0"/>
            <a:ext cx="12191998" cy="6858000"/>
          </a:xfrm>
          <a:custGeom>
            <a:avLst/>
            <a:gdLst/>
            <a:ahLst/>
            <a:cxnLst/>
            <a:rect l="l" t="t" r="r" b="b"/>
            <a:pathLst>
              <a:path w="43200" h="43200"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1048586" name="Shape 1067"/>
          <p:cNvSpPr>
            <a:spLocks noGrp="1" noChangeArrowheads="1"/>
          </p:cNvSpPr>
          <p:nvPr userDrawn="1"/>
        </p:nvSpPr>
        <p:spPr bwMode="auto">
          <a:xfrm>
            <a:off x="0" y="0"/>
            <a:ext cx="12191998" cy="6858000"/>
          </a:xfrm>
          <a:custGeom>
            <a:avLst/>
            <a:gdLst/>
            <a:ahLst/>
            <a:cxnLst/>
            <a:rect l="l" t="t" r="r" b="b"/>
            <a:pathLst>
              <a:path w="43200" h="43200"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1048587" name="Shape 1068"/>
          <p:cNvSpPr>
            <a:spLocks noGrp="1" noChangeArrowheads="1"/>
          </p:cNvSpPr>
          <p:nvPr userDrawn="1"/>
        </p:nvSpPr>
        <p:spPr bwMode="auto">
          <a:xfrm>
            <a:off x="0" y="0"/>
            <a:ext cx="12191998" cy="6858000"/>
          </a:xfrm>
          <a:custGeom>
            <a:avLst/>
            <a:gdLst/>
            <a:ahLst/>
            <a:cxnLst/>
            <a:rect l="l" t="t" r="r" b="b"/>
            <a:pathLst>
              <a:path w="43200" h="43200"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1048588" name="Shape 1069"/>
          <p:cNvSpPr>
            <a:spLocks noGrp="1" noChangeArrowheads="1"/>
          </p:cNvSpPr>
          <p:nvPr userDrawn="1"/>
        </p:nvSpPr>
        <p:spPr bwMode="auto">
          <a:xfrm>
            <a:off x="0" y="0"/>
            <a:ext cx="12191998" cy="6858000"/>
          </a:xfrm>
          <a:custGeom>
            <a:avLst/>
            <a:gdLst/>
            <a:ahLst/>
            <a:cxnLst/>
            <a:rect l="l" t="t" r="r" b="b"/>
            <a:pathLst>
              <a:path w="43200" h="43200"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1048589" name="Shape 1070"/>
          <p:cNvSpPr>
            <a:spLocks noGrp="1" noChangeArrowheads="1"/>
          </p:cNvSpPr>
          <p:nvPr userDrawn="1"/>
        </p:nvSpPr>
        <p:spPr bwMode="auto">
          <a:xfrm>
            <a:off x="0" y="0"/>
            <a:ext cx="12191998" cy="6858000"/>
          </a:xfrm>
          <a:custGeom>
            <a:avLst/>
            <a:gdLst/>
            <a:ahLst/>
            <a:cxnLst/>
            <a:rect l="l" t="t" r="r" b="b"/>
            <a:pathLst>
              <a:path w="43200" h="43200"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1048590" name="Заголовок 1"/>
          <p:cNvSpPr>
            <a:spLocks noGrp="1"/>
          </p:cNvSpPr>
          <p:nvPr>
            <p:ph type="title"/>
          </p:nvPr>
        </p:nvSpPr>
        <p:spPr bwMode="auto">
          <a:xfrm>
            <a:off x="1583497" y="274637"/>
            <a:ext cx="9998901" cy="1143000"/>
          </a:xfrm>
          <a:prstGeom prst="rect">
            <a:avLst/>
          </a:prstGeom>
        </p:spPr>
        <p:txBody>
          <a:bodyPr vert="horz" lIns="91440" tIns="45720" rIns="91440" bIns="45720" rtlCol="0" anchor="ctr">
            <a:normAutofit/>
          </a:bodyPr>
          <a:lstStyle/>
          <a:p>
            <a:r>
              <a:rPr lang="ru-RU"/>
              <a:t>Образец заголовка</a:t>
            </a:r>
          </a:p>
        </p:txBody>
      </p:sp>
      <p:sp>
        <p:nvSpPr>
          <p:cNvPr id="1048591" name="Номер слайда 5"/>
          <p:cNvSpPr>
            <a:spLocks noGrp="1"/>
          </p:cNvSpPr>
          <p:nvPr>
            <p:ph type="sldNum" sz="quarter" idx="4"/>
          </p:nvPr>
        </p:nvSpPr>
        <p:spPr bwMode="auto">
          <a:xfrm>
            <a:off x="9264350" y="6356349"/>
            <a:ext cx="2318046" cy="365124"/>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	</a:t>
            </a:r>
            <a:fld id="{F8E3F0E9-0FC2-4DDE-87CF-3BA6A04EA4CC}" type="slidenum">
              <a:rPr lang="ru-RU"/>
              <a:t>‹#›</a:t>
            </a:fld>
            <a:endParaRPr lang="ru-RU"/>
          </a:p>
        </p:txBody>
      </p:sp>
      <p:sp>
        <p:nvSpPr>
          <p:cNvPr id="1048592" name="Дата 3"/>
          <p:cNvSpPr>
            <a:spLocks noGrp="1"/>
          </p:cNvSpPr>
          <p:nvPr>
            <p:ph type="dt" sz="half" idx="2"/>
          </p:nvPr>
        </p:nvSpPr>
        <p:spPr bwMode="auto">
          <a:xfrm>
            <a:off x="1619017" y="6356349"/>
            <a:ext cx="2844798" cy="365124"/>
          </a:xfrm>
          <a:prstGeom prst="rect">
            <a:avLst/>
          </a:prstGeom>
        </p:spPr>
        <p:txBody>
          <a:bodyPr vert="horz" lIns="91440" tIns="45720" rIns="91440" bIns="45720" rtlCol="0" anchor="ctr"/>
          <a:lstStyle>
            <a:lvl1pPr algn="l">
              <a:defRPr sz="1200">
                <a:solidFill>
                  <a:schemeClr val="tx1">
                    <a:tint val="75000"/>
                  </a:schemeClr>
                </a:solidFill>
              </a:defRPr>
            </a:lvl1pPr>
          </a:lstStyle>
          <a:p>
            <a:fld id="{86EB4D43-F783-4E09-8208-6AA351DBC29B}" type="datetimeFigureOut">
              <a:rPr lang="ru-RU"/>
              <a:t>23.09.2024</a:t>
            </a:fld>
            <a:endParaRPr lang="ru-RU"/>
          </a:p>
        </p:txBody>
      </p:sp>
      <p:sp>
        <p:nvSpPr>
          <p:cNvPr id="1048593" name="Нижний колонтитул 4"/>
          <p:cNvSpPr>
            <a:spLocks noGrp="1"/>
          </p:cNvSpPr>
          <p:nvPr>
            <p:ph type="ftr" sz="quarter" idx="3"/>
          </p:nvPr>
        </p:nvSpPr>
        <p:spPr bwMode="auto">
          <a:xfrm>
            <a:off x="5125705" y="6356349"/>
            <a:ext cx="356258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a:spcBef>
          <a:spcPts val="0"/>
        </a:spcBef>
        <a:buNone/>
        <a:defRPr sz="4400" b="1">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26" name="object 2"/>
          <p:cNvGrpSpPr/>
          <p:nvPr/>
        </p:nvGrpSpPr>
        <p:grpSpPr bwMode="auto">
          <a:xfrm>
            <a:off x="8049270" y="4334197"/>
            <a:ext cx="3855202" cy="2204714"/>
            <a:chOff x="0" y="0"/>
            <a:chExt cx="3855202" cy="2204714"/>
          </a:xfrm>
        </p:grpSpPr>
        <p:sp>
          <p:nvSpPr>
            <p:cNvPr id="1048599" name="object 3"/>
            <p:cNvSpPr/>
            <p:nvPr/>
          </p:nvSpPr>
          <p:spPr bwMode="auto">
            <a:xfrm>
              <a:off x="2626477" y="0"/>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chemeClr val="accent3">
                <a:lumMod val="60000"/>
                <a:lumOff val="40000"/>
              </a:schemeClr>
            </a:solidFill>
          </p:spPr>
          <p:txBody>
            <a:bodyPr wrap="square" lIns="0" tIns="0" rIns="0" bIns="0" rtlCol="0"/>
            <a:lstStyle/>
            <a:p>
              <a:endParaRPr/>
            </a:p>
          </p:txBody>
        </p:sp>
        <p:sp>
          <p:nvSpPr>
            <p:cNvPr id="1048600" name="object 4"/>
            <p:cNvSpPr/>
            <p:nvPr/>
          </p:nvSpPr>
          <p:spPr bwMode="auto">
            <a:xfrm>
              <a:off x="0" y="1642739"/>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chemeClr val="accent4">
                <a:lumMod val="40000"/>
                <a:lumOff val="60000"/>
              </a:schemeClr>
            </a:solidFill>
          </p:spPr>
          <p:txBody>
            <a:bodyPr wrap="square" lIns="0" tIns="0" rIns="0" bIns="0" rtlCol="0"/>
            <a:lstStyle/>
            <a:p>
              <a:endParaRPr/>
            </a:p>
          </p:txBody>
        </p:sp>
      </p:grpSp>
      <p:sp>
        <p:nvSpPr>
          <p:cNvPr id="1048601" name="object 5"/>
          <p:cNvSpPr/>
          <p:nvPr/>
        </p:nvSpPr>
        <p:spPr bwMode="auto">
          <a:xfrm>
            <a:off x="8089830" y="2058374"/>
            <a:ext cx="607140" cy="505948"/>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02" name="object 6"/>
          <p:cNvSpPr/>
          <p:nvPr/>
        </p:nvSpPr>
        <p:spPr bwMode="auto">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71D97F"/>
          </a:solidFill>
        </p:spPr>
        <p:txBody>
          <a:bodyPr wrap="square" lIns="0" tIns="0" rIns="0" bIns="0" rtlCol="0"/>
          <a:lstStyle/>
          <a:p>
            <a:endParaRPr/>
          </a:p>
        </p:txBody>
      </p:sp>
      <p:sp>
        <p:nvSpPr>
          <p:cNvPr id="1048603" name="object 7"/>
          <p:cNvSpPr txBox="1">
            <a:spLocks noGrp="1"/>
          </p:cNvSpPr>
          <p:nvPr>
            <p:ph type="ctrTitle"/>
          </p:nvPr>
        </p:nvSpPr>
        <p:spPr bwMode="auto">
          <a:xfrm>
            <a:off x="-712207" y="953683"/>
            <a:ext cx="12237455" cy="1357665"/>
          </a:xfrm>
          <a:prstGeom prst="rect">
            <a:avLst/>
          </a:prstGeom>
        </p:spPr>
        <p:txBody>
          <a:bodyPr vert="horz" wrap="square" lIns="0" tIns="16509" rIns="0" bIns="0" rtlCol="0">
            <a:spAutoFit/>
          </a:bodyPr>
          <a:lstStyle/>
          <a:p>
            <a:pPr marL="3213735" algn="l">
              <a:spcBef>
                <a:spcPts val="130"/>
              </a:spcBef>
            </a:pPr>
            <a:r>
              <a:rPr lang="en-US" b="1" u="sng">
                <a:solidFill>
                  <a:srgbClr val="0F0F0F"/>
                </a:solidFill>
                <a:latin typeface="Times New Roman"/>
                <a:cs typeface="Times New Roman"/>
              </a:rPr>
              <a:t>Employee Data Analysis using Excel</a:t>
            </a:r>
            <a:r>
              <a:rPr lang="en-US" b="1" i="0">
                <a:solidFill>
                  <a:srgbClr val="0F0F0F"/>
                </a:solidFill>
                <a:latin typeface="Times New Roman"/>
                <a:cs typeface="Times New Roman"/>
              </a:rPr>
              <a:t> </a:t>
            </a:r>
            <a:br>
              <a:rPr lang="en-US" b="1" i="0">
                <a:solidFill>
                  <a:srgbClr val="0F0F0F"/>
                </a:solidFill>
                <a:latin typeface="Roboto"/>
              </a:rPr>
            </a:br>
            <a:endParaRPr spc="15"/>
          </a:p>
        </p:txBody>
      </p:sp>
      <p:pic>
        <p:nvPicPr>
          <p:cNvPr id="2097152" name="object 9"/>
          <p:cNvPicPr>
            <a:picLocks/>
          </p:cNvPicPr>
          <p:nvPr/>
        </p:nvPicPr>
        <p:blipFill>
          <a:blip r:embed="rId2"/>
          <a:stretch>
            <a:fillRect/>
          </a:stretch>
        </p:blipFill>
        <p:spPr bwMode="auto">
          <a:xfrm>
            <a:off x="676275" y="6467475"/>
            <a:ext cx="2143125" cy="200025"/>
          </a:xfrm>
          <a:prstGeom prst="rect">
            <a:avLst/>
          </a:prstGeom>
        </p:spPr>
      </p:pic>
      <p:sp>
        <p:nvSpPr>
          <p:cNvPr id="1048604" name="object 11"/>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1</a:t>
            </a:fld>
            <a:endParaRPr spc="10"/>
          </a:p>
        </p:txBody>
      </p:sp>
      <p:sp>
        <p:nvSpPr>
          <p:cNvPr id="1048605" name="TextBox 13"/>
          <p:cNvSpPr txBox="1"/>
          <p:nvPr/>
        </p:nvSpPr>
        <p:spPr bwMode="auto">
          <a:xfrm>
            <a:off x="2877530" y="2800636"/>
            <a:ext cx="8198519" cy="2616101"/>
          </a:xfrm>
          <a:prstGeom prst="rect">
            <a:avLst/>
          </a:prstGeom>
          <a:noFill/>
        </p:spPr>
        <p:txBody>
          <a:bodyPr wrap="square" rtlCol="0">
            <a:spAutoFit/>
          </a:bodyPr>
          <a:lstStyle/>
          <a:p>
            <a:r>
              <a:rPr lang="en-US" sz="2800" b="1" dirty="0">
                <a:latin typeface="Asana Math"/>
                <a:cs typeface="Asana Math"/>
              </a:rPr>
              <a:t>STUDENT NAME :  GAYATHRI S</a:t>
            </a:r>
            <a:endParaRPr sz="2800" b="1" dirty="0">
              <a:latin typeface="Asana Math"/>
              <a:cs typeface="Asana Math"/>
            </a:endParaRPr>
          </a:p>
          <a:p>
            <a:r>
              <a:rPr lang="en-US" sz="2800" b="1" dirty="0">
                <a:latin typeface="Asana Math"/>
                <a:cs typeface="Asana Math"/>
              </a:rPr>
              <a:t>REGISTER NO       </a:t>
            </a:r>
            <a:r>
              <a:rPr lang="en-US" sz="2800" b="1">
                <a:latin typeface="Asana Math"/>
                <a:cs typeface="Asana Math"/>
              </a:rPr>
              <a:t>: 312202990/  </a:t>
            </a:r>
            <a:r>
              <a:rPr lang="en-US" sz="2800" b="1" dirty="0">
                <a:latin typeface="Asana Math"/>
                <a:cs typeface="Asana Math"/>
              </a:rPr>
              <a:t>U/COM-G</a:t>
            </a:r>
            <a:r>
              <a:rPr lang="en-US" sz="2800" b="1">
                <a:latin typeface="Asana Math"/>
                <a:cs typeface="Asana Math"/>
              </a:rPr>
              <a:t>/22/48</a:t>
            </a:r>
            <a:endParaRPr sz="2800" b="1" dirty="0">
              <a:latin typeface="Asana Math"/>
              <a:cs typeface="Asana Math"/>
            </a:endParaRPr>
          </a:p>
          <a:p>
            <a:r>
              <a:rPr lang="en-US" sz="2800" b="1" dirty="0">
                <a:latin typeface="Asana Math"/>
                <a:cs typeface="Asana Math"/>
              </a:rPr>
              <a:t>DEPARTMENT      :  B-COM (GENERAL)</a:t>
            </a:r>
            <a:endParaRPr sz="2800" b="1" dirty="0">
              <a:latin typeface="Asana Math"/>
              <a:cs typeface="Asana Math"/>
            </a:endParaRPr>
          </a:p>
          <a:p>
            <a:r>
              <a:rPr lang="en-US" sz="2800" b="1" dirty="0">
                <a:latin typeface="Asana Math"/>
                <a:cs typeface="Asana Math"/>
              </a:rPr>
              <a:t>COLLEGE                : ASAN MEMORIAL COLLEGE OF 			 ARTS AND SCIENCE</a:t>
            </a:r>
            <a:endParaRPr sz="2600" b="1" dirty="0">
              <a:latin typeface="Asana Math"/>
              <a:cs typeface="Asana Math"/>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77"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2">
              <a:lumMod val="75000"/>
            </a:schemeClr>
          </a:solidFill>
        </p:spPr>
        <p:txBody>
          <a:bodyPr wrap="square" lIns="0" tIns="0" rIns="0" bIns="0" rtlCol="0"/>
          <a:lstStyle/>
          <a:p>
            <a:endParaRPr/>
          </a:p>
        </p:txBody>
      </p:sp>
      <p:pic>
        <p:nvPicPr>
          <p:cNvPr id="2097168" name="object 6"/>
          <p:cNvPicPr>
            <a:picLocks/>
          </p:cNvPicPr>
          <p:nvPr/>
        </p:nvPicPr>
        <p:blipFill>
          <a:blip r:embed="rId2"/>
          <a:stretch>
            <a:fillRect/>
          </a:stretch>
        </p:blipFill>
        <p:spPr bwMode="auto">
          <a:xfrm rot="3367236">
            <a:off x="678868" y="6323759"/>
            <a:ext cx="86081" cy="151654"/>
          </a:xfrm>
          <a:prstGeom prst="rect">
            <a:avLst/>
          </a:prstGeom>
        </p:spPr>
      </p:pic>
      <p:sp>
        <p:nvSpPr>
          <p:cNvPr id="1048678"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bwMode="auto">
          <a:xfrm>
            <a:off x="739773" y="557844"/>
            <a:ext cx="4330408" cy="683929"/>
          </a:xfrm>
          <a:prstGeom prst="rect">
            <a:avLst/>
          </a:prstGeom>
        </p:spPr>
        <p:txBody>
          <a:bodyPr vert="horz" wrap="square" lIns="0" tIns="13334" rIns="0" bIns="0" rtlCol="0">
            <a:spAutoFit/>
          </a:bodyPr>
          <a:lstStyle/>
          <a:p>
            <a:pPr marL="12700">
              <a:lnSpc>
                <a:spcPct val="100000"/>
              </a:lnSpc>
              <a:spcBef>
                <a:spcPts val="105"/>
              </a:spcBef>
            </a:pPr>
            <a:r>
              <a:rPr sz="4400" b="1" u="sng" spc="15">
                <a:latin typeface="Asana Math"/>
                <a:cs typeface="Asana Math"/>
              </a:rPr>
              <a:t>M</a:t>
            </a:r>
            <a:r>
              <a:rPr sz="3600" b="1" u="sng">
                <a:latin typeface="Asana Math"/>
                <a:cs typeface="Asana Math"/>
              </a:rPr>
              <a:t>O</a:t>
            </a:r>
            <a:r>
              <a:rPr sz="3600" b="1" u="sng" spc="-15">
                <a:latin typeface="Asana Math"/>
                <a:cs typeface="Asana Math"/>
              </a:rPr>
              <a:t>D</a:t>
            </a:r>
            <a:r>
              <a:rPr sz="3600" b="1" u="sng" spc="-35">
                <a:latin typeface="Asana Math"/>
                <a:cs typeface="Asana Math"/>
              </a:rPr>
              <a:t>E</a:t>
            </a:r>
            <a:r>
              <a:rPr sz="3600" b="1" u="sng" spc="-30">
                <a:latin typeface="Asana Math"/>
                <a:cs typeface="Asana Math"/>
              </a:rPr>
              <a:t>LL</a:t>
            </a:r>
            <a:r>
              <a:rPr sz="3600" b="1" u="sng" spc="-5">
                <a:latin typeface="Asana Math"/>
                <a:cs typeface="Asana Math"/>
              </a:rPr>
              <a:t>I</a:t>
            </a:r>
            <a:r>
              <a:rPr sz="3600" b="1" u="sng" spc="30">
                <a:latin typeface="Asana Math"/>
                <a:cs typeface="Asana Math"/>
              </a:rPr>
              <a:t>N</a:t>
            </a:r>
            <a:r>
              <a:rPr sz="3600" b="1" u="sng" spc="5">
                <a:latin typeface="Asana Math"/>
                <a:cs typeface="Asana Math"/>
              </a:rPr>
              <a:t>G</a:t>
            </a:r>
            <a:r>
              <a:rPr sz="4400" b="1" spc="4">
                <a:latin typeface="Asana Math"/>
                <a:cs typeface="Asana Math"/>
              </a:rPr>
              <a:t>:</a:t>
            </a:r>
            <a:endParaRPr sz="4400">
              <a:latin typeface="Trebuchet MS"/>
              <a:cs typeface="Trebuchet MS"/>
            </a:endParaRPr>
          </a:p>
        </p:txBody>
      </p:sp>
      <p:sp>
        <p:nvSpPr>
          <p:cNvPr id="1048680" name="object 3"/>
          <p:cNvSpPr/>
          <p:nvPr/>
        </p:nvSpPr>
        <p:spPr bwMode="auto">
          <a:xfrm>
            <a:off x="10430720" y="2591581"/>
            <a:ext cx="339025" cy="265918"/>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4">
              <a:lumMod val="60000"/>
              <a:lumOff val="40000"/>
            </a:schemeClr>
          </a:solidFill>
        </p:spPr>
        <p:txBody>
          <a:bodyPr wrap="square" lIns="0" tIns="0" rIns="0" bIns="0" rtlCol="0"/>
          <a:lstStyle/>
          <a:p>
            <a:endParaRPr/>
          </a:p>
        </p:txBody>
      </p:sp>
      <p:sp>
        <p:nvSpPr>
          <p:cNvPr id="1048681" name="Star: 4 Points 1048680"/>
          <p:cNvSpPr/>
          <p:nvPr/>
        </p:nvSpPr>
        <p:spPr bwMode="auto">
          <a:xfrm rot="19910601">
            <a:off x="10246353" y="2191311"/>
            <a:ext cx="667935" cy="1332376"/>
          </a:xfrm>
          <a:prstGeom prst="star4">
            <a:avLst>
              <a:gd name="adj" fmla="val 12500"/>
            </a:avLst>
          </a:prstGeom>
          <a:solidFill>
            <a:schemeClr val="accent3">
              <a:lumMod val="60000"/>
              <a:lumOff val="40000"/>
            </a:schemeClr>
          </a:solidFill>
          <a:ln w="25400" cap="flat" cmpd="sng" algn="ctr">
            <a:solidFill>
              <a:schemeClr val="accent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82" name="TextBox 1048681"/>
          <p:cNvSpPr txBox="1"/>
          <p:nvPr/>
        </p:nvSpPr>
        <p:spPr bwMode="auto">
          <a:xfrm>
            <a:off x="2054872" y="1636466"/>
            <a:ext cx="6030654" cy="37617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r>
              <a:rPr sz="2400" b="1"/>
              <a:t>Data collection:</a:t>
            </a:r>
            <a:endParaRPr sz="2400"/>
          </a:p>
          <a:p>
            <a:pPr marL="349965" indent="-349965" algn="l">
              <a:buAutoNum type="arabicParenR"/>
            </a:pPr>
            <a:r>
              <a:rPr sz="2200"/>
              <a:t>Name</a:t>
            </a:r>
          </a:p>
          <a:p>
            <a:pPr marL="349965" indent="-349965" algn="l">
              <a:buAutoNum type="arabicParenR"/>
            </a:pPr>
            <a:r>
              <a:rPr sz="2200"/>
              <a:t>Emp ID</a:t>
            </a:r>
          </a:p>
          <a:p>
            <a:pPr algn="l"/>
            <a:r>
              <a:rPr sz="2400" b="1"/>
              <a:t>Feature collection:</a:t>
            </a:r>
            <a:endParaRPr sz="2600"/>
          </a:p>
          <a:p>
            <a:pPr marL="371994" indent="-371994" algn="l">
              <a:buAutoNum type="arabicParenR"/>
            </a:pPr>
            <a:r>
              <a:rPr sz="2200"/>
              <a:t>Start date</a:t>
            </a:r>
          </a:p>
          <a:p>
            <a:pPr marL="371993" indent="-371993" algn="l">
              <a:buAutoNum type="arabicParenR"/>
            </a:pPr>
            <a:r>
              <a:rPr sz="2200"/>
              <a:t>FTE</a:t>
            </a:r>
          </a:p>
          <a:p>
            <a:pPr marL="371993" indent="-371993" algn="l">
              <a:buAutoNum type="arabicParenR"/>
            </a:pPr>
            <a:r>
              <a:rPr sz="2200"/>
              <a:t>Employee type</a:t>
            </a:r>
          </a:p>
          <a:p>
            <a:pPr algn="l"/>
            <a:r>
              <a:rPr sz="2400" b="1"/>
              <a:t>Data cleaning:</a:t>
            </a:r>
            <a:endParaRPr sz="2400"/>
          </a:p>
          <a:p>
            <a:pPr marL="349965" indent="-349965" algn="l">
              <a:buAutoNum type="arabicParenR"/>
            </a:pPr>
            <a:r>
              <a:rPr sz="2200"/>
              <a:t>Gender</a:t>
            </a:r>
          </a:p>
          <a:p>
            <a:pPr marL="349965" indent="-349965" algn="l">
              <a:buAutoNum type="arabicParenR"/>
            </a:pPr>
            <a:r>
              <a:rPr sz="2200"/>
              <a:t>Current Employee Rating</a:t>
            </a:r>
          </a:p>
          <a:p>
            <a:pPr algn="l"/>
            <a:endParaRPr sz="2600"/>
          </a:p>
        </p:txBody>
      </p:sp>
      <p:pic>
        <p:nvPicPr>
          <p:cNvPr id="2097169" name="Picture 2097168"/>
          <p:cNvPicPr>
            <a:picLocks noChangeAspect="1"/>
          </p:cNvPicPr>
          <p:nvPr/>
        </p:nvPicPr>
        <p:blipFill>
          <a:blip r:embed="rId3"/>
          <a:stretch>
            <a:fillRect/>
          </a:stretch>
        </p:blipFill>
        <p:spPr bwMode="auto">
          <a:xfrm>
            <a:off x="5070181" y="1255429"/>
            <a:ext cx="5235136" cy="29382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3" name="Заголовок 1"/>
          <p:cNvSpPr>
            <a:spLocks noGrp="1"/>
          </p:cNvSpPr>
          <p:nvPr>
            <p:ph type="title"/>
          </p:nvPr>
        </p:nvSpPr>
        <p:spPr bwMode="auto"/>
        <p:txBody>
          <a:bodyPr/>
          <a:lstStyle/>
          <a:p>
            <a:r>
              <a:t>.</a:t>
            </a:r>
          </a:p>
        </p:txBody>
      </p:sp>
      <p:sp>
        <p:nvSpPr>
          <p:cNvPr id="1048684" name="Объект 2"/>
          <p:cNvSpPr>
            <a:spLocks noGrp="1"/>
          </p:cNvSpPr>
          <p:nvPr>
            <p:ph idx="1"/>
          </p:nvPr>
        </p:nvSpPr>
        <p:spPr bwMode="auto">
          <a:xfrm>
            <a:off x="2535996" y="959145"/>
            <a:ext cx="9998901" cy="5353184"/>
          </a:xfrm>
        </p:spPr>
        <p:txBody>
          <a:bodyPr vertOverflow="overflow" horzOverflow="overflow" vert="horz" wrap="square" lIns="91440" tIns="45720" rIns="91440" bIns="45720" numCol="1" spcCol="0" rtlCol="0" fromWordArt="0" anchor="t" anchorCtr="0" forceAA="0" compatLnSpc="0">
            <a:normAutofit/>
          </a:bodyPr>
          <a:lstStyle/>
          <a:p>
            <a:pPr marL="0" indent="0" algn="l">
              <a:buFont typeface="Arial"/>
              <a:buNone/>
            </a:pPr>
            <a:r>
              <a:rPr lang="en-US" sz="2800" b="1" i="0" u="none" strike="noStrike" cap="none" spc="0">
                <a:solidFill>
                  <a:schemeClr val="tx1"/>
                </a:solidFill>
                <a:latin typeface="+mn-lt"/>
                <a:ea typeface="+mn-ea"/>
                <a:cs typeface="+mn-cs"/>
              </a:rPr>
              <a:t>P</a:t>
            </a:r>
            <a:r>
              <a:rPr lang="en-US" sz="2800" b="1" i="0" u="none" strike="noStrike" cap="none" spc="0">
                <a:solidFill>
                  <a:schemeClr val="tx1"/>
                </a:solidFill>
                <a:latin typeface="Arial"/>
                <a:ea typeface="Arial"/>
                <a:cs typeface="Arial"/>
              </a:rPr>
              <a:t>erformance level</a:t>
            </a:r>
            <a:r>
              <a:rPr lang="en-US" sz="2800" b="1" i="0" u="none" strike="noStrike" cap="none" spc="0">
                <a:solidFill>
                  <a:schemeClr val="tx1"/>
                </a:solidFill>
                <a:latin typeface="+mn-lt"/>
                <a:ea typeface="+mn-ea"/>
                <a:cs typeface="+mn-cs"/>
              </a:rPr>
              <a:t> </a:t>
            </a:r>
            <a:r>
              <a:rPr lang="en-US" sz="2800" b="1" i="0" u="none" strike="noStrike" cap="none" spc="0">
                <a:solidFill>
                  <a:schemeClr val="tx1"/>
                </a:solidFill>
                <a:latin typeface="Arial"/>
                <a:ea typeface="Arial"/>
                <a:cs typeface="Arial"/>
              </a:rPr>
              <a:t>using formula:</a:t>
            </a:r>
            <a:endParaRPr sz="2800"/>
          </a:p>
          <a:p>
            <a:pPr marL="349965" indent="-349965" algn="l">
              <a:buAutoNum type="arabicParenR"/>
            </a:pPr>
            <a:r>
              <a:rPr lang="en-US" sz="2600" b="0" i="0" u="none" strike="noStrike" cap="none" spc="0">
                <a:solidFill>
                  <a:schemeClr val="tx1"/>
                </a:solidFill>
                <a:latin typeface="+mn-lt"/>
                <a:ea typeface="+mn-ea"/>
                <a:cs typeface="+mn-cs"/>
              </a:rPr>
              <a:t>Low</a:t>
            </a:r>
            <a:endParaRPr sz="2600"/>
          </a:p>
          <a:p>
            <a:pPr marL="349965" indent="-349965" algn="l">
              <a:buAutoNum type="arabicParenR"/>
            </a:pPr>
            <a:r>
              <a:rPr lang="en-US" sz="2600" b="0" i="0" u="none" strike="noStrike" cap="none" spc="0">
                <a:solidFill>
                  <a:schemeClr val="tx1"/>
                </a:solidFill>
                <a:latin typeface="+mn-lt"/>
                <a:ea typeface="+mn-ea"/>
                <a:cs typeface="+mn-cs"/>
              </a:rPr>
              <a:t>Med</a:t>
            </a:r>
            <a:endParaRPr sz="2600"/>
          </a:p>
          <a:p>
            <a:pPr marL="349965" indent="-349965" algn="l">
              <a:buAutoNum type="arabicParenR"/>
            </a:pPr>
            <a:r>
              <a:rPr lang="en-US" sz="2600" b="0" i="0" u="none" strike="noStrike" cap="none" spc="0">
                <a:solidFill>
                  <a:schemeClr val="tx1"/>
                </a:solidFill>
                <a:latin typeface="+mn-lt"/>
                <a:ea typeface="+mn-ea"/>
                <a:cs typeface="+mn-cs"/>
              </a:rPr>
              <a:t>High</a:t>
            </a:r>
            <a:endParaRPr sz="2600" b="0" i="0" u="none" strike="noStrike" cap="none" spc="0">
              <a:solidFill>
                <a:schemeClr val="tx1"/>
              </a:solidFill>
              <a:latin typeface="Times New Roman"/>
              <a:cs typeface="Times New Roman"/>
            </a:endParaRPr>
          </a:p>
          <a:p>
            <a:pPr marL="349965" indent="-349965" algn="l">
              <a:buAutoNum type="arabicParenR"/>
            </a:pPr>
            <a:r>
              <a:rPr lang="en-US" sz="2600" b="0" i="0" u="none" strike="noStrike" cap="none" spc="0">
                <a:solidFill>
                  <a:schemeClr val="tx1"/>
                </a:solidFill>
                <a:latin typeface="Arial"/>
                <a:ea typeface="Arial"/>
                <a:cs typeface="Arial"/>
              </a:rPr>
              <a:t>Very High</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Conditional format:</a:t>
            </a:r>
            <a:endParaRPr sz="28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Found the missing values</a:t>
            </a:r>
            <a:endParaRPr sz="26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And Highlighted </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Filter:</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Select the missing blocks</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Omitted the blank cell</a:t>
            </a: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349965" indent="-349965" algn="l">
              <a:buAutoNum type="arabicParenR"/>
            </a:pPr>
            <a:endParaRPr lang="en-US" sz="2200"/>
          </a:p>
          <a:p>
            <a:pPr marL="0" indent="0">
              <a:buFont typeface="Arial"/>
              <a:buNone/>
            </a:pPr>
            <a:endParaRPr lang="en-US"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5" name="Заголовок 1"/>
          <p:cNvSpPr>
            <a:spLocks noGrp="1"/>
          </p:cNvSpPr>
          <p:nvPr>
            <p:ph type="title"/>
          </p:nvPr>
        </p:nvSpPr>
        <p:spPr bwMode="auto">
          <a:xfrm>
            <a:off x="4650362" y="5280627"/>
            <a:ext cx="2131016" cy="629618"/>
          </a:xfrm>
        </p:spPr>
        <p:txBody>
          <a:bodyPr/>
          <a:lstStyle/>
          <a:p>
            <a:r>
              <a:rPr sz="1200"/>
              <a:t>figure: PIVOT TABLE</a:t>
            </a:r>
          </a:p>
        </p:txBody>
      </p:sp>
      <p:sp>
        <p:nvSpPr>
          <p:cNvPr id="1048686" name="Объект 2"/>
          <p:cNvSpPr>
            <a:spLocks noGrp="1"/>
          </p:cNvSpPr>
          <p:nvPr>
            <p:ph idx="1"/>
          </p:nvPr>
        </p:nvSpPr>
        <p:spPr bwMode="auto">
          <a:xfrm>
            <a:off x="2196971" y="873716"/>
            <a:ext cx="9998901" cy="4525960"/>
          </a:xfrm>
        </p:spPr>
        <p:txBody>
          <a:bodyPr/>
          <a:lstStyle/>
          <a:p>
            <a:pPr marL="0" indent="0">
              <a:buFont typeface="Arial"/>
              <a:buNone/>
            </a:pPr>
            <a:endParaRPr sz="2600"/>
          </a:p>
          <a:p>
            <a:pPr marL="0" indent="0">
              <a:buFont typeface="Arial"/>
              <a:buNone/>
            </a:pPr>
            <a:r>
              <a:rPr lang="en-US" sz="2600" b="1" i="0" u="none" strike="noStrike" cap="none" spc="0">
                <a:solidFill>
                  <a:schemeClr val="tx1"/>
                </a:solidFill>
                <a:latin typeface="Arial"/>
                <a:ea typeface="Arial"/>
                <a:cs typeface="Arial"/>
              </a:rPr>
              <a:t>Pivot Table:</a:t>
            </a:r>
            <a:endParaRPr sz="2600"/>
          </a:p>
          <a:p>
            <a:pPr marL="438079" indent="-438079">
              <a:buFont typeface="Arial"/>
              <a:buAutoNum type="arabicParenR"/>
            </a:pPr>
            <a:r>
              <a:rPr lang="en-US" sz="2600" b="0" i="0" u="none" strike="noStrike" cap="none" spc="0">
                <a:solidFill>
                  <a:schemeClr val="tx1"/>
                </a:solidFill>
                <a:latin typeface="Arial"/>
                <a:ea typeface="Arial"/>
                <a:cs typeface="Arial"/>
              </a:rPr>
              <a:t>Summary of the data.</a:t>
            </a:r>
            <a:endParaRPr sz="2600" b="0" i="0" u="none" strike="noStrike" cap="none" spc="0">
              <a:solidFill>
                <a:schemeClr val="tx1"/>
              </a:solidFill>
              <a:latin typeface="Times New Roman"/>
              <a:cs typeface="Times New Roman"/>
            </a:endParaRPr>
          </a:p>
          <a:p>
            <a:pPr marL="438079" indent="-438079">
              <a:buFont typeface="Arial"/>
              <a:buAutoNum type="arabicParenR"/>
            </a:pPr>
            <a:r>
              <a:rPr lang="en-US" sz="2600" b="0" i="0" u="none" strike="noStrike" cap="none" spc="0">
                <a:solidFill>
                  <a:schemeClr val="tx1"/>
                </a:solidFill>
                <a:latin typeface="Arial"/>
                <a:ea typeface="Arial"/>
                <a:cs typeface="Arial"/>
              </a:rPr>
              <a:t>Like Employee type and performances.</a:t>
            </a:r>
            <a:endParaRPr sz="2600" b="0" i="0" u="none" strike="noStrike" cap="none" spc="0">
              <a:solidFill>
                <a:schemeClr val="tx1"/>
              </a:solidFill>
              <a:latin typeface="Times New Roman"/>
              <a:cs typeface="Times New Roman"/>
            </a:endParaRPr>
          </a:p>
          <a:p>
            <a:pPr marL="0" indent="0">
              <a:buFont typeface="Arial"/>
              <a:buNone/>
            </a:pPr>
            <a:endParaRPr sz="2600" b="0" i="0" u="none" strike="noStrike" cap="none" spc="0">
              <a:solidFill>
                <a:schemeClr val="tx1"/>
              </a:solidFill>
              <a:latin typeface="Times New Roman"/>
              <a:cs typeface="Times New Roman"/>
            </a:endParaRPr>
          </a:p>
        </p:txBody>
      </p:sp>
      <p:graphicFrame>
        <p:nvGraphicFramePr>
          <p:cNvPr id="4194304" name="Table 4194303"/>
          <p:cNvGraphicFramePr>
            <a:graphicFrameLocks/>
          </p:cNvGraphicFramePr>
          <p:nvPr/>
        </p:nvGraphicFramePr>
        <p:xfrm>
          <a:off x="3666381" y="2766031"/>
          <a:ext cx="4229720" cy="2514596"/>
        </p:xfrm>
        <a:graphic>
          <a:graphicData uri="http://schemas.openxmlformats.org/drawingml/2006/table">
            <a:tbl>
              <a:tblPr firstRow="1" firstCol="1" bandRow="1">
                <a:tableStyleId>{11E35225-9873-22B2-4A75-38D1035FF16A}</a:tableStyleId>
              </a:tblPr>
              <a:tblGrid>
                <a:gridCol w="1000689">
                  <a:extLst>
                    <a:ext uri="{9D8B030D-6E8A-4147-A177-3AD203B41FA5}">
                      <a16:colId xmlns:a16="http://schemas.microsoft.com/office/drawing/2014/main" val="20000"/>
                    </a:ext>
                  </a:extLst>
                </a:gridCol>
                <a:gridCol w="1145119">
                  <a:extLst>
                    <a:ext uri="{9D8B030D-6E8A-4147-A177-3AD203B41FA5}">
                      <a16:colId xmlns:a16="http://schemas.microsoft.com/office/drawing/2014/main" val="20001"/>
                    </a:ext>
                  </a:extLst>
                </a:gridCol>
                <a:gridCol w="309491">
                  <a:extLst>
                    <a:ext uri="{9D8B030D-6E8A-4147-A177-3AD203B41FA5}">
                      <a16:colId xmlns:a16="http://schemas.microsoft.com/office/drawing/2014/main" val="20002"/>
                    </a:ext>
                  </a:extLst>
                </a:gridCol>
                <a:gridCol w="340440">
                  <a:extLst>
                    <a:ext uri="{9D8B030D-6E8A-4147-A177-3AD203B41FA5}">
                      <a16:colId xmlns:a16="http://schemas.microsoft.com/office/drawing/2014/main" val="20003"/>
                    </a:ext>
                  </a:extLst>
                </a:gridCol>
                <a:gridCol w="649932">
                  <a:extLst>
                    <a:ext uri="{9D8B030D-6E8A-4147-A177-3AD203B41FA5}">
                      <a16:colId xmlns:a16="http://schemas.microsoft.com/office/drawing/2014/main" val="20004"/>
                    </a:ext>
                  </a:extLst>
                </a:gridCol>
                <a:gridCol w="784045">
                  <a:extLst>
                    <a:ext uri="{9D8B030D-6E8A-4147-A177-3AD203B41FA5}">
                      <a16:colId xmlns:a16="http://schemas.microsoft.com/office/drawing/2014/main" val="20005"/>
                    </a:ext>
                  </a:extLst>
                </a:gridCol>
              </a:tblGrid>
              <a:tr h="304867">
                <a:tc>
                  <a:txBody>
                    <a:bodyPr/>
                    <a:lstStyle/>
                    <a:p>
                      <a:r>
                        <a:rPr sz="1100" b="0" i="0" u="none">
                          <a:solidFill>
                            <a:srgbClr val="000000"/>
                          </a:solidFill>
                          <a:latin typeface="Arial"/>
                          <a:ea typeface="Arial"/>
                          <a:cs typeface="Arial"/>
                        </a:rPr>
                        <a:t>Gender</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(Multiple Items)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0"/>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1"/>
                  </a:ext>
                </a:extLst>
              </a:tr>
              <a:tr h="371204">
                <a:tc>
                  <a:txBody>
                    <a:bodyPr/>
                    <a:lstStyle/>
                    <a:p>
                      <a:r>
                        <a:rPr sz="1100" b="0" i="0" u="none">
                          <a:solidFill>
                            <a:srgbClr val="000000"/>
                          </a:solidFill>
                          <a:latin typeface="Arial"/>
                          <a:ea typeface="Arial"/>
                          <a:cs typeface="Arial"/>
                        </a:rPr>
                        <a:t>Count of Name</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Column Labels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2"/>
                  </a:ext>
                </a:extLst>
              </a:tr>
              <a:tr h="371204">
                <a:tc>
                  <a:txBody>
                    <a:bodyPr/>
                    <a:lstStyle/>
                    <a:p>
                      <a:r>
                        <a:rPr sz="1100" b="0" i="0" u="none">
                          <a:solidFill>
                            <a:srgbClr val="000000"/>
                          </a:solidFill>
                          <a:latin typeface="Arial"/>
                          <a:ea typeface="Arial"/>
                          <a:cs typeface="Arial"/>
                        </a:rPr>
                        <a:t>Row Labels</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Low</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Med</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Very 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3"/>
                  </a:ext>
                </a:extLst>
              </a:tr>
              <a:tr h="304867">
                <a:tc>
                  <a:txBody>
                    <a:bodyPr/>
                    <a:lstStyle/>
                    <a:p>
                      <a:pPr algn="l"/>
                      <a:r>
                        <a:rPr sz="1100" b="0" i="0" u="none">
                          <a:solidFill>
                            <a:srgbClr val="000000"/>
                          </a:solidFill>
                          <a:latin typeface="Arial"/>
                          <a:ea typeface="Arial"/>
                          <a:cs typeface="Arial"/>
                        </a:rPr>
                        <a:t>Fixed Term</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17</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4"/>
                  </a:ext>
                </a:extLst>
              </a:tr>
              <a:tr h="203288">
                <a:tc>
                  <a:txBody>
                    <a:bodyPr/>
                    <a:lstStyle/>
                    <a:p>
                      <a:pPr algn="l"/>
                      <a:r>
                        <a:rPr sz="1100" b="0" i="0" u="none">
                          <a:solidFill>
                            <a:srgbClr val="000000"/>
                          </a:solidFill>
                          <a:latin typeface="Arial"/>
                          <a:ea typeface="Arial"/>
                          <a:cs typeface="Arial"/>
                        </a:rPr>
                        <a:t>Permanent</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48</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50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15</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124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5"/>
                  </a:ext>
                </a:extLst>
              </a:tr>
              <a:tr h="203288">
                <a:tc>
                  <a:txBody>
                    <a:bodyPr/>
                    <a:lstStyle/>
                    <a:p>
                      <a:pPr algn="l"/>
                      <a:r>
                        <a:rPr sz="1100" b="0" i="0" u="none">
                          <a:solidFill>
                            <a:srgbClr val="000000"/>
                          </a:solidFill>
                          <a:latin typeface="Arial"/>
                          <a:ea typeface="Arial"/>
                          <a:cs typeface="Arial"/>
                        </a:rPr>
                        <a:t>Temporary</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32</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6"/>
                  </a:ext>
                </a:extLst>
              </a:tr>
              <a:tr h="203288">
                <a:tc>
                  <a:txBody>
                    <a:bodyPr/>
                    <a:lstStyle/>
                    <a:p>
                      <a:pPr algn="l"/>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190</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7"/>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7" name="Заголовок 1"/>
          <p:cNvSpPr>
            <a:spLocks noGrp="1"/>
          </p:cNvSpPr>
          <p:nvPr>
            <p:ph type="title"/>
          </p:nvPr>
        </p:nvSpPr>
        <p:spPr bwMode="auto">
          <a:xfrm>
            <a:off x="4809236" y="5682711"/>
            <a:ext cx="1533686" cy="694006"/>
          </a:xfrm>
        </p:spPr>
        <p:txBody>
          <a:bodyPr vertOverflow="overflow" horzOverflow="overflow" vert="horz" wrap="square" lIns="91440" tIns="45720" rIns="91440" bIns="45720" numCol="1" spcCol="0" rtlCol="0" fromWordArt="0" anchor="ctr" anchorCtr="0" forceAA="0" compatLnSpc="0">
            <a:normAutofit/>
          </a:bodyPr>
          <a:lstStyle/>
          <a:p>
            <a:r>
              <a:rPr sz="2200"/>
              <a:t>fig: Graph</a:t>
            </a:r>
          </a:p>
        </p:txBody>
      </p:sp>
      <p:sp>
        <p:nvSpPr>
          <p:cNvPr id="1048688" name="Объект 2"/>
          <p:cNvSpPr>
            <a:spLocks noGrp="1"/>
          </p:cNvSpPr>
          <p:nvPr>
            <p:ph idx="1"/>
          </p:nvPr>
        </p:nvSpPr>
        <p:spPr bwMode="auto">
          <a:xfrm>
            <a:off x="2100107" y="1002869"/>
            <a:ext cx="9998901" cy="4525960"/>
          </a:xfrm>
        </p:spPr>
        <p:txBody>
          <a:bodyPr/>
          <a:lstStyle/>
          <a:p>
            <a:pPr marL="0" indent="0">
              <a:buFont typeface="Arial"/>
              <a:buNone/>
            </a:pPr>
            <a:r>
              <a:rPr lang="en-US" sz="3200" b="1" i="0" u="none" strike="noStrike" cap="none" spc="0">
                <a:solidFill>
                  <a:schemeClr val="tx1"/>
                </a:solidFill>
                <a:latin typeface="Arial"/>
                <a:ea typeface="Arial"/>
                <a:cs typeface="Arial"/>
              </a:rPr>
              <a:t>Graph:</a:t>
            </a:r>
            <a:endParaRPr sz="3200" b="1"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Data visualisation.</a:t>
            </a:r>
            <a:endParaRPr sz="3200" b="0"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Pictorial Representation.</a:t>
            </a:r>
            <a:endParaRPr sz="3200" b="0" i="0" u="none" strike="noStrike" cap="none" spc="0">
              <a:solidFill>
                <a:schemeClr val="tx1"/>
              </a:solidFill>
              <a:latin typeface="Times New Roman"/>
              <a:cs typeface="Times New Roman"/>
            </a:endParaRPr>
          </a:p>
          <a:p>
            <a:pPr marL="0" indent="0">
              <a:buFont typeface="Arial"/>
              <a:buNone/>
            </a:pPr>
            <a:endParaRPr sz="3200" b="0" i="0" u="none" strike="noStrike" cap="none" spc="0">
              <a:solidFill>
                <a:schemeClr val="tx1"/>
              </a:solidFill>
              <a:latin typeface="Times New Roman"/>
              <a:cs typeface="Times New Roman"/>
            </a:endParaRPr>
          </a:p>
        </p:txBody>
      </p:sp>
      <p:graphicFrame>
        <p:nvGraphicFramePr>
          <p:cNvPr id="4194305" name="Chart 4194304"/>
          <p:cNvGraphicFramePr>
            <a:graphicFrameLocks/>
          </p:cNvGraphicFramePr>
          <p:nvPr/>
        </p:nvGraphicFramePr>
        <p:xfrm>
          <a:off x="4483006" y="3035569"/>
          <a:ext cx="3413094" cy="229197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9" name="Заголовок 1"/>
          <p:cNvSpPr>
            <a:spLocks noGrp="1"/>
          </p:cNvSpPr>
          <p:nvPr>
            <p:ph type="title"/>
          </p:nvPr>
        </p:nvSpPr>
        <p:spPr bwMode="auto">
          <a:xfrm>
            <a:off x="6936540" y="5133813"/>
            <a:ext cx="1878160" cy="564854"/>
          </a:xfrm>
        </p:spPr>
        <p:txBody>
          <a:bodyPr vertOverflow="overflow" horzOverflow="overflow" vert="horz" wrap="square" lIns="91440" tIns="45720" rIns="91440" bIns="45720" numCol="1" spcCol="0" rtlCol="0" fromWordArt="0" anchor="ctr" anchorCtr="0" forceAA="0" compatLnSpc="0">
            <a:normAutofit/>
          </a:bodyPr>
          <a:lstStyle/>
          <a:p>
            <a:r>
              <a:rPr sz="1800"/>
              <a:t>fig:Slicer chart</a:t>
            </a:r>
          </a:p>
        </p:txBody>
      </p:sp>
      <p:sp>
        <p:nvSpPr>
          <p:cNvPr id="1048690" name="Объект 2"/>
          <p:cNvSpPr>
            <a:spLocks noGrp="1"/>
          </p:cNvSpPr>
          <p:nvPr>
            <p:ph idx="1"/>
          </p:nvPr>
        </p:nvSpPr>
        <p:spPr bwMode="auto">
          <a:xfrm>
            <a:off x="2051674" y="1164309"/>
            <a:ext cx="8459765" cy="3969503"/>
          </a:xfrm>
        </p:spPr>
        <p:txBody>
          <a:bodyPr/>
          <a:lstStyle/>
          <a:p>
            <a:pPr marL="0" indent="0">
              <a:buFont typeface="Arial"/>
              <a:buNone/>
            </a:pPr>
            <a:r>
              <a:rPr lang="en-US" sz="3200" b="1" i="0" u="none" strike="noStrike" cap="none" spc="0">
                <a:solidFill>
                  <a:schemeClr val="tx1"/>
                </a:solidFill>
                <a:latin typeface="Arial"/>
                <a:ea typeface="Arial"/>
                <a:cs typeface="Arial"/>
              </a:rPr>
              <a:t>Slicer:</a:t>
            </a:r>
            <a:endParaRPr sz="3200" b="0" i="0" u="none" strike="noStrike" cap="none" spc="0">
              <a:solidFill>
                <a:schemeClr val="tx1"/>
              </a:solidFill>
              <a:latin typeface="Times New Roman"/>
              <a:cs typeface="Times New Roman"/>
            </a:endParaRPr>
          </a:p>
          <a:p>
            <a:pPr marL="327936" indent="-327936">
              <a:buFont typeface="Arial"/>
              <a:buAutoNum type="arabicParenR"/>
            </a:pPr>
            <a:r>
              <a:rPr lang="en-US" sz="3200" b="0" i="0" u="none" strike="noStrike" cap="none" spc="0">
                <a:solidFill>
                  <a:schemeClr val="tx1"/>
                </a:solidFill>
                <a:latin typeface="Arial"/>
                <a:ea typeface="Arial"/>
                <a:cs typeface="Arial"/>
              </a:rPr>
              <a:t>Data can be viewed in chart.</a:t>
            </a:r>
            <a:endParaRPr lang="en-US" sz="3200" b="0" i="0" u="none" strike="noStrike" cap="none" spc="0">
              <a:solidFill>
                <a:schemeClr val="tx1"/>
              </a:solidFill>
              <a:latin typeface="Times New Roman"/>
              <a:cs typeface="Times New Roman"/>
            </a:endParaRPr>
          </a:p>
          <a:p>
            <a:pPr marL="438080" indent="-438080">
              <a:buFont typeface="Arial"/>
              <a:buAutoNum type="arabicParenR"/>
            </a:pPr>
            <a:r>
              <a:rPr lang="en-US" sz="3200" b="0" i="0" u="none" strike="noStrike" cap="none" spc="0">
                <a:solidFill>
                  <a:schemeClr val="tx1"/>
                </a:solidFill>
                <a:latin typeface="Arial"/>
                <a:ea typeface="Arial"/>
                <a:cs typeface="Arial"/>
              </a:rPr>
              <a:t>Can change the view of data types.</a:t>
            </a:r>
            <a:endParaRPr sz="3200"/>
          </a:p>
          <a:p>
            <a:pPr marL="0" indent="0">
              <a:buFont typeface="Arial"/>
              <a:buNone/>
            </a:pPr>
            <a:endParaRPr sz="3200" b="0" i="0" u="none" strike="noStrike" cap="none" spc="0">
              <a:solidFill>
                <a:schemeClr val="tx1"/>
              </a:solidFill>
              <a:latin typeface="Times New Roman"/>
              <a:cs typeface="Times New Roman"/>
            </a:endParaRPr>
          </a:p>
        </p:txBody>
      </p:sp>
      <p:pic>
        <p:nvPicPr>
          <p:cNvPr id="2097170" name="Picture 2097169"/>
          <p:cNvPicPr>
            <a:picLocks noChangeAspect="1"/>
          </p:cNvPicPr>
          <p:nvPr/>
        </p:nvPicPr>
        <p:blipFill>
          <a:blip r:embed="rId2"/>
          <a:stretch>
            <a:fillRect/>
          </a:stretch>
        </p:blipFill>
        <p:spPr bwMode="auto">
          <a:xfrm>
            <a:off x="4837811" y="2953234"/>
            <a:ext cx="2003837" cy="27617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1" name="object 3"/>
          <p:cNvSpPr/>
          <p:nvPr/>
        </p:nvSpPr>
        <p:spPr bwMode="auto">
          <a:xfrm>
            <a:off x="12044481" y="6840855"/>
            <a:ext cx="90368" cy="4572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2" name="object 4"/>
          <p:cNvSpPr/>
          <p:nvPr/>
        </p:nvSpPr>
        <p:spPr bwMode="auto">
          <a:xfrm>
            <a:off x="6878999" y="1847849"/>
            <a:ext cx="131400" cy="17144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3" name="object 5"/>
          <p:cNvSpPr/>
          <p:nvPr/>
        </p:nvSpPr>
        <p:spPr bwMode="auto">
          <a:xfrm>
            <a:off x="10838836" y="416389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1" name="object 6"/>
          <p:cNvPicPr>
            <a:picLocks/>
          </p:cNvPicPr>
          <p:nvPr/>
        </p:nvPicPr>
        <p:blipFill>
          <a:blip r:embed="rId2"/>
          <a:stretch>
            <a:fillRect/>
          </a:stretch>
        </p:blipFill>
        <p:spPr bwMode="auto">
          <a:xfrm>
            <a:off x="1666875" y="6467475"/>
            <a:ext cx="76200" cy="177800"/>
          </a:xfrm>
          <a:prstGeom prst="rect">
            <a:avLst/>
          </a:prstGeom>
        </p:spPr>
      </p:pic>
      <p:sp>
        <p:nvSpPr>
          <p:cNvPr id="1048694" name="object 7"/>
          <p:cNvSpPr txBox="1">
            <a:spLocks noGrp="1"/>
          </p:cNvSpPr>
          <p:nvPr>
            <p:ph type="title"/>
          </p:nvPr>
        </p:nvSpPr>
        <p:spPr bwMode="auto">
          <a:xfrm>
            <a:off x="888680" y="174617"/>
            <a:ext cx="3299560" cy="1804033"/>
          </a:xfrm>
          <a:prstGeom prst="rect">
            <a:avLst/>
          </a:prstGeom>
        </p:spPr>
        <p:txBody>
          <a:bodyPr vert="horz" wrap="square" lIns="0" tIns="13334" rIns="0" bIns="0" rtlCol="0">
            <a:spAutoFit/>
          </a:bodyPr>
          <a:lstStyle/>
          <a:p>
            <a:pPr algn="l">
              <a:lnSpc>
                <a:spcPct val="100000"/>
              </a:lnSpc>
              <a:spcBef>
                <a:spcPts val="105"/>
              </a:spcBef>
            </a:pPr>
            <a:r>
              <a:rPr sz="4000" b="1" u="sng">
                <a:latin typeface="Asana Math"/>
                <a:cs typeface="Asana Math"/>
              </a:rPr>
              <a:t>R</a:t>
            </a:r>
            <a:r>
              <a:rPr sz="4000" b="1" u="sng" spc="-40">
                <a:latin typeface="Asana Math"/>
                <a:cs typeface="Asana Math"/>
              </a:rPr>
              <a:t>E</a:t>
            </a:r>
            <a:r>
              <a:rPr sz="4000" b="1" u="sng" spc="15">
                <a:latin typeface="Asana Math"/>
                <a:cs typeface="Asana Math"/>
              </a:rPr>
              <a:t>S</a:t>
            </a:r>
            <a:r>
              <a:rPr sz="4000" b="1" u="sng" spc="-30">
                <a:latin typeface="Asana Math"/>
                <a:cs typeface="Asana Math"/>
              </a:rPr>
              <a:t>U</a:t>
            </a:r>
            <a:r>
              <a:rPr sz="4000" b="1" u="sng" spc="-405">
                <a:latin typeface="Asana Math"/>
                <a:cs typeface="Asana Math"/>
              </a:rPr>
              <a:t>L</a:t>
            </a:r>
            <a:r>
              <a:rPr sz="4000" b="1" u="sng">
                <a:latin typeface="Asana Math"/>
                <a:cs typeface="Asana Math"/>
              </a:rPr>
              <a:t>TS</a:t>
            </a:r>
            <a:r>
              <a:rPr sz="4000" b="1">
                <a:latin typeface="Asana Math"/>
                <a:cs typeface="Asana Math"/>
              </a:rPr>
              <a:t>:</a:t>
            </a:r>
            <a:br>
              <a:rPr sz="4000" b="1">
                <a:latin typeface="Asana Math"/>
                <a:cs typeface="Asana Math"/>
              </a:rPr>
            </a:br>
            <a:br>
              <a:rPr sz="4000" b="1">
                <a:latin typeface="Asana Math"/>
                <a:cs typeface="Asana Math"/>
              </a:rPr>
            </a:br>
            <a:endParaRPr sz="2200" b="1"/>
          </a:p>
        </p:txBody>
      </p:sp>
      <p:sp>
        <p:nvSpPr>
          <p:cNvPr id="1048695"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15</a:t>
            </a:fld>
            <a:endParaRPr sz="1100">
              <a:latin typeface="Trebuchet MS"/>
              <a:cs typeface="Trebuchet MS"/>
            </a:endParaRPr>
          </a:p>
        </p:txBody>
      </p:sp>
      <p:sp>
        <p:nvSpPr>
          <p:cNvPr id="1048696" name="Star: 4 Points 1048695"/>
          <p:cNvSpPr/>
          <p:nvPr/>
        </p:nvSpPr>
        <p:spPr bwMode="auto">
          <a:xfrm rot="1677481">
            <a:off x="10575444" y="3588192"/>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97" name="Star: 4 Points 1048696"/>
          <p:cNvSpPr/>
          <p:nvPr/>
        </p:nvSpPr>
        <p:spPr bwMode="auto">
          <a:xfrm rot="19910601">
            <a:off x="10595356" y="3588192"/>
            <a:ext cx="667935" cy="1332376"/>
          </a:xfrm>
          <a:prstGeom prst="star4">
            <a:avLst>
              <a:gd name="adj" fmla="val 12500"/>
            </a:avLst>
          </a:prstGeom>
          <a:solidFill>
            <a:schemeClr val="accent2">
              <a:lumMod val="60000"/>
              <a:lumOff val="40000"/>
            </a:schemeClr>
          </a:solidFill>
          <a:ln w="25400" cap="flat" cmpd="sng" algn="ctr">
            <a:solidFill>
              <a:schemeClr val="accent2">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4194306" name="Chart 4194305"/>
          <p:cNvGraphicFramePr>
            <a:graphicFrameLocks/>
          </p:cNvGraphicFramePr>
          <p:nvPr/>
        </p:nvGraphicFramePr>
        <p:xfrm>
          <a:off x="3236283" y="890590"/>
          <a:ext cx="5485967" cy="3609973"/>
        </p:xfrm>
        <a:graphic>
          <a:graphicData uri="http://schemas.openxmlformats.org/drawingml/2006/chart">
            <c:chart xmlns:c="http://schemas.openxmlformats.org/drawingml/2006/chart" xmlns:r="http://schemas.openxmlformats.org/officeDocument/2006/relationships" r:id="rId3"/>
          </a:graphicData>
        </a:graphic>
      </p:graphicFrame>
      <p:sp>
        <p:nvSpPr>
          <p:cNvPr id="1048698" name="TextBox 1048697"/>
          <p:cNvSpPr txBox="1"/>
          <p:nvPr/>
        </p:nvSpPr>
        <p:spPr bwMode="auto">
          <a:xfrm>
            <a:off x="2483365" y="4684137"/>
            <a:ext cx="7576112" cy="16154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Arial"/>
              <a:buChar char="•"/>
            </a:pPr>
            <a:r>
              <a:rPr sz="2600"/>
              <a:t>Best performers among the various employee types.     </a:t>
            </a:r>
          </a:p>
          <a:p>
            <a:pPr marL="283879" indent="-283879" algn="l">
              <a:buFont typeface="Arial"/>
              <a:buChar char="•"/>
            </a:pPr>
            <a:endParaRPr sz="2600"/>
          </a:p>
          <a:p>
            <a:pPr marL="283879" indent="-283879" algn="l">
              <a:buFont typeface="Arial"/>
              <a:buChar char="•"/>
            </a:pPr>
            <a:endParaRPr sz="2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9" name="Заголовок 1"/>
          <p:cNvSpPr>
            <a:spLocks noGrp="1"/>
          </p:cNvSpPr>
          <p:nvPr>
            <p:ph type="title"/>
          </p:nvPr>
        </p:nvSpPr>
        <p:spPr bwMode="auto"/>
        <p:txBody>
          <a:bodyPr/>
          <a:lstStyle/>
          <a:p>
            <a:r>
              <a:t>.</a:t>
            </a:r>
          </a:p>
        </p:txBody>
      </p:sp>
      <p:sp>
        <p:nvSpPr>
          <p:cNvPr id="1048700" name="Объект 2"/>
          <p:cNvSpPr>
            <a:spLocks noGrp="1"/>
          </p:cNvSpPr>
          <p:nvPr>
            <p:ph idx="1"/>
          </p:nvPr>
        </p:nvSpPr>
        <p:spPr bwMode="auto">
          <a:xfrm>
            <a:off x="2794302" y="1584055"/>
            <a:ext cx="7248960" cy="3888783"/>
          </a:xfrm>
        </p:spPr>
        <p:txBody>
          <a:bodyPr vertOverflow="overflow" horzOverflow="overflow" vert="horz" wrap="square" lIns="91440" tIns="45720" rIns="91440" bIns="45720" numCol="1" spcCol="0" rtlCol="0" fromWordArt="0" anchor="t" anchorCtr="0" forceAA="0" compatLnSpc="0">
            <a:normAutofit/>
          </a:bodyPr>
          <a:lstStyle/>
          <a:p>
            <a:pPr marL="283878" indent="-283878" algn="l">
              <a:buFont typeface="Arial"/>
              <a:buChar char="•"/>
            </a:pPr>
            <a:r>
              <a:rPr lang="en-US" sz="2800" b="0" i="0" u="none" strike="noStrike" cap="none" spc="0">
                <a:solidFill>
                  <a:schemeClr val="tx1"/>
                </a:solidFill>
                <a:latin typeface="+mn-lt"/>
                <a:ea typeface="+mn-ea"/>
                <a:cs typeface="+mn-cs"/>
              </a:rPr>
              <a:t>Best Performances between the new comers and old employees.</a:t>
            </a:r>
            <a:endParaRPr sz="2800"/>
          </a:p>
          <a:p>
            <a:pPr marL="283878" indent="-283878" algn="l">
              <a:buFont typeface="Arial"/>
              <a:buChar char="•"/>
            </a:pPr>
            <a:r>
              <a:rPr lang="en-US" sz="2800" b="0" i="0" u="none" strike="noStrike" cap="none" spc="0">
                <a:solidFill>
                  <a:schemeClr val="tx1"/>
                </a:solidFill>
                <a:latin typeface="+mn-lt"/>
                <a:ea typeface="+mn-ea"/>
                <a:cs typeface="+mn-cs"/>
              </a:rPr>
              <a:t> Trend analysis of the organisations.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mn-lt"/>
                <a:ea typeface="+mn-ea"/>
                <a:cs typeface="+mn-cs"/>
              </a:rPr>
              <a:t>Drawbacks in the Performances.</a:t>
            </a:r>
            <a:endParaRPr sz="2800"/>
          </a:p>
          <a:p>
            <a:pPr marL="283878" indent="-283878" algn="l">
              <a:buFont typeface="Arial"/>
              <a:buChar char="•"/>
            </a:pPr>
            <a:r>
              <a:rPr lang="en-US" sz="2800" b="0" i="0" u="none" strike="noStrike" cap="none" spc="0">
                <a:solidFill>
                  <a:schemeClr val="tx1"/>
                </a:solidFill>
                <a:latin typeface="+mn-lt"/>
                <a:ea typeface="+mn-ea"/>
                <a:cs typeface="+mn-cs"/>
              </a:rPr>
              <a:t>Convinience of the employees for their work  locations.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Arial"/>
                <a:ea typeface="Arial"/>
                <a:cs typeface="Arial"/>
              </a:rPr>
              <a:t>Analysation of profit through performances.</a:t>
            </a:r>
            <a:endParaRPr lang="en-US" sz="2800" b="0" i="0" u="none" strike="noStrike" cap="none" spc="0">
              <a:solidFill>
                <a:schemeClr val="tx1"/>
              </a:solidFill>
              <a:latin typeface="Times New Roman"/>
              <a:cs typeface="Times New Roman"/>
            </a:endParaRPr>
          </a:p>
          <a:p>
            <a:pPr marL="283878" indent="-283878" algn="l">
              <a:buFont typeface="Arial"/>
              <a:buChar char="•"/>
            </a:pPr>
            <a:endParaRPr lang="en-US" sz="2800" b="0" i="0" u="none" strike="noStrike" cap="none" spc="0">
              <a:solidFill>
                <a:schemeClr val="tx1"/>
              </a:solidFill>
              <a:latin typeface="Times New Roman"/>
              <a:cs typeface="Times New Roman"/>
            </a:endParaRPr>
          </a:p>
          <a:p>
            <a:endParaRPr lang="en-US" sz="2800" b="0" i="0" u="none" strike="noStrike" cap="none" spc="0">
              <a:solidFill>
                <a:schemeClr val="tx1"/>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701" name="Title 1"/>
          <p:cNvSpPr>
            <a:spLocks noGrp="1"/>
          </p:cNvSpPr>
          <p:nvPr>
            <p:ph type="title"/>
          </p:nvPr>
        </p:nvSpPr>
        <p:spPr bwMode="auto">
          <a:xfrm>
            <a:off x="650048" y="465138"/>
            <a:ext cx="9998901" cy="1143000"/>
          </a:xfrm>
        </p:spPr>
        <p:txBody>
          <a:bodyPr/>
          <a:lstStyle/>
          <a:p>
            <a:pPr algn="l"/>
            <a:r>
              <a:rPr lang="en-US" sz="3600" u="sng">
                <a:latin typeface="Asana Math"/>
                <a:cs typeface="Asana Math"/>
              </a:rPr>
              <a:t>CONCLUSION</a:t>
            </a:r>
            <a:r>
              <a:rPr lang="en-US" sz="3600">
                <a:latin typeface="Asana Math"/>
                <a:cs typeface="Asana Math"/>
              </a:rPr>
              <a:t>:</a:t>
            </a:r>
            <a:endParaRPr lang="en-IN">
              <a:latin typeface="Times New Roman"/>
              <a:cs typeface="Times New Roman"/>
            </a:endParaRPr>
          </a:p>
        </p:txBody>
      </p:sp>
      <p:sp>
        <p:nvSpPr>
          <p:cNvPr id="1048702" name="TextBox 1048701"/>
          <p:cNvSpPr txBox="1"/>
          <p:nvPr/>
        </p:nvSpPr>
        <p:spPr bwMode="auto">
          <a:xfrm>
            <a:off x="1998672" y="1486416"/>
            <a:ext cx="7320012" cy="4663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Through this data analysis we can rectify the problems faced by the employees.</a:t>
            </a:r>
          </a:p>
          <a:p>
            <a:pPr marL="283879" indent="-283879" algn="l">
              <a:buFont typeface="Wingdings"/>
              <a:buChar char="Ø"/>
            </a:pPr>
            <a:r>
              <a:rPr sz="2600"/>
              <a:t>Appreciating the best employees by giving them the incentives, bonus and promotions.</a:t>
            </a:r>
          </a:p>
          <a:p>
            <a:pPr marL="283879" indent="-283879" algn="l">
              <a:buFont typeface="Wingdings"/>
              <a:buChar char="Ø"/>
            </a:pPr>
            <a:r>
              <a:rPr sz="2600"/>
              <a:t>Motivating the low level employees.</a:t>
            </a:r>
          </a:p>
          <a:p>
            <a:pPr marL="283879" indent="-283879" algn="l">
              <a:buFont typeface="Wingdings"/>
              <a:buChar char="Ø"/>
            </a:pPr>
            <a:r>
              <a:rPr sz="2600"/>
              <a:t>Analyzing the trend helps to improve the performing methods of the employees.</a:t>
            </a:r>
          </a:p>
          <a:p>
            <a:pPr marL="283879" indent="-283879" algn="l">
              <a:buFont typeface="Wingdings"/>
              <a:buChar char="Ø"/>
            </a:pPr>
            <a:r>
              <a:rPr sz="2600"/>
              <a:t>Allotment of working places and time periods of employees is uncomplicated.</a:t>
            </a:r>
          </a:p>
          <a:p>
            <a:pPr marL="283879" indent="-283879" algn="l">
              <a:buFont typeface="Wingdings"/>
              <a:buChar char="Ø"/>
            </a:pPr>
            <a:r>
              <a:rPr sz="2600"/>
              <a:t>Performances analysis helps to find the best way to the profit making business.</a:t>
            </a:r>
          </a:p>
          <a:p>
            <a:pPr marL="283879" indent="-283879" algn="l">
              <a:buFont typeface="Wingdings"/>
              <a:buChar char="Ø"/>
            </a:pPr>
            <a:endParaRPr sz="2600"/>
          </a:p>
        </p:txBody>
      </p:sp>
      <p:pic>
        <p:nvPicPr>
          <p:cNvPr id="2097172" name="Picture 2097171"/>
          <p:cNvPicPr>
            <a:picLocks noChangeAspect="1"/>
          </p:cNvPicPr>
          <p:nvPr/>
        </p:nvPicPr>
        <p:blipFill>
          <a:blip r:embed="rId2"/>
          <a:stretch>
            <a:fillRect/>
          </a:stretch>
        </p:blipFill>
        <p:spPr bwMode="auto">
          <a:xfrm>
            <a:off x="8919552" y="1608138"/>
            <a:ext cx="3044854" cy="29922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bg>
      <p:bgPr>
        <a:gradFill>
          <a:gsLst>
            <a:gs pos="0">
              <a:schemeClr val="accent1"/>
            </a:gs>
            <a:gs pos="6000">
              <a:srgbClr val="FF4493"/>
            </a:gs>
            <a:gs pos="7000">
              <a:srgbClr val="FF4694"/>
            </a:gs>
            <a:gs pos="11000">
              <a:srgbClr val="FF4E99"/>
            </a:gs>
            <a:gs pos="14000">
              <a:srgbClr val="FF549C"/>
            </a:gs>
            <a:gs pos="19000">
              <a:srgbClr val="FF5EA2"/>
            </a:gs>
            <a:gs pos="28000">
              <a:srgbClr val="FF70AC"/>
            </a:gs>
            <a:gs pos="100000">
              <a:srgbClr val="FFFFFF"/>
            </a:gs>
          </a:gsLst>
          <a:lin ang="0" scaled="1"/>
        </a:gradFill>
        <a:effectLst/>
      </p:bgPr>
    </p:bg>
    <p:spTree>
      <p:nvGrpSpPr>
        <p:cNvPr id="1" name=""/>
        <p:cNvGrpSpPr/>
        <p:nvPr/>
      </p:nvGrpSpPr>
      <p:grpSpPr bwMode="auto">
        <a:xfrm>
          <a:off x="0" y="0"/>
          <a:ext cx="0" cy="0"/>
          <a:chOff x="0" y="0"/>
          <a:chExt cx="0" cy="0"/>
        </a:xfrm>
      </p:grpSpPr>
      <p:sp>
        <p:nvSpPr>
          <p:cNvPr id="1048606" name="object 2"/>
          <p:cNvSpPr/>
          <p:nvPr/>
        </p:nvSpPr>
        <p:spPr bwMode="auto">
          <a:xfrm>
            <a:off x="131915" y="157099"/>
            <a:ext cx="607858" cy="86641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a:cs typeface="Times New Roman"/>
            </a:endParaRPr>
          </a:p>
        </p:txBody>
      </p:sp>
      <p:grpSp>
        <p:nvGrpSpPr>
          <p:cNvPr id="35" name="object 3"/>
          <p:cNvGrpSpPr/>
          <p:nvPr/>
        </p:nvGrpSpPr>
        <p:grpSpPr bwMode="auto">
          <a:xfrm>
            <a:off x="12176599" y="6721474"/>
            <a:ext cx="151731" cy="136779"/>
            <a:chOff x="0" y="0"/>
            <a:chExt cx="151731" cy="136779"/>
          </a:xfrm>
        </p:grpSpPr>
        <p:sp>
          <p:nvSpPr>
            <p:cNvPr id="1048607" name="object 4"/>
            <p:cNvSpPr/>
            <p:nvPr/>
          </p:nvSpPr>
          <p:spPr bwMode="auto">
            <a:xfrm>
              <a:off x="61726" y="96"/>
              <a:ext cx="38900" cy="136590"/>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08" name="object 5"/>
            <p:cNvSpPr/>
            <p:nvPr/>
          </p:nvSpPr>
          <p:spPr bwMode="auto">
            <a:xfrm>
              <a:off x="151" y="73638"/>
              <a:ext cx="151427" cy="63049"/>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09" name="object 6"/>
            <p:cNvSpPr/>
            <p:nvPr/>
          </p:nvSpPr>
          <p:spPr bwMode="auto">
            <a:xfrm>
              <a:off x="55490" y="0"/>
              <a:ext cx="96086" cy="136678"/>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0" name="object 7"/>
            <p:cNvSpPr/>
            <p:nvPr/>
          </p:nvSpPr>
          <p:spPr bwMode="auto">
            <a:xfrm>
              <a:off x="68923" y="0"/>
              <a:ext cx="82666" cy="136678"/>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1" name="object 8"/>
            <p:cNvSpPr/>
            <p:nvPr/>
          </p:nvSpPr>
          <p:spPr bwMode="auto">
            <a:xfrm>
              <a:off x="47585" y="60746"/>
              <a:ext cx="103992" cy="75932"/>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2" name="object 9"/>
            <p:cNvSpPr/>
            <p:nvPr/>
          </p:nvSpPr>
          <p:spPr bwMode="auto">
            <a:xfrm>
              <a:off x="60465" y="0"/>
              <a:ext cx="91118" cy="136678"/>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3" name="object 10"/>
            <p:cNvSpPr/>
            <p:nvPr/>
          </p:nvSpPr>
          <p:spPr bwMode="auto">
            <a:xfrm>
              <a:off x="110223" y="0"/>
              <a:ext cx="41353" cy="136678"/>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4" name="object 11"/>
            <p:cNvSpPr/>
            <p:nvPr/>
          </p:nvSpPr>
          <p:spPr bwMode="auto">
            <a:xfrm>
              <a:off x="111489" y="0"/>
              <a:ext cx="40096" cy="136678"/>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5" name="object 12"/>
            <p:cNvSpPr/>
            <p:nvPr/>
          </p:nvSpPr>
          <p:spPr bwMode="auto">
            <a:xfrm>
              <a:off x="93499" y="71566"/>
              <a:ext cx="58077" cy="65112"/>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16" name="object 13"/>
          <p:cNvSpPr/>
          <p:nvPr/>
        </p:nvSpPr>
        <p:spPr bwMode="auto">
          <a:xfrm>
            <a:off x="0" y="6812280"/>
            <a:ext cx="52404" cy="45720"/>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7" name="object 14"/>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2">
              <a:lumMod val="60000"/>
              <a:lumOff val="40000"/>
            </a:schemeClr>
          </a:solidFill>
        </p:spPr>
        <p:txBody>
          <a:bodyPr wrap="square" lIns="0" tIns="0" rIns="0" bIns="0" rtlCol="0"/>
          <a:lstStyle/>
          <a:p>
            <a:endParaRPr/>
          </a:p>
        </p:txBody>
      </p:sp>
      <p:sp>
        <p:nvSpPr>
          <p:cNvPr id="1048618" name="object 15"/>
          <p:cNvSpPr/>
          <p:nvPr/>
        </p:nvSpPr>
        <p:spPr bwMode="auto">
          <a:xfrm>
            <a:off x="2819399" y="2085974"/>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chemeClr val="accent4">
              <a:lumMod val="60000"/>
              <a:lumOff val="40000"/>
            </a:schemeClr>
          </a:solidFill>
        </p:spPr>
        <p:txBody>
          <a:bodyPr wrap="square" lIns="0" tIns="0" rIns="0" bIns="0" rtlCol="0"/>
          <a:lstStyle/>
          <a:p>
            <a:endParaRPr/>
          </a:p>
        </p:txBody>
      </p:sp>
      <p:sp>
        <p:nvSpPr>
          <p:cNvPr id="1048619" name="object 16"/>
          <p:cNvSpPr/>
          <p:nvPr/>
        </p:nvSpPr>
        <p:spPr bwMode="auto">
          <a:xfrm>
            <a:off x="10134599"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4">
              <a:lumMod val="60000"/>
              <a:lumOff val="40000"/>
            </a:schemeClr>
          </a:solidFill>
        </p:spPr>
        <p:txBody>
          <a:bodyPr wrap="square" lIns="0" tIns="0" rIns="0" bIns="0" rtlCol="0"/>
          <a:lstStyle/>
          <a:p>
            <a:endParaRPr/>
          </a:p>
        </p:txBody>
      </p:sp>
      <p:sp>
        <p:nvSpPr>
          <p:cNvPr id="1048620" name="object 17"/>
          <p:cNvSpPr txBox="1">
            <a:spLocks noGrp="1"/>
          </p:cNvSpPr>
          <p:nvPr>
            <p:ph type="title"/>
          </p:nvPr>
        </p:nvSpPr>
        <p:spPr bwMode="auto">
          <a:xfrm>
            <a:off x="739774" y="704104"/>
            <a:ext cx="7414811" cy="638811"/>
          </a:xfrm>
          <a:prstGeom prst="rect">
            <a:avLst/>
          </a:prstGeom>
        </p:spPr>
        <p:txBody>
          <a:bodyPr vert="horz" wrap="square" lIns="0" tIns="16509" rIns="0" bIns="0" rtlCol="0">
            <a:spAutoFit/>
          </a:bodyPr>
          <a:lstStyle/>
          <a:p>
            <a:pPr marL="12700" algn="l">
              <a:lnSpc>
                <a:spcPct val="100000"/>
              </a:lnSpc>
              <a:spcBef>
                <a:spcPts val="130"/>
              </a:spcBef>
            </a:pPr>
            <a:r>
              <a:rPr sz="4250" u="sng" spc="5">
                <a:latin typeface="Asana Math"/>
                <a:cs typeface="Asana Math"/>
              </a:rPr>
              <a:t>PROJECT</a:t>
            </a:r>
            <a:r>
              <a:rPr sz="4250" u="sng" spc="-85">
                <a:latin typeface="Asana Math"/>
                <a:cs typeface="Asana Math"/>
              </a:rPr>
              <a:t> </a:t>
            </a:r>
            <a:r>
              <a:rPr sz="4250" u="sng" spc="25">
                <a:latin typeface="Asana Math"/>
                <a:cs typeface="Asana Math"/>
              </a:rPr>
              <a:t>TITLE</a:t>
            </a:r>
            <a:endParaRPr sz="4250"/>
          </a:p>
        </p:txBody>
      </p:sp>
      <p:grpSp>
        <p:nvGrpSpPr>
          <p:cNvPr id="36" name="object 18"/>
          <p:cNvGrpSpPr/>
          <p:nvPr/>
        </p:nvGrpSpPr>
        <p:grpSpPr bwMode="auto">
          <a:xfrm>
            <a:off x="466725" y="6410325"/>
            <a:ext cx="3705225" cy="295274"/>
            <a:chOff x="466725" y="6410325"/>
            <a:chExt cx="3705225" cy="295274"/>
          </a:xfrm>
        </p:grpSpPr>
        <p:pic>
          <p:nvPicPr>
            <p:cNvPr id="2097153" name="object 19"/>
            <p:cNvPicPr>
              <a:picLocks/>
            </p:cNvPicPr>
            <p:nvPr/>
          </p:nvPicPr>
          <p:blipFill>
            <a:blip r:embed="rId2"/>
            <a:stretch>
              <a:fillRect/>
            </a:stretch>
          </p:blipFill>
          <p:spPr bwMode="auto">
            <a:xfrm>
              <a:off x="676275" y="6467475"/>
              <a:ext cx="2143125" cy="200025"/>
            </a:xfrm>
            <a:prstGeom prst="rect">
              <a:avLst/>
            </a:prstGeom>
          </p:spPr>
        </p:pic>
        <p:pic>
          <p:nvPicPr>
            <p:cNvPr id="2097154" name="object 20"/>
            <p:cNvPicPr>
              <a:picLocks/>
            </p:cNvPicPr>
            <p:nvPr/>
          </p:nvPicPr>
          <p:blipFill>
            <a:blip r:embed="rId3"/>
            <a:stretch>
              <a:fillRect/>
            </a:stretch>
          </p:blipFill>
          <p:spPr bwMode="auto">
            <a:xfrm>
              <a:off x="466725" y="6410325"/>
              <a:ext cx="3705225" cy="295274"/>
            </a:xfrm>
            <a:prstGeom prst="rect">
              <a:avLst/>
            </a:prstGeom>
          </p:spPr>
        </p:pic>
      </p:grpSp>
      <p:sp>
        <p:nvSpPr>
          <p:cNvPr id="1048621"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2</a:t>
            </a:fld>
            <a:endParaRPr spc="10"/>
          </a:p>
        </p:txBody>
      </p:sp>
      <p:sp>
        <p:nvSpPr>
          <p:cNvPr id="1048622" name="TextBox 22"/>
          <p:cNvSpPr txBox="1"/>
          <p:nvPr/>
        </p:nvSpPr>
        <p:spPr bwMode="auto">
          <a:xfrm>
            <a:off x="1427393" y="2720436"/>
            <a:ext cx="8042439" cy="1554516"/>
          </a:xfrm>
          <a:prstGeom prst="rect">
            <a:avLst/>
          </a:prstGeom>
          <a:noFill/>
        </p:spPr>
        <p:txBody>
          <a:bodyPr wrap="square" rtlCol="0">
            <a:spAutoFit/>
          </a:bodyPr>
          <a:lstStyle/>
          <a:p>
            <a:pPr algn="ctr"/>
            <a:r>
              <a:rPr lang="en-US" sz="4800" b="1" u="none">
                <a:solidFill>
                  <a:schemeClr val="tx1"/>
                </a:solidFill>
                <a:latin typeface="Asana Math"/>
                <a:cs typeface="Asana Math"/>
              </a:rPr>
              <a:t>Employee Performance Analysis using Excel</a:t>
            </a:r>
            <a:endParaRPr sz="4800">
              <a:solidFill>
                <a:schemeClr val="tx1">
                  <a:lumMod val="85000"/>
                  <a:lumOff val="15000"/>
                </a:schemeClr>
              </a:solidFill>
              <a:latin typeface="Times New Roman"/>
              <a:cs typeface="Times New Roman"/>
            </a:endParaRPr>
          </a:p>
        </p:txBody>
      </p:sp>
      <p:pic>
        <p:nvPicPr>
          <p:cNvPr id="2097155" name="Picture 2097154"/>
          <p:cNvPicPr>
            <a:picLocks noChangeAspect="1"/>
          </p:cNvPicPr>
          <p:nvPr/>
        </p:nvPicPr>
        <p:blipFill>
          <a:blip r:embed="rId4"/>
          <a:stretch>
            <a:fillRect/>
          </a:stretch>
        </p:blipFill>
        <p:spPr bwMode="auto">
          <a:xfrm>
            <a:off x="9029700" y="2335267"/>
            <a:ext cx="1964099" cy="1996834"/>
          </a:xfrm>
          <a:prstGeom prst="rect">
            <a:avLst/>
          </a:prstGeom>
        </p:spPr>
      </p:pic>
      <p:sp>
        <p:nvSpPr>
          <p:cNvPr id="1048623" name="Star: 4 Points 1048622"/>
          <p:cNvSpPr/>
          <p:nvPr/>
        </p:nvSpPr>
        <p:spPr bwMode="auto">
          <a:xfrm>
            <a:off x="1619563" y="2819399"/>
            <a:ext cx="573136" cy="609599"/>
          </a:xfrm>
          <a:prstGeom prst="star4">
            <a:avLst>
              <a:gd name="adj" fmla="val 12500"/>
            </a:avLst>
          </a:prstGeom>
          <a:solidFill>
            <a:schemeClr val="accent4">
              <a:lumMod val="50000"/>
            </a:schemeClr>
          </a:solidFill>
          <a:ln w="25400" cap="flat" cmpd="sng" algn="ctr">
            <a:solidFill>
              <a:schemeClr val="accent3">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1048624" name="object 2"/>
          <p:cNvSpPr/>
          <p:nvPr/>
        </p:nvSpPr>
        <p:spPr bwMode="auto">
          <a:xfrm>
            <a:off x="-143646" y="19464"/>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gradFill>
            <a:gsLst>
              <a:gs pos="0">
                <a:schemeClr val="accent2">
                  <a:lumMod val="60000"/>
                  <a:lumOff val="40000"/>
                </a:schemeClr>
              </a:gs>
              <a:gs pos="2000">
                <a:srgbClr val="FE589A"/>
              </a:gs>
              <a:gs pos="6000">
                <a:srgbClr val="FE5F9E"/>
              </a:gs>
              <a:gs pos="7000">
                <a:srgbClr val="FE619F"/>
              </a:gs>
              <a:gs pos="100000">
                <a:srgbClr val="FFFFFF"/>
              </a:gs>
            </a:gsLst>
            <a:lin ang="0" scaled="1"/>
          </a:gradFill>
        </p:spPr>
        <p:txBody>
          <a:bodyPr wrap="square" lIns="0" tIns="0" rIns="0" bIns="0" rtlCol="0"/>
          <a:lstStyle/>
          <a:p>
            <a:endParaRPr/>
          </a:p>
        </p:txBody>
      </p:sp>
      <p:grpSp>
        <p:nvGrpSpPr>
          <p:cNvPr id="38" name="object 3"/>
          <p:cNvGrpSpPr/>
          <p:nvPr/>
        </p:nvGrpSpPr>
        <p:grpSpPr bwMode="auto">
          <a:xfrm>
            <a:off x="11919557" y="6647996"/>
            <a:ext cx="277265" cy="215082"/>
            <a:chOff x="0" y="0"/>
            <a:chExt cx="277265" cy="215082"/>
          </a:xfrm>
        </p:grpSpPr>
        <p:sp>
          <p:nvSpPr>
            <p:cNvPr id="1048625" name="object 4"/>
            <p:cNvSpPr/>
            <p:nvPr/>
          </p:nvSpPr>
          <p:spPr bwMode="auto">
            <a:xfrm>
              <a:off x="112795" y="151"/>
              <a:ext cx="71085" cy="214784"/>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26" name="object 5"/>
            <p:cNvSpPr/>
            <p:nvPr/>
          </p:nvSpPr>
          <p:spPr bwMode="auto">
            <a:xfrm>
              <a:off x="277" y="115794"/>
              <a:ext cx="276710" cy="99143"/>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27" name="object 6"/>
            <p:cNvSpPr/>
            <p:nvPr/>
          </p:nvSpPr>
          <p:spPr bwMode="auto">
            <a:xfrm>
              <a:off x="101401" y="0"/>
              <a:ext cx="175582" cy="214923"/>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8" name="object 7"/>
            <p:cNvSpPr/>
            <p:nvPr/>
          </p:nvSpPr>
          <p:spPr bwMode="auto">
            <a:xfrm>
              <a:off x="125947" y="0"/>
              <a:ext cx="151059" cy="214923"/>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9" name="object 8"/>
            <p:cNvSpPr/>
            <p:nvPr/>
          </p:nvSpPr>
          <p:spPr bwMode="auto">
            <a:xfrm>
              <a:off x="86954" y="95521"/>
              <a:ext cx="190029" cy="119401"/>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0" name="object 9"/>
            <p:cNvSpPr/>
            <p:nvPr/>
          </p:nvSpPr>
          <p:spPr bwMode="auto">
            <a:xfrm>
              <a:off x="110491" y="0"/>
              <a:ext cx="166507" cy="214923"/>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1" name="object 10"/>
            <p:cNvSpPr/>
            <p:nvPr/>
          </p:nvSpPr>
          <p:spPr bwMode="auto">
            <a:xfrm>
              <a:off x="201416" y="0"/>
              <a:ext cx="75567" cy="214923"/>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2" name="object 11"/>
            <p:cNvSpPr/>
            <p:nvPr/>
          </p:nvSpPr>
          <p:spPr bwMode="auto">
            <a:xfrm>
              <a:off x="203729" y="0"/>
              <a:ext cx="73270" cy="214923"/>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3" name="object 12"/>
            <p:cNvSpPr/>
            <p:nvPr/>
          </p:nvSpPr>
          <p:spPr bwMode="auto">
            <a:xfrm>
              <a:off x="170856" y="112536"/>
              <a:ext cx="106127" cy="102387"/>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4" name="object 13"/>
          <p:cNvSpPr/>
          <p:nvPr/>
        </p:nvSpPr>
        <p:spPr bwMode="auto">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5" name="object 14"/>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36" name="object 15"/>
          <p:cNvSpPr/>
          <p:nvPr/>
        </p:nvSpPr>
        <p:spPr bwMode="auto">
          <a:xfrm>
            <a:off x="8829675" y="2524124"/>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accent4">
              <a:lumMod val="40000"/>
              <a:lumOff val="60000"/>
            </a:schemeClr>
          </a:solidFill>
        </p:spPr>
        <p:txBody>
          <a:bodyPr wrap="square" lIns="0" tIns="0" rIns="0" bIns="0" rtlCol="0"/>
          <a:lstStyle/>
          <a:p>
            <a:endParaRPr/>
          </a:p>
        </p:txBody>
      </p:sp>
      <p:sp>
        <p:nvSpPr>
          <p:cNvPr id="1048637" name="object 16"/>
          <p:cNvSpPr/>
          <p:nvPr/>
        </p:nvSpPr>
        <p:spPr bwMode="auto">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4">
              <a:lumMod val="60000"/>
              <a:lumOff val="40000"/>
            </a:schemeClr>
          </a:solidFill>
        </p:spPr>
        <p:txBody>
          <a:bodyPr wrap="square" lIns="0" tIns="0" rIns="0" bIns="0" rtlCol="0"/>
          <a:lstStyle/>
          <a:p>
            <a:endParaRPr/>
          </a:p>
        </p:txBody>
      </p:sp>
      <p:pic>
        <p:nvPicPr>
          <p:cNvPr id="2097156" name="object 17"/>
          <p:cNvPicPr>
            <a:picLocks/>
          </p:cNvPicPr>
          <p:nvPr/>
        </p:nvPicPr>
        <p:blipFill>
          <a:blip r:embed="rId2"/>
          <a:stretch>
            <a:fillRect/>
          </a:stretch>
        </p:blipFill>
        <p:spPr bwMode="auto">
          <a:xfrm>
            <a:off x="10515600" y="6291262"/>
            <a:ext cx="247650" cy="247650"/>
          </a:xfrm>
          <a:prstGeom prst="rect">
            <a:avLst/>
          </a:prstGeom>
        </p:spPr>
      </p:pic>
      <p:grpSp>
        <p:nvGrpSpPr>
          <p:cNvPr id="39" name="object 18"/>
          <p:cNvGrpSpPr/>
          <p:nvPr/>
        </p:nvGrpSpPr>
        <p:grpSpPr bwMode="auto">
          <a:xfrm>
            <a:off x="-93740" y="4007180"/>
            <a:ext cx="4019990" cy="3009899"/>
            <a:chOff x="0" y="0"/>
            <a:chExt cx="4019990" cy="3009899"/>
          </a:xfrm>
        </p:grpSpPr>
        <p:pic>
          <p:nvPicPr>
            <p:cNvPr id="2097157" name="object 19"/>
            <p:cNvPicPr>
              <a:picLocks/>
            </p:cNvPicPr>
            <p:nvPr/>
          </p:nvPicPr>
          <p:blipFill>
            <a:blip r:embed="rId3"/>
            <a:stretch>
              <a:fillRect/>
            </a:stretch>
          </p:blipFill>
          <p:spPr bwMode="auto">
            <a:xfrm>
              <a:off x="408497" y="2590801"/>
              <a:ext cx="3611493" cy="295273"/>
            </a:xfrm>
            <a:prstGeom prst="rect">
              <a:avLst/>
            </a:prstGeom>
          </p:spPr>
        </p:pic>
        <p:pic>
          <p:nvPicPr>
            <p:cNvPr id="2097158" name="object 20"/>
            <p:cNvPicPr>
              <a:picLocks/>
            </p:cNvPicPr>
            <p:nvPr/>
          </p:nvPicPr>
          <p:blipFill>
            <a:blip r:embed="rId4"/>
            <a:stretch>
              <a:fillRect/>
            </a:stretch>
          </p:blipFill>
          <p:spPr bwMode="auto">
            <a:xfrm>
              <a:off x="0" y="0"/>
              <a:ext cx="1689694" cy="3009897"/>
            </a:xfrm>
            <a:prstGeom prst="rect">
              <a:avLst/>
            </a:prstGeom>
          </p:spPr>
        </p:pic>
      </p:grpSp>
      <p:sp>
        <p:nvSpPr>
          <p:cNvPr id="1048638" name="object 21"/>
          <p:cNvSpPr txBox="1">
            <a:spLocks noGrp="1"/>
          </p:cNvSpPr>
          <p:nvPr>
            <p:ph type="title"/>
          </p:nvPr>
        </p:nvSpPr>
        <p:spPr bwMode="auto">
          <a:xfrm>
            <a:off x="739773" y="482623"/>
            <a:ext cx="2710440" cy="683929"/>
          </a:xfrm>
          <a:prstGeom prst="rect">
            <a:avLst/>
          </a:prstGeom>
        </p:spPr>
        <p:txBody>
          <a:bodyPr vert="horz" wrap="square" lIns="0" tIns="13334" rIns="0" bIns="0" rtlCol="0">
            <a:spAutoFit/>
          </a:bodyPr>
          <a:lstStyle/>
          <a:p>
            <a:pPr marL="12700">
              <a:lnSpc>
                <a:spcPct val="100000"/>
              </a:lnSpc>
              <a:spcBef>
                <a:spcPts val="105"/>
              </a:spcBef>
            </a:pPr>
            <a:r>
              <a:rPr sz="4000" u="sng" spc="25">
                <a:latin typeface="Asana Math"/>
                <a:cs typeface="Asana Math"/>
              </a:rPr>
              <a:t>A</a:t>
            </a:r>
            <a:r>
              <a:rPr sz="4000" u="sng" spc="-5">
                <a:latin typeface="Asana Math"/>
                <a:cs typeface="Asana Math"/>
              </a:rPr>
              <a:t>G</a:t>
            </a:r>
            <a:r>
              <a:rPr sz="4000" u="sng" spc="-35">
                <a:latin typeface="Asana Math"/>
                <a:cs typeface="Asana Math"/>
              </a:rPr>
              <a:t>E</a:t>
            </a:r>
            <a:r>
              <a:rPr sz="4000" u="sng" spc="15">
                <a:latin typeface="Asana Math"/>
                <a:cs typeface="Asana Math"/>
              </a:rPr>
              <a:t>N</a:t>
            </a:r>
            <a:r>
              <a:rPr sz="4000" u="sng">
                <a:latin typeface="Asana Math"/>
                <a:cs typeface="Asana Math"/>
              </a:rPr>
              <a:t>DA</a:t>
            </a:r>
            <a:r>
              <a:rPr>
                <a:latin typeface="Asana Math"/>
                <a:cs typeface="Asana Math"/>
              </a:rPr>
              <a:t>:</a:t>
            </a:r>
          </a:p>
        </p:txBody>
      </p:sp>
      <p:sp>
        <p:nvSpPr>
          <p:cNvPr id="1048639"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3</a:t>
            </a:fld>
            <a:endParaRPr spc="10"/>
          </a:p>
        </p:txBody>
      </p:sp>
      <p:sp>
        <p:nvSpPr>
          <p:cNvPr id="1048640" name="TextBox 22"/>
          <p:cNvSpPr txBox="1"/>
          <p:nvPr/>
        </p:nvSpPr>
        <p:spPr bwMode="auto">
          <a:xfrm>
            <a:off x="2509804" y="1041530"/>
            <a:ext cx="6103426" cy="4790440"/>
          </a:xfrm>
          <a:prstGeom prst="rect">
            <a:avLst/>
          </a:prstGeom>
          <a:noFill/>
        </p:spPr>
        <p:txBody>
          <a:bodyPr wrap="square" rtlCol="0">
            <a:spAutoFit/>
          </a:bodyPr>
          <a:lstStyle/>
          <a:p>
            <a:pPr algn="l"/>
            <a:endParaRPr lang="en-US" sz="2800" b="0" i="0">
              <a:solidFill>
                <a:srgbClr val="0D0D0D"/>
              </a:solidFill>
              <a:latin typeface="Times New Roman"/>
              <a:cs typeface="Times New Roman"/>
            </a:endParaRPr>
          </a:p>
          <a:p>
            <a:pPr algn="l">
              <a:buFont typeface="+mj-lt"/>
              <a:buAutoNum type="arabicPeriod"/>
            </a:pPr>
            <a:r>
              <a:rPr lang="en-US" sz="3200" b="0" i="0">
                <a:solidFill>
                  <a:srgbClr val="0D0D0D"/>
                </a:solidFill>
                <a:latin typeface="Asana Math"/>
                <a:cs typeface="Asana Math"/>
              </a:rPr>
              <a:t>Problem Statement</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Project Overview</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End Users</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Our Solution and Proposition</a:t>
            </a:r>
            <a:endParaRPr sz="3200">
              <a:latin typeface="Asana Math"/>
              <a:cs typeface="Asana Math"/>
            </a:endParaRPr>
          </a:p>
          <a:p>
            <a:pPr algn="l">
              <a:buFont typeface="+mj-lt"/>
              <a:buAutoNum type="arabicPeriod"/>
            </a:pPr>
            <a:r>
              <a:rPr lang="en-US" sz="3200">
                <a:solidFill>
                  <a:srgbClr val="0D0D0D"/>
                </a:solidFill>
                <a:latin typeface="Asana Math"/>
                <a:cs typeface="Asana Math"/>
              </a:rPr>
              <a:t>Dataset Description</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Modelling Approach</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Results</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Conclusion</a:t>
            </a:r>
          </a:p>
          <a:p>
            <a:endParaRPr lang="en-IN" sz="2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1" name="object 2"/>
          <p:cNvGrpSpPr/>
          <p:nvPr/>
        </p:nvGrpSpPr>
        <p:grpSpPr bwMode="auto">
          <a:xfrm>
            <a:off x="7991475" y="2933699"/>
            <a:ext cx="2762250" cy="3257550"/>
            <a:chOff x="7991475" y="2933699"/>
            <a:chExt cx="2762250" cy="3257550"/>
          </a:xfrm>
        </p:grpSpPr>
        <p:sp>
          <p:nvSpPr>
            <p:cNvPr id="1048641"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9" name="object 5"/>
            <p:cNvPicPr>
              <a:picLocks/>
            </p:cNvPicPr>
            <p:nvPr/>
          </p:nvPicPr>
          <p:blipFill>
            <a:blip r:embed="rId2"/>
            <a:stretch>
              <a:fillRect/>
            </a:stretch>
          </p:blipFill>
          <p:spPr bwMode="auto">
            <a:xfrm>
              <a:off x="7991475" y="2933699"/>
              <a:ext cx="2762250" cy="3257550"/>
            </a:xfrm>
            <a:prstGeom prst="rect">
              <a:avLst/>
            </a:prstGeom>
          </p:spPr>
        </p:pic>
      </p:grpSp>
      <p:sp>
        <p:nvSpPr>
          <p:cNvPr id="1048643" name="object 6"/>
          <p:cNvSpPr/>
          <p:nvPr/>
        </p:nvSpPr>
        <p:spPr bwMode="auto">
          <a:xfrm flipV="1">
            <a:off x="12060599" y="6667499"/>
            <a:ext cx="55199" cy="571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4" name="object 7"/>
          <p:cNvSpPr txBox="1">
            <a:spLocks noGrp="1"/>
          </p:cNvSpPr>
          <p:nvPr>
            <p:ph type="title"/>
          </p:nvPr>
        </p:nvSpPr>
        <p:spPr bwMode="auto">
          <a:xfrm>
            <a:off x="834070" y="594988"/>
            <a:ext cx="7797960" cy="638810"/>
          </a:xfrm>
          <a:prstGeom prst="rect">
            <a:avLst/>
          </a:prstGeom>
        </p:spPr>
        <p:txBody>
          <a:bodyPr vert="horz" wrap="square" lIns="0" tIns="16509" rIns="0" bIns="0" rtlCol="0">
            <a:spAutoFit/>
          </a:bodyPr>
          <a:lstStyle/>
          <a:p>
            <a:pPr marL="12700" algn="l">
              <a:lnSpc>
                <a:spcPct val="100000"/>
              </a:lnSpc>
              <a:spcBef>
                <a:spcPts val="130"/>
              </a:spcBef>
              <a:tabLst>
                <a:tab pos="2727960" algn="l"/>
              </a:tabLst>
            </a:pPr>
            <a:r>
              <a:rPr sz="4250" u="sng" spc="-20">
                <a:latin typeface="Asana Math"/>
                <a:cs typeface="Asana Math"/>
              </a:rPr>
              <a:t>P</a:t>
            </a:r>
            <a:r>
              <a:rPr sz="4000" u="sng" spc="15">
                <a:latin typeface="Asana Math"/>
                <a:cs typeface="Asana Math"/>
              </a:rPr>
              <a:t>ROB</a:t>
            </a:r>
            <a:r>
              <a:rPr sz="4000" u="sng" spc="55">
                <a:latin typeface="Asana Math"/>
                <a:cs typeface="Asana Math"/>
              </a:rPr>
              <a:t>L</a:t>
            </a:r>
            <a:r>
              <a:rPr sz="4000" u="sng" spc="-20">
                <a:latin typeface="Asana Math"/>
                <a:cs typeface="Asana Math"/>
              </a:rPr>
              <a:t>E</a:t>
            </a:r>
            <a:r>
              <a:rPr sz="4000" u="sng" spc="20">
                <a:latin typeface="Asana Math"/>
                <a:cs typeface="Asana Math"/>
              </a:rPr>
              <a:t>M</a:t>
            </a:r>
            <a:r>
              <a:rPr sz="4250" u="sng" spc="10">
                <a:latin typeface="Asana Math"/>
                <a:cs typeface="Asana Math"/>
              </a:rPr>
              <a:t> </a:t>
            </a:r>
            <a:r>
              <a:rPr sz="4250" u="sng" spc="9">
                <a:latin typeface="Asana Math"/>
                <a:cs typeface="Asana Math"/>
              </a:rPr>
              <a:t>S</a:t>
            </a:r>
            <a:r>
              <a:rPr sz="4000" u="sng" spc="-370">
                <a:latin typeface="Asana Math"/>
                <a:cs typeface="Asana Math"/>
              </a:rPr>
              <a:t>T</a:t>
            </a:r>
            <a:r>
              <a:rPr sz="4000" u="sng" spc="-375">
                <a:latin typeface="Asana Math"/>
                <a:cs typeface="Asana Math"/>
              </a:rPr>
              <a:t>A</a:t>
            </a:r>
            <a:r>
              <a:rPr sz="4000" u="sng" spc="15">
                <a:latin typeface="Asana Math"/>
                <a:cs typeface="Asana Math"/>
              </a:rPr>
              <a:t>T</a:t>
            </a:r>
            <a:r>
              <a:rPr sz="4000" u="sng" spc="-10">
                <a:latin typeface="Asana Math"/>
                <a:cs typeface="Asana Math"/>
              </a:rPr>
              <a:t>E</a:t>
            </a:r>
            <a:r>
              <a:rPr sz="4000" u="sng" spc="-20">
                <a:latin typeface="Asana Math"/>
                <a:cs typeface="Asana Math"/>
              </a:rPr>
              <a:t>ME</a:t>
            </a:r>
            <a:r>
              <a:rPr sz="4000" u="sng" spc="10">
                <a:latin typeface="Asana Math"/>
                <a:cs typeface="Asana Math"/>
              </a:rPr>
              <a:t>NT </a:t>
            </a:r>
            <a:r>
              <a:rPr sz="4250" u="sng" spc="9">
                <a:latin typeface="Asana Math"/>
                <a:cs typeface="Asana Math"/>
              </a:rPr>
              <a:t>:</a:t>
            </a:r>
            <a:endParaRPr sz="4250"/>
          </a:p>
        </p:txBody>
      </p:sp>
      <p:pic>
        <p:nvPicPr>
          <p:cNvPr id="2097160" name="object 8"/>
          <p:cNvPicPr>
            <a:picLocks/>
          </p:cNvPicPr>
          <p:nvPr/>
        </p:nvPicPr>
        <p:blipFill>
          <a:blip r:embed="rId3"/>
          <a:stretch>
            <a:fillRect/>
          </a:stretch>
        </p:blipFill>
        <p:spPr bwMode="auto">
          <a:xfrm rot="19332787">
            <a:off x="688379" y="6111978"/>
            <a:ext cx="213204" cy="200025"/>
          </a:xfrm>
          <a:prstGeom prst="rect">
            <a:avLst/>
          </a:prstGeom>
        </p:spPr>
      </p:pic>
      <p:sp>
        <p:nvSpPr>
          <p:cNvPr id="1048645"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4</a:t>
            </a:fld>
            <a:endParaRPr spc="10"/>
          </a:p>
        </p:txBody>
      </p:sp>
      <p:sp>
        <p:nvSpPr>
          <p:cNvPr id="1048646" name="Star: 4 Points 1048645"/>
          <p:cNvSpPr/>
          <p:nvPr/>
        </p:nvSpPr>
        <p:spPr bwMode="auto">
          <a:xfrm rot="19910601">
            <a:off x="5356606" y="3273010"/>
            <a:ext cx="667935" cy="1332376"/>
          </a:xfrm>
          <a:prstGeom prst="star4">
            <a:avLst>
              <a:gd name="adj" fmla="val 12500"/>
            </a:avLst>
          </a:prstGeom>
          <a:solidFill>
            <a:srgbClr val="FFFF00"/>
          </a:solidFill>
          <a:ln w="25400" cap="flat" cmpd="sng" algn="ctr">
            <a:solidFill>
              <a:srgbClr val="FFC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47" name="TextBox 1048646"/>
          <p:cNvSpPr txBox="1"/>
          <p:nvPr/>
        </p:nvSpPr>
        <p:spPr bwMode="auto">
          <a:xfrm>
            <a:off x="1443037" y="1700714"/>
            <a:ext cx="9139047" cy="33426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49965" indent="-349965" algn="l">
              <a:buFont typeface="Wingdings"/>
              <a:buChar char="v"/>
            </a:pPr>
            <a:r>
              <a:rPr sz="2800"/>
              <a:t>To solve the difficulties in an organisation.</a:t>
            </a:r>
          </a:p>
          <a:p>
            <a:pPr marL="349965" indent="-349965" algn="l">
              <a:buFont typeface="Wingdings"/>
              <a:buChar char="v"/>
            </a:pPr>
            <a:r>
              <a:rPr sz="2800"/>
              <a:t>To focus on the growth of the organistaion.</a:t>
            </a:r>
          </a:p>
          <a:p>
            <a:pPr marL="349965" indent="-349965" algn="l">
              <a:buFont typeface="Wingdings"/>
              <a:buChar char="v"/>
            </a:pPr>
            <a:r>
              <a:rPr sz="2800"/>
              <a:t>To analysis the performances of employees.</a:t>
            </a:r>
          </a:p>
          <a:p>
            <a:pPr marL="349965" indent="-349965" algn="l">
              <a:buFont typeface="Wingdings"/>
              <a:buChar char="v"/>
            </a:pPr>
            <a:r>
              <a:rPr sz="2800"/>
              <a:t>To motivate the low performers by giving</a:t>
            </a:r>
          </a:p>
          <a:p>
            <a:pPr algn="l"/>
            <a:r>
              <a:rPr sz="2800"/>
              <a:t>    appreciation.</a:t>
            </a:r>
          </a:p>
          <a:p>
            <a:pPr marL="349965" indent="-349965" algn="l">
              <a:buFont typeface="Wingdings"/>
              <a:buChar char="v"/>
            </a:pPr>
            <a:r>
              <a:rPr sz="2800"/>
              <a:t>To appreciate the best performers by</a:t>
            </a:r>
          </a:p>
          <a:p>
            <a:pPr algn="l"/>
            <a:r>
              <a:rPr sz="2800"/>
              <a:t>     giving increments, bonus and promotions</a:t>
            </a:r>
            <a:r>
              <a:rPr sz="2200"/>
              <a:t>. </a:t>
            </a:r>
          </a:p>
          <a:p>
            <a:pPr marL="349965" indent="-349965" algn="l">
              <a:buFont typeface="Wingdings"/>
              <a:buChar char="v"/>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3" name="object 2"/>
          <p:cNvGrpSpPr/>
          <p:nvPr/>
        </p:nvGrpSpPr>
        <p:grpSpPr bwMode="auto">
          <a:xfrm>
            <a:off x="8658225" y="2647949"/>
            <a:ext cx="3533775" cy="3810000"/>
            <a:chOff x="8658225" y="2647949"/>
            <a:chExt cx="3533775" cy="3810000"/>
          </a:xfrm>
        </p:grpSpPr>
        <p:sp>
          <p:nvSpPr>
            <p:cNvPr id="1048648"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9"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a:stretch>
              <a:fillRect/>
            </a:stretch>
          </p:blipFill>
          <p:spPr bwMode="auto">
            <a:xfrm>
              <a:off x="8658225" y="2647949"/>
              <a:ext cx="3533775" cy="3810000"/>
            </a:xfrm>
            <a:prstGeom prst="rect">
              <a:avLst/>
            </a:prstGeom>
          </p:spPr>
        </p:pic>
      </p:grpSp>
      <p:sp>
        <p:nvSpPr>
          <p:cNvPr id="1048650" name="object 6"/>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1" name="object 7"/>
          <p:cNvSpPr txBox="1">
            <a:spLocks noGrp="1"/>
          </p:cNvSpPr>
          <p:nvPr>
            <p:ph type="title"/>
          </p:nvPr>
        </p:nvSpPr>
        <p:spPr bwMode="auto">
          <a:xfrm>
            <a:off x="594696" y="676752"/>
            <a:ext cx="8063561" cy="565184"/>
          </a:xfrm>
          <a:prstGeom prst="rect">
            <a:avLst/>
          </a:prstGeom>
        </p:spPr>
        <p:txBody>
          <a:bodyPr vert="horz" wrap="square" lIns="0" tIns="16509" rIns="0" bIns="0" rtlCol="0">
            <a:spAutoFit/>
          </a:bodyPr>
          <a:lstStyle/>
          <a:p>
            <a:pPr marL="12700" algn="l">
              <a:lnSpc>
                <a:spcPct val="100000"/>
              </a:lnSpc>
              <a:spcBef>
                <a:spcPts val="130"/>
              </a:spcBef>
              <a:tabLst>
                <a:tab pos="2642870" algn="l"/>
              </a:tabLst>
            </a:pPr>
            <a:r>
              <a:rPr sz="3600" u="sng" spc="5">
                <a:latin typeface="Asana Math"/>
                <a:cs typeface="Asana Math"/>
              </a:rPr>
              <a:t>PROJECT </a:t>
            </a:r>
            <a:r>
              <a:rPr sz="3600" u="sng" spc="-20">
                <a:latin typeface="Asana Math"/>
                <a:cs typeface="Asana Math"/>
              </a:rPr>
              <a:t>OVERVIEW :</a:t>
            </a:r>
            <a:endParaRPr sz="3600">
              <a:latin typeface="Asana Math"/>
              <a:cs typeface="Asana Math"/>
            </a:endParaRPr>
          </a:p>
        </p:txBody>
      </p:sp>
      <p:pic>
        <p:nvPicPr>
          <p:cNvPr id="2097162" name="object 8"/>
          <p:cNvPicPr>
            <a:picLocks/>
          </p:cNvPicPr>
          <p:nvPr/>
        </p:nvPicPr>
        <p:blipFill>
          <a:blip r:embed="rId3"/>
          <a:stretch>
            <a:fillRect/>
          </a:stretch>
        </p:blipFill>
        <p:spPr bwMode="auto">
          <a:xfrm>
            <a:off x="676275" y="6467475"/>
            <a:ext cx="2143125" cy="200025"/>
          </a:xfrm>
          <a:prstGeom prst="rect">
            <a:avLst/>
          </a:prstGeom>
        </p:spPr>
      </p:pic>
      <p:sp>
        <p:nvSpPr>
          <p:cNvPr id="1048652"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5</a:t>
            </a:fld>
            <a:endParaRPr spc="10"/>
          </a:p>
        </p:txBody>
      </p:sp>
      <p:sp>
        <p:nvSpPr>
          <p:cNvPr id="1048653" name="TextBox 10"/>
          <p:cNvSpPr txBox="1"/>
          <p:nvPr/>
        </p:nvSpPr>
        <p:spPr bwMode="auto">
          <a:xfrm>
            <a:off x="1519194" y="1357615"/>
            <a:ext cx="7942833" cy="4091941"/>
          </a:xfrm>
          <a:prstGeom prst="rect">
            <a:avLst/>
          </a:prstGeom>
          <a:noFill/>
        </p:spPr>
        <p:txBody>
          <a:bodyPr wrap="square" rtlCol="0">
            <a:spAutoFit/>
          </a:bodyPr>
          <a:lstStyle/>
          <a:p>
            <a:pPr algn="l">
              <a:buFont typeface="Arial"/>
              <a:buChar char="•"/>
            </a:pPr>
            <a:r>
              <a:rPr lang="en-US" sz="3000" b="0" i="0">
                <a:solidFill>
                  <a:srgbClr val="0D0D0D"/>
                </a:solidFill>
                <a:latin typeface="Times New Roman"/>
                <a:cs typeface="Times New Roman"/>
              </a:rPr>
              <a:t>.</a:t>
            </a:r>
            <a:endParaRPr sz="3000" b="0"/>
          </a:p>
          <a:p>
            <a:r>
              <a:rPr lang="en-US" sz="3000" b="0">
                <a:latin typeface="Asana Math"/>
                <a:cs typeface="Asana Math"/>
              </a:rPr>
              <a:t>	Evaluating the performance of the employee’s job and their overall contribution to the company by considering the datas of the employee, like their Name, Employee ID’s, Gender,Work experience,Rating and their Work locations, In order to identify the trends and patterns of different categories of employees.</a:t>
            </a:r>
          </a:p>
        </p:txBody>
      </p:sp>
      <p:sp>
        <p:nvSpPr>
          <p:cNvPr id="1048654" name="Star: 5 Points 1048653"/>
          <p:cNvSpPr/>
          <p:nvPr/>
        </p:nvSpPr>
        <p:spPr bwMode="auto">
          <a:xfrm>
            <a:off x="2035805" y="2082584"/>
            <a:ext cx="258305" cy="258305"/>
          </a:xfrm>
          <a:prstGeom prst="star5">
            <a:avLst>
              <a:gd name="adj" fmla="val 19098"/>
              <a:gd name="hf" fmla="val 105146"/>
              <a:gd name="vf" fmla="val 110557"/>
            </a:avLst>
          </a:prstGeom>
          <a:solidFill>
            <a:schemeClr val="tx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55" name="object 2"/>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bwMode="auto">
          <a:xfrm>
            <a:off x="-640831" y="715243"/>
            <a:ext cx="7494284" cy="549944"/>
          </a:xfrm>
          <a:prstGeom prst="rect">
            <a:avLst/>
          </a:prstGeom>
        </p:spPr>
        <p:txBody>
          <a:bodyPr vert="horz" wrap="square" lIns="0" tIns="16509" rIns="0" bIns="0" rtlCol="0">
            <a:spAutoFit/>
          </a:bodyPr>
          <a:lstStyle/>
          <a:p>
            <a:pPr marL="12700">
              <a:lnSpc>
                <a:spcPct val="100000"/>
              </a:lnSpc>
              <a:spcBef>
                <a:spcPts val="130"/>
              </a:spcBef>
            </a:pPr>
            <a:r>
              <a:rPr sz="3500" u="sng" spc="25">
                <a:latin typeface="Asana Math"/>
                <a:cs typeface="Asana Math"/>
              </a:rPr>
              <a:t>W</a:t>
            </a:r>
            <a:r>
              <a:rPr sz="3500" u="sng" spc="-20">
                <a:latin typeface="Asana Math"/>
                <a:cs typeface="Asana Math"/>
              </a:rPr>
              <a:t>H</a:t>
            </a:r>
            <a:r>
              <a:rPr sz="3500" u="sng" spc="20">
                <a:latin typeface="Asana Math"/>
                <a:cs typeface="Asana Math"/>
              </a:rPr>
              <a:t>O</a:t>
            </a:r>
            <a:r>
              <a:rPr sz="3500" u="sng" spc="-235">
                <a:latin typeface="Asana Math"/>
                <a:cs typeface="Asana Math"/>
              </a:rPr>
              <a:t> </a:t>
            </a:r>
            <a:r>
              <a:rPr sz="3500" u="sng" spc="-10">
                <a:latin typeface="Asana Math"/>
                <a:cs typeface="Asana Math"/>
              </a:rPr>
              <a:t>AR</a:t>
            </a:r>
            <a:r>
              <a:rPr sz="3500" u="sng" spc="15">
                <a:latin typeface="Asana Math"/>
                <a:cs typeface="Asana Math"/>
              </a:rPr>
              <a:t>E</a:t>
            </a:r>
            <a:r>
              <a:rPr sz="3500" u="sng" spc="-35">
                <a:latin typeface="Asana Math"/>
                <a:cs typeface="Asana Math"/>
              </a:rPr>
              <a:t> </a:t>
            </a:r>
            <a:r>
              <a:rPr sz="3500" u="sng" spc="-10">
                <a:latin typeface="Asana Math"/>
                <a:cs typeface="Asana Math"/>
              </a:rPr>
              <a:t>T</a:t>
            </a:r>
            <a:r>
              <a:rPr sz="3500" u="sng" spc="-15">
                <a:latin typeface="Asana Math"/>
                <a:cs typeface="Asana Math"/>
              </a:rPr>
              <a:t>H</a:t>
            </a:r>
            <a:r>
              <a:rPr sz="3500" u="sng" spc="15">
                <a:latin typeface="Asana Math"/>
                <a:cs typeface="Asana Math"/>
              </a:rPr>
              <a:t>E</a:t>
            </a:r>
            <a:r>
              <a:rPr sz="3500" u="sng" spc="-35">
                <a:latin typeface="Asana Math"/>
                <a:cs typeface="Asana Math"/>
              </a:rPr>
              <a:t> </a:t>
            </a:r>
            <a:r>
              <a:rPr sz="3500" u="sng" spc="-20">
                <a:latin typeface="Asana Math"/>
                <a:cs typeface="Asana Math"/>
              </a:rPr>
              <a:t>E</a:t>
            </a:r>
            <a:r>
              <a:rPr sz="3500" u="sng" spc="30">
                <a:latin typeface="Asana Math"/>
                <a:cs typeface="Asana Math"/>
              </a:rPr>
              <a:t>N</a:t>
            </a:r>
            <a:r>
              <a:rPr sz="3500" u="sng" spc="15">
                <a:latin typeface="Asana Math"/>
                <a:cs typeface="Asana Math"/>
              </a:rPr>
              <a:t>D</a:t>
            </a:r>
            <a:r>
              <a:rPr sz="3500" u="sng">
                <a:latin typeface="Asana Math"/>
                <a:cs typeface="Asana Math"/>
              </a:rPr>
              <a:t> U</a:t>
            </a:r>
            <a:r>
              <a:rPr sz="3500" u="sng" spc="10">
                <a:latin typeface="Asana Math"/>
                <a:cs typeface="Asana Math"/>
              </a:rPr>
              <a:t>S</a:t>
            </a:r>
            <a:r>
              <a:rPr sz="3500" u="sng" spc="-25">
                <a:latin typeface="Asana Math"/>
                <a:cs typeface="Asana Math"/>
              </a:rPr>
              <a:t>E</a:t>
            </a:r>
            <a:r>
              <a:rPr sz="3500" u="sng" spc="-10">
                <a:latin typeface="Asana Math"/>
                <a:cs typeface="Asana Math"/>
              </a:rPr>
              <a:t>R</a:t>
            </a:r>
            <a:r>
              <a:rPr sz="3500" u="sng" spc="5">
                <a:latin typeface="Asana Math"/>
                <a:cs typeface="Asana Math"/>
              </a:rPr>
              <a:t>S?</a:t>
            </a:r>
            <a:endParaRPr sz="3500">
              <a:latin typeface="Asana Math"/>
              <a:cs typeface="Asana Math"/>
            </a:endParaRPr>
          </a:p>
        </p:txBody>
      </p:sp>
      <p:pic>
        <p:nvPicPr>
          <p:cNvPr id="2097163" name="object 6"/>
          <p:cNvPicPr>
            <a:picLocks/>
          </p:cNvPicPr>
          <p:nvPr/>
        </p:nvPicPr>
        <p:blipFill>
          <a:blip r:embed="rId2"/>
          <a:stretch>
            <a:fillRect/>
          </a:stretch>
        </p:blipFill>
        <p:spPr bwMode="auto">
          <a:xfrm>
            <a:off x="723899" y="6296186"/>
            <a:ext cx="407837" cy="361788"/>
          </a:xfrm>
          <a:prstGeom prst="rect">
            <a:avLst/>
          </a:prstGeom>
        </p:spPr>
      </p:pic>
      <p:sp>
        <p:nvSpPr>
          <p:cNvPr id="1048659" name="object 8"/>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6</a:t>
            </a:fld>
            <a:endParaRPr spc="10"/>
          </a:p>
        </p:txBody>
      </p:sp>
      <p:sp>
        <p:nvSpPr>
          <p:cNvPr id="1048660" name="TextBox 1048659"/>
          <p:cNvSpPr txBox="1"/>
          <p:nvPr/>
        </p:nvSpPr>
        <p:spPr bwMode="auto">
          <a:xfrm>
            <a:off x="1694644" y="1808942"/>
            <a:ext cx="6725938" cy="2758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CEO</a:t>
            </a:r>
          </a:p>
          <a:p>
            <a:pPr marL="283879" indent="-283879" algn="l">
              <a:buFont typeface="Wingdings"/>
              <a:buChar char="Ø"/>
            </a:pPr>
            <a:r>
              <a:rPr sz="2600"/>
              <a:t>Directors</a:t>
            </a:r>
          </a:p>
          <a:p>
            <a:pPr marL="283879" indent="-283879" algn="l">
              <a:buFont typeface="Wingdings"/>
              <a:buChar char="Ø"/>
            </a:pPr>
            <a:r>
              <a:rPr sz="2600"/>
              <a:t>Manager</a:t>
            </a:r>
          </a:p>
          <a:p>
            <a:pPr marL="283879" indent="-283879" algn="l">
              <a:buFont typeface="Wingdings"/>
              <a:buChar char="Ø"/>
            </a:pPr>
            <a:r>
              <a:rPr sz="2600"/>
              <a:t>Foreman</a:t>
            </a:r>
          </a:p>
          <a:p>
            <a:pPr marL="283879" indent="-283879" algn="l">
              <a:buFont typeface="Wingdings"/>
              <a:buChar char="Ø"/>
            </a:pPr>
            <a:r>
              <a:rPr sz="2600"/>
              <a:t>Sales Executive</a:t>
            </a:r>
          </a:p>
          <a:p>
            <a:pPr marL="283879" indent="-283879" algn="l">
              <a:buFont typeface="Wingdings"/>
              <a:buChar char="Ø"/>
            </a:pPr>
            <a:r>
              <a:rPr sz="2600"/>
              <a:t>Sales Person</a:t>
            </a:r>
          </a:p>
          <a:p>
            <a:pPr marL="283879" indent="-283879" algn="l">
              <a:buFont typeface="Wingdings"/>
              <a:buChar char="Ø"/>
            </a:pPr>
            <a:r>
              <a:rPr sz="2600"/>
              <a:t>Workers and Employees</a:t>
            </a:r>
          </a:p>
        </p:txBody>
      </p:sp>
      <p:pic>
        <p:nvPicPr>
          <p:cNvPr id="2097164" name="Picture 2097163"/>
          <p:cNvPicPr>
            <a:picLocks noChangeAspect="1"/>
          </p:cNvPicPr>
          <p:nvPr/>
        </p:nvPicPr>
        <p:blipFill>
          <a:blip r:embed="rId3"/>
          <a:stretch>
            <a:fillRect/>
          </a:stretch>
        </p:blipFill>
        <p:spPr bwMode="auto">
          <a:xfrm>
            <a:off x="5917298" y="1282460"/>
            <a:ext cx="6039791" cy="39181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097165" name="object 2"/>
          <p:cNvPicPr>
            <a:picLocks/>
          </p:cNvPicPr>
          <p:nvPr/>
        </p:nvPicPr>
        <p:blipFill>
          <a:blip r:embed="rId2"/>
          <a:stretch>
            <a:fillRect/>
          </a:stretch>
        </p:blipFill>
        <p:spPr bwMode="auto">
          <a:xfrm>
            <a:off x="0" y="1476374"/>
            <a:ext cx="2695574" cy="3248025"/>
          </a:xfrm>
          <a:prstGeom prst="rect">
            <a:avLst/>
          </a:prstGeom>
        </p:spPr>
      </p:pic>
      <p:sp>
        <p:nvSpPr>
          <p:cNvPr id="1048661"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4"/>
          <p:cNvSpPr/>
          <p:nvPr/>
        </p:nvSpPr>
        <p:spPr bwMode="auto">
          <a:xfrm>
            <a:off x="2029867" y="3352799"/>
            <a:ext cx="237082" cy="22859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3"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6"/>
          <p:cNvSpPr txBox="1">
            <a:spLocks noGrp="1"/>
          </p:cNvSpPr>
          <p:nvPr>
            <p:ph type="title"/>
          </p:nvPr>
        </p:nvSpPr>
        <p:spPr bwMode="auto">
          <a:xfrm>
            <a:off x="1891663" y="796078"/>
            <a:ext cx="9763339" cy="546736"/>
          </a:xfrm>
          <a:prstGeom prst="rect">
            <a:avLst/>
          </a:prstGeom>
        </p:spPr>
        <p:txBody>
          <a:bodyPr vert="horz" wrap="square" lIns="0" tIns="13335" rIns="0" bIns="0" rtlCol="0">
            <a:spAutoFit/>
          </a:bodyPr>
          <a:lstStyle/>
          <a:p>
            <a:pPr marL="12700" algn="r">
              <a:lnSpc>
                <a:spcPct val="100000"/>
              </a:lnSpc>
              <a:spcBef>
                <a:spcPts val="105"/>
              </a:spcBef>
            </a:pPr>
            <a:r>
              <a:rPr sz="3600" u="sng" spc="10"/>
              <a:t>O</a:t>
            </a:r>
            <a:r>
              <a:rPr sz="3600" u="sng" spc="25"/>
              <a:t>U</a:t>
            </a:r>
            <a:r>
              <a:rPr sz="3600" u="sng"/>
              <a:t>R</a:t>
            </a:r>
            <a:r>
              <a:rPr sz="3600" u="sng" spc="5"/>
              <a:t> </a:t>
            </a:r>
            <a:r>
              <a:rPr sz="3600" u="sng" spc="25"/>
              <a:t>S</a:t>
            </a:r>
            <a:r>
              <a:rPr sz="3600" u="sng" spc="10"/>
              <a:t>O</a:t>
            </a:r>
            <a:r>
              <a:rPr sz="3600" u="sng" spc="25"/>
              <a:t>LU</a:t>
            </a:r>
            <a:r>
              <a:rPr sz="3600" u="sng" spc="-35"/>
              <a:t>T</a:t>
            </a:r>
            <a:r>
              <a:rPr sz="3600" u="sng" spc="-30"/>
              <a:t>I</a:t>
            </a:r>
            <a:r>
              <a:rPr sz="3600" u="sng" spc="10"/>
              <a:t>O</a:t>
            </a:r>
            <a:r>
              <a:rPr sz="3600" u="sng"/>
              <a:t>N</a:t>
            </a:r>
            <a:r>
              <a:rPr sz="3600" u="sng" spc="-345"/>
              <a:t> </a:t>
            </a:r>
            <a:r>
              <a:rPr sz="3600" u="sng" spc="-35"/>
              <a:t>A</a:t>
            </a:r>
            <a:r>
              <a:rPr sz="3600" u="sng" spc="-5"/>
              <a:t>N</a:t>
            </a:r>
            <a:r>
              <a:rPr sz="3600" u="sng"/>
              <a:t>D</a:t>
            </a:r>
            <a:r>
              <a:rPr sz="3600" u="sng" spc="35"/>
              <a:t> </a:t>
            </a:r>
            <a:r>
              <a:rPr sz="3600" u="sng" spc="-30"/>
              <a:t>I</a:t>
            </a:r>
            <a:r>
              <a:rPr sz="3600" u="sng" spc="-35"/>
              <a:t>T</a:t>
            </a:r>
            <a:r>
              <a:rPr sz="3600" u="sng"/>
              <a:t>S</a:t>
            </a:r>
            <a:r>
              <a:rPr sz="3600" u="sng" spc="60"/>
              <a:t> </a:t>
            </a:r>
            <a:r>
              <a:rPr sz="3600" u="sng" spc="-295"/>
              <a:t>V</a:t>
            </a:r>
            <a:r>
              <a:rPr sz="3600" u="sng" spc="-35"/>
              <a:t>A</a:t>
            </a:r>
            <a:r>
              <a:rPr sz="3600" u="sng" spc="25"/>
              <a:t>LU</a:t>
            </a:r>
            <a:r>
              <a:rPr sz="3600" u="sng"/>
              <a:t>E</a:t>
            </a:r>
            <a:r>
              <a:rPr sz="3600" u="sng" spc="-15"/>
              <a:t> </a:t>
            </a:r>
            <a:r>
              <a:rPr sz="3600" u="sng" spc="-14"/>
              <a:t>P</a:t>
            </a:r>
            <a:r>
              <a:rPr sz="3600" u="sng" spc="-30"/>
              <a:t>R</a:t>
            </a:r>
            <a:r>
              <a:rPr sz="3600" u="sng" spc="10"/>
              <a:t>O</a:t>
            </a:r>
            <a:r>
              <a:rPr sz="3600" u="sng" spc="-15"/>
              <a:t>P</a:t>
            </a:r>
            <a:r>
              <a:rPr sz="3600" u="sng" spc="10"/>
              <a:t>O</a:t>
            </a:r>
            <a:r>
              <a:rPr sz="3600" u="sng" spc="25"/>
              <a:t>S</a:t>
            </a:r>
            <a:r>
              <a:rPr sz="3600" u="sng" spc="-30"/>
              <a:t>I</a:t>
            </a:r>
            <a:r>
              <a:rPr sz="3600" u="sng" spc="-35"/>
              <a:t>T</a:t>
            </a:r>
            <a:r>
              <a:rPr sz="3600" u="sng" spc="-30"/>
              <a:t>I</a:t>
            </a:r>
            <a:r>
              <a:rPr sz="3600" u="sng" spc="10"/>
              <a:t>O</a:t>
            </a:r>
            <a:r>
              <a:rPr sz="3600" u="sng"/>
              <a:t>N</a:t>
            </a:r>
          </a:p>
        </p:txBody>
      </p:sp>
      <p:pic>
        <p:nvPicPr>
          <p:cNvPr id="2097166" name="object 7"/>
          <p:cNvPicPr>
            <a:picLocks/>
          </p:cNvPicPr>
          <p:nvPr/>
        </p:nvPicPr>
        <p:blipFill>
          <a:blip r:embed="rId3"/>
          <a:stretch>
            <a:fillRect/>
          </a:stretch>
        </p:blipFill>
        <p:spPr bwMode="auto">
          <a:xfrm rot="18583633">
            <a:off x="676274" y="6356349"/>
            <a:ext cx="390885" cy="311150"/>
          </a:xfrm>
          <a:prstGeom prst="rect">
            <a:avLst/>
          </a:prstGeom>
        </p:spPr>
      </p:pic>
      <p:sp>
        <p:nvSpPr>
          <p:cNvPr id="1048665" name="object 9"/>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7</a:t>
            </a:fld>
            <a:endParaRPr spc="10"/>
          </a:p>
        </p:txBody>
      </p:sp>
      <p:sp>
        <p:nvSpPr>
          <p:cNvPr id="1048666" name="TextBox 1048665"/>
          <p:cNvSpPr txBox="1"/>
          <p:nvPr/>
        </p:nvSpPr>
        <p:spPr bwMode="auto">
          <a:xfrm>
            <a:off x="2819399" y="1929553"/>
            <a:ext cx="7918173" cy="35839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w"/>
            </a:pPr>
            <a:r>
              <a:rPr sz="2200"/>
              <a:t>Conditional formatting - To find the missing values.</a:t>
            </a:r>
          </a:p>
          <a:p>
            <a:pPr marL="327936" indent="-327936" algn="l">
              <a:buFont typeface="Wingdings"/>
              <a:buChar char="w"/>
            </a:pPr>
            <a:r>
              <a:rPr sz="2200"/>
              <a:t>Filter - To remove the blank spaces between the data’s</a:t>
            </a:r>
          </a:p>
          <a:p>
            <a:pPr marL="327936" indent="-327936" algn="l">
              <a:buFont typeface="Wingdings"/>
              <a:buChar char="w"/>
            </a:pPr>
            <a:r>
              <a:rPr sz="2200"/>
              <a:t>Formula - To rate the employees performances through formulating.</a:t>
            </a:r>
          </a:p>
          <a:p>
            <a:pPr marL="327936" indent="-327936" algn="l">
              <a:buFont typeface="Wingdings"/>
              <a:buChar char="w"/>
            </a:pPr>
            <a:r>
              <a:rPr sz="2200"/>
              <a:t>Pivot Table - To produce a detail summary about the 	    	 employees performance with various fields like Employees rating, Gender and Work locations.</a:t>
            </a:r>
          </a:p>
          <a:p>
            <a:pPr marL="327936" indent="-327936" algn="l">
              <a:buFont typeface="Wingdings"/>
              <a:buChar char="w"/>
            </a:pPr>
            <a:r>
              <a:rPr sz="2200"/>
              <a:t>Graph - To show a pictorial representation about the data.</a:t>
            </a:r>
          </a:p>
          <a:p>
            <a:pPr marL="327936" indent="-327936" algn="l">
              <a:buFont typeface="Wingdings"/>
              <a:buChar char="w"/>
            </a:pPr>
            <a:r>
              <a:rPr sz="2200"/>
              <a:t> Slicer - To change the view of chart through the help of slicer tool.</a:t>
            </a:r>
          </a:p>
          <a:p>
            <a:pPr marL="327936" indent="-327936" algn="l">
              <a:buFont typeface="Wingdings"/>
              <a:buChar char="w"/>
            </a:pP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67" name="Title 1"/>
          <p:cNvSpPr>
            <a:spLocks noGrp="1"/>
          </p:cNvSpPr>
          <p:nvPr>
            <p:ph type="title"/>
          </p:nvPr>
        </p:nvSpPr>
        <p:spPr bwMode="auto">
          <a:xfrm>
            <a:off x="755331" y="385443"/>
            <a:ext cx="10681514" cy="731555"/>
          </a:xfrm>
        </p:spPr>
        <p:txBody>
          <a:bodyPr/>
          <a:lstStyle/>
          <a:p>
            <a:pPr algn="l"/>
            <a:r>
              <a:rPr lang="en-IN" u="sng">
                <a:latin typeface="Asana Math"/>
                <a:cs typeface="Asana Math"/>
              </a:rPr>
              <a:t>Data</a:t>
            </a:r>
            <a:r>
              <a:rPr lang="en-US" u="sng">
                <a:latin typeface="Asana Math"/>
                <a:cs typeface="Asana Math"/>
              </a:rPr>
              <a:t> S</a:t>
            </a:r>
            <a:r>
              <a:rPr lang="en-IN" u="sng">
                <a:latin typeface="Asana Math"/>
                <a:cs typeface="Asana Math"/>
              </a:rPr>
              <a:t>et Description</a:t>
            </a:r>
            <a:r>
              <a:rPr lang="en-US" u="sng">
                <a:latin typeface="Asana Math"/>
                <a:cs typeface="Asana Math"/>
              </a:rPr>
              <a:t>:</a:t>
            </a:r>
          </a:p>
        </p:txBody>
      </p:sp>
      <p:sp>
        <p:nvSpPr>
          <p:cNvPr id="1048668" name="TextBox 1048667"/>
          <p:cNvSpPr txBox="1"/>
          <p:nvPr/>
        </p:nvSpPr>
        <p:spPr bwMode="auto">
          <a:xfrm>
            <a:off x="3248031" y="1436369"/>
            <a:ext cx="2951071" cy="3901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Ø"/>
            </a:pPr>
            <a:r>
              <a:rPr sz="2200" b="1"/>
              <a:t>Employee ID</a:t>
            </a:r>
          </a:p>
          <a:p>
            <a:pPr marL="327936" indent="-327936" algn="l">
              <a:buFont typeface="Wingdings"/>
              <a:buChar char="Ø"/>
            </a:pPr>
            <a:r>
              <a:rPr sz="2200" b="1"/>
              <a:t>Name</a:t>
            </a:r>
          </a:p>
          <a:p>
            <a:pPr marL="327936" indent="-327936" algn="l">
              <a:buFont typeface="Wingdings"/>
              <a:buChar char="Ø"/>
            </a:pPr>
            <a:r>
              <a:rPr sz="2200" b="1"/>
              <a:t>Gender</a:t>
            </a:r>
          </a:p>
          <a:p>
            <a:pPr marL="327936" indent="-327936" algn="l">
              <a:buFont typeface="Wingdings"/>
              <a:buChar char="Ø"/>
            </a:pPr>
            <a:r>
              <a:rPr sz="2200" b="1"/>
              <a:t>Department</a:t>
            </a:r>
          </a:p>
          <a:p>
            <a:pPr marL="327936" indent="-327936" algn="l">
              <a:buFont typeface="Wingdings"/>
              <a:buChar char="Ø"/>
            </a:pPr>
            <a:r>
              <a:rPr sz="2200" b="1"/>
              <a:t>Salary</a:t>
            </a:r>
          </a:p>
          <a:p>
            <a:pPr marL="327936" indent="-327936" algn="l">
              <a:buFont typeface="Wingdings"/>
              <a:buChar char="Ø"/>
            </a:pPr>
            <a:r>
              <a:rPr sz="2200" b="1"/>
              <a:t>Start Date</a:t>
            </a:r>
          </a:p>
          <a:p>
            <a:pPr marL="327936" indent="-327936" algn="l">
              <a:buFont typeface="Wingdings"/>
              <a:buChar char="Ø"/>
            </a:pPr>
            <a:r>
              <a:rPr sz="2200" b="1"/>
              <a:t>FTE</a:t>
            </a:r>
          </a:p>
          <a:p>
            <a:pPr marL="327936" indent="-327936" algn="l">
              <a:buFont typeface="Wingdings"/>
              <a:buChar char="Ø"/>
            </a:pPr>
            <a:r>
              <a:rPr sz="2200" b="1"/>
              <a:t>Employee type</a:t>
            </a:r>
          </a:p>
          <a:p>
            <a:pPr marL="327936" indent="-327936" algn="l">
              <a:buFont typeface="Wingdings"/>
              <a:buChar char="Ø"/>
            </a:pPr>
            <a:r>
              <a:rPr sz="2200" b="1"/>
              <a:t>Work location</a:t>
            </a:r>
          </a:p>
          <a:p>
            <a:pPr marL="327936" indent="-327936" algn="l">
              <a:buFont typeface="Wingdings"/>
              <a:buChar char="Ø"/>
            </a:pPr>
            <a:r>
              <a:rPr sz="2200" b="1"/>
              <a:t>Current employee rating</a:t>
            </a:r>
          </a:p>
          <a:p>
            <a:pPr marL="327936" indent="-327936" algn="l">
              <a:buFont typeface="Wingdings"/>
              <a:buChar char="Ø"/>
            </a:pPr>
            <a:r>
              <a:rPr sz="2200" b="1"/>
              <a:t>performance level</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69" name="object 2"/>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bwMode="auto">
          <a:xfrm flipH="1" flipV="1">
            <a:off x="11980565" y="6397137"/>
            <a:ext cx="45720" cy="76199"/>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5"/>
          <p:cNvSpPr/>
          <p:nvPr/>
        </p:nvSpPr>
        <p:spPr bwMode="auto">
          <a:xfrm>
            <a:off x="11761290" y="656701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a:stretch>
            <a:fillRect/>
          </a:stretch>
        </p:blipFill>
        <p:spPr bwMode="auto">
          <a:xfrm>
            <a:off x="66675" y="3381373"/>
            <a:ext cx="2466975" cy="3419475"/>
          </a:xfrm>
          <a:prstGeom prst="rect">
            <a:avLst/>
          </a:prstGeom>
        </p:spPr>
      </p:pic>
      <p:sp>
        <p:nvSpPr>
          <p:cNvPr id="1048672" name="object 7"/>
          <p:cNvSpPr txBox="1">
            <a:spLocks noGrp="1"/>
          </p:cNvSpPr>
          <p:nvPr>
            <p:ph type="title"/>
          </p:nvPr>
        </p:nvSpPr>
        <p:spPr bwMode="auto">
          <a:xfrm>
            <a:off x="492123" y="364247"/>
            <a:ext cx="8480639" cy="626145"/>
          </a:xfrm>
          <a:prstGeom prst="rect">
            <a:avLst/>
          </a:prstGeom>
        </p:spPr>
        <p:txBody>
          <a:bodyPr vert="horz" wrap="square" lIns="0" tIns="16510" rIns="0" bIns="0" rtlCol="0">
            <a:spAutoFit/>
          </a:bodyPr>
          <a:lstStyle/>
          <a:p>
            <a:pPr marL="12700" algn="l">
              <a:lnSpc>
                <a:spcPct val="100000"/>
              </a:lnSpc>
              <a:spcBef>
                <a:spcPts val="130"/>
              </a:spcBef>
            </a:pPr>
            <a:r>
              <a:rPr sz="4000" u="sng" spc="15">
                <a:latin typeface="Bahnschrift"/>
                <a:cs typeface="Bahnschrift"/>
              </a:rPr>
              <a:t>THE</a:t>
            </a:r>
            <a:r>
              <a:rPr sz="4000" u="sng" spc="20">
                <a:latin typeface="Bahnschrift"/>
                <a:cs typeface="Bahnschrift"/>
              </a:rPr>
              <a:t> </a:t>
            </a:r>
            <a:r>
              <a:rPr lang="en-US" sz="4000" u="sng" spc="20">
                <a:latin typeface="Bahnschrift"/>
                <a:cs typeface="Bahnschrift"/>
              </a:rPr>
              <a:t>"</a:t>
            </a:r>
            <a:r>
              <a:rPr sz="4000" u="sng" spc="10">
                <a:latin typeface="Bahnschrift"/>
                <a:cs typeface="Bahnschrift"/>
              </a:rPr>
              <a:t>WOW</a:t>
            </a:r>
            <a:r>
              <a:rPr lang="en-US" sz="4000" u="sng" spc="10">
                <a:latin typeface="Bahnschrift"/>
                <a:cs typeface="Bahnschrift"/>
              </a:rPr>
              <a:t>"</a:t>
            </a:r>
            <a:r>
              <a:rPr sz="4000" u="sng" spc="85">
                <a:latin typeface="Bahnschrift"/>
                <a:cs typeface="Bahnschrift"/>
              </a:rPr>
              <a:t> </a:t>
            </a:r>
            <a:r>
              <a:rPr sz="4000" u="sng" spc="10">
                <a:latin typeface="Bahnschrift"/>
                <a:cs typeface="Bahnschrift"/>
              </a:rPr>
              <a:t>IN</a:t>
            </a:r>
            <a:r>
              <a:rPr sz="4000" u="sng" spc="-5">
                <a:latin typeface="Bahnschrift"/>
                <a:cs typeface="Bahnschrift"/>
              </a:rPr>
              <a:t> </a:t>
            </a:r>
            <a:r>
              <a:rPr sz="4000" u="sng" spc="15">
                <a:latin typeface="Bahnschrift"/>
                <a:cs typeface="Bahnschrift"/>
              </a:rPr>
              <a:t>OUR</a:t>
            </a:r>
            <a:r>
              <a:rPr sz="4000" u="sng" spc="-10">
                <a:latin typeface="Bahnschrift"/>
                <a:cs typeface="Bahnschrift"/>
              </a:rPr>
              <a:t> </a:t>
            </a:r>
            <a:r>
              <a:rPr sz="4000" u="sng" spc="20">
                <a:latin typeface="Bahnschrift"/>
                <a:cs typeface="Bahnschrift"/>
              </a:rPr>
              <a:t>SOLUTION:</a:t>
            </a:r>
            <a:endParaRPr sz="4000"/>
          </a:p>
        </p:txBody>
      </p:sp>
      <p:sp>
        <p:nvSpPr>
          <p:cNvPr id="1048673" name="object 8"/>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9</a:t>
            </a:fld>
            <a:endParaRPr sz="1100">
              <a:latin typeface="Trebuchet MS"/>
              <a:cs typeface="Trebuchet MS"/>
            </a:endParaRPr>
          </a:p>
        </p:txBody>
      </p:sp>
      <p:sp>
        <p:nvSpPr>
          <p:cNvPr id="1048674" name="TextBox 8"/>
          <p:cNvSpPr txBox="1"/>
          <p:nvPr/>
        </p:nvSpPr>
        <p:spPr bwMode="auto">
          <a:xfrm>
            <a:off x="2407485" y="1767205"/>
            <a:ext cx="8541756" cy="4015740"/>
          </a:xfrm>
          <a:prstGeom prst="rect">
            <a:avLst/>
          </a:prstGeom>
          <a:noFill/>
        </p:spPr>
        <p:txBody>
          <a:bodyPr wrap="square" rtlCol="0">
            <a:spAutoFit/>
          </a:bodyPr>
          <a:lstStyle/>
          <a:p>
            <a:pPr marL="394023" indent="-394023" algn="l">
              <a:buFont typeface="Wingdings"/>
              <a:buChar char="ü"/>
            </a:pPr>
            <a:r>
              <a:rPr lang="en-US" sz="3600" b="0" i="0">
                <a:solidFill>
                  <a:srgbClr val="0D0D0D"/>
                </a:solidFill>
                <a:latin typeface="Asana Math"/>
                <a:cs typeface="Asana Math"/>
              </a:rPr>
              <a:t>Easy to understand through the pictorial view.</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Straight view of the performances.</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Ratings of employees in an understandable points.</a:t>
            </a:r>
            <a:endParaRPr lang="en-US" sz="2800" b="0" i="0">
              <a:solidFill>
                <a:srgbClr val="0D0D0D"/>
              </a:solidFill>
              <a:latin typeface="Times New Roman"/>
              <a:cs typeface="Times New Roman"/>
            </a:endParaRPr>
          </a:p>
          <a:p>
            <a:pPr algn="l"/>
            <a:r>
              <a:rPr lang="en-US" sz="2800" b="0" i="0">
                <a:solidFill>
                  <a:srgbClr val="0D0D0D"/>
                </a:solidFill>
                <a:latin typeface="Times New Roman"/>
                <a:cs typeface="Times New Roman"/>
              </a:rPr>
              <a:t> </a:t>
            </a:r>
          </a:p>
          <a:p>
            <a:pPr algn="l"/>
            <a:endParaRPr lang="en-US" sz="2800" b="0" i="0">
              <a:solidFill>
                <a:srgbClr val="0D0D0D"/>
              </a:solidFill>
              <a:latin typeface="Times New Roman"/>
              <a:cs typeface="Times New Roman"/>
            </a:endParaRPr>
          </a:p>
          <a:p>
            <a:endParaRPr lang="en-IN" sz="2800">
              <a:latin typeface="Times New Roman"/>
              <a:cs typeface="Times New Roman"/>
            </a:endParaRPr>
          </a:p>
        </p:txBody>
      </p:sp>
      <p:sp>
        <p:nvSpPr>
          <p:cNvPr id="1048675" name="Star: 4 Points 1048674"/>
          <p:cNvSpPr/>
          <p:nvPr/>
        </p:nvSpPr>
        <p:spPr bwMode="auto">
          <a:xfrm rot="20019819">
            <a:off x="11327456" y="1990927"/>
            <a:ext cx="597330" cy="597330"/>
          </a:xfrm>
          <a:prstGeom prst="star4">
            <a:avLst>
              <a:gd name="adj" fmla="val 12500"/>
            </a:avLst>
          </a:prstGeom>
          <a:solidFill>
            <a:schemeClr val="accent1">
              <a:lumMod val="40000"/>
              <a:lumOff val="60000"/>
            </a:schemeClr>
          </a:solidFill>
          <a:ln w="25400" cap="flat" cmpd="sng" algn="ctr">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76" name="Star: 4 Points 1048675"/>
          <p:cNvSpPr/>
          <p:nvPr/>
        </p:nvSpPr>
        <p:spPr bwMode="auto">
          <a:xfrm rot="19910601">
            <a:off x="10595357" y="3588194"/>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theme/theme1.xml><?xml version="1.0" encoding="utf-8"?>
<a:theme xmlns:a="http://schemas.openxmlformats.org/drawingml/2006/main" name="Corner">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a:path>
        </a:gradFill>
        <a:gradFill>
          <a:gsLst>
            <a:gs pos="0">
              <a:schemeClr val="phClr">
                <a:tint val="80000"/>
                <a:satMod val="300000"/>
              </a:schemeClr>
            </a:gs>
            <a:gs pos="100000">
              <a:schemeClr val="phClr">
                <a:shade val="30000"/>
                <a:satMod val="200000"/>
              </a:schemeClr>
            </a:gs>
          </a:gsLst>
          <a:path path="circle">
            <a:fillToRect/>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631</Words>
  <Application>Microsoft Office PowerPoint</Application>
  <PresentationFormat>Widescreen</PresentationFormat>
  <Paragraphs>161</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Asana Math</vt:lpstr>
      <vt:lpstr>Bahnschrift</vt:lpstr>
      <vt:lpstr>Calibri</vt:lpstr>
      <vt:lpstr>Roboto</vt:lpstr>
      <vt:lpstr>Times New Roman</vt:lpstr>
      <vt:lpstr>Trebuchet MS</vt:lpstr>
      <vt:lpstr>Wingdings</vt:lpstr>
      <vt:lpstr>Corner</vt:lpstr>
      <vt:lpstr>Employee Data Analysis using Excel  </vt:lpstr>
      <vt:lpstr>PROJECT TITLE</vt:lpstr>
      <vt:lpstr>AGENDA:</vt:lpstr>
      <vt:lpstr>PROBLEM STATEMENT :</vt:lpstr>
      <vt:lpstr>PROJECT OVERVIEW :</vt:lpstr>
      <vt:lpstr>WHO ARE THE END USERS?</vt:lpstr>
      <vt:lpstr>OUR SOLUTION AND ITS VALUE PROPOSITION</vt:lpstr>
      <vt:lpstr>Data Set Description:</vt:lpstr>
      <vt:lpstr>THE "WOW" IN OUR SOLUTION:</vt:lpstr>
      <vt:lpstr>PowerPoint Presentation</vt:lpstr>
      <vt:lpstr>.</vt:lpstr>
      <vt:lpstr>figure: PIVOT TABLE</vt:lpstr>
      <vt:lpstr>fig: Graph</vt:lpstr>
      <vt:lpstr>fig:Slicer chart</vt:lpstr>
      <vt:lpstr>RESULTS:  </vt:lpstr>
      <vt:lpst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 anandan</cp:lastModifiedBy>
  <cp:revision>5</cp:revision>
  <dcterms:created xsi:type="dcterms:W3CDTF">2024-03-28T17:07:22Z</dcterms:created>
  <dcterms:modified xsi:type="dcterms:W3CDTF">2024-09-23T14:43:28Z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42dd99f36b8c46c6a7c0b24efe83ef12</vt:lpwstr>
  </property>
</Properties>
</file>