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57" r:id="rId3"/>
    <p:sldId id="258" r:id="rId4"/>
    <p:sldId id="259" r:id="rId5"/>
    <p:sldId id="261" r:id="rId6"/>
    <p:sldId id="262" r:id="rId7"/>
    <p:sldId id="263" r:id="rId8"/>
    <p:sldId id="260"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C7FBF-F33F-4678-A15D-B0BB26760179}" type="datetimeFigureOut">
              <a:rPr lang="en-US" smtClean="0"/>
              <a:t>8/6/2020</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24230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C7FBF-F33F-4678-A15D-B0BB26760179}"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62636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C7FBF-F33F-4678-A15D-B0BB26760179}"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17089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C7FBF-F33F-4678-A15D-B0BB26760179}"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91575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C7FBF-F33F-4678-A15D-B0BB26760179}"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126320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C7FBF-F33F-4678-A15D-B0BB26760179}"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319838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C7FBF-F33F-4678-A15D-B0BB26760179}"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403135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C7FBF-F33F-4678-A15D-B0BB26760179}"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209635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C7FBF-F33F-4678-A15D-B0BB26760179}"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170594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C7FBF-F33F-4678-A15D-B0BB26760179}"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375652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CC7FBF-F33F-4678-A15D-B0BB26760179}" type="datetimeFigureOut">
              <a:rPr lang="en-US" smtClean="0"/>
              <a:t>8/6/2020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3520D8-151B-4850-928B-3BC060F4386C}" type="slidenum">
              <a:rPr lang="en-US" smtClean="0"/>
              <a:t>‹#›</a:t>
            </a:fld>
            <a:endParaRPr lang="en-US"/>
          </a:p>
        </p:txBody>
      </p:sp>
    </p:spTree>
    <p:extLst>
      <p:ext uri="{BB962C8B-B14F-4D97-AF65-F5344CB8AC3E}">
        <p14:creationId xmlns:p14="http://schemas.microsoft.com/office/powerpoint/2010/main" val="21940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CC7FBF-F33F-4678-A15D-B0BB26760179}" type="datetimeFigureOut">
              <a:rPr lang="en-US" smtClean="0"/>
              <a:t>8/6/2020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3520D8-151B-4850-928B-3BC060F4386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0334"/>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2158-10BD-484C-96CC-1E89CF433A22}"/>
              </a:ext>
            </a:extLst>
          </p:cNvPr>
          <p:cNvSpPr>
            <a:spLocks noGrp="1"/>
          </p:cNvSpPr>
          <p:nvPr>
            <p:ph type="ctrTitle"/>
          </p:nvPr>
        </p:nvSpPr>
        <p:spPr>
          <a:xfrm>
            <a:off x="2059516" y="1047085"/>
            <a:ext cx="9199034" cy="4479852"/>
          </a:xfrm>
        </p:spPr>
        <p:txBody>
          <a:bodyPr anchor="ctr">
            <a:normAutofit/>
          </a:bodyPr>
          <a:lstStyle/>
          <a:p>
            <a:pPr algn="ctr">
              <a:lnSpc>
                <a:spcPct val="90000"/>
              </a:lnSpc>
            </a:pPr>
            <a:r>
              <a:rPr lang="en-US" sz="3200" b="1" i="0" dirty="0">
                <a:solidFill>
                  <a:schemeClr val="accent1">
                    <a:lumMod val="50000"/>
                  </a:schemeClr>
                </a:solidFill>
                <a:effectLst/>
                <a:latin typeface="Times New Roman" panose="02020603050405020304" pitchFamily="18" charset="0"/>
                <a:cs typeface="Times New Roman" panose="02020603050405020304" pitchFamily="18" charset="0"/>
              </a:rPr>
              <a:t>Capstone Project </a:t>
            </a:r>
            <a:br>
              <a:rPr lang="en-US" sz="2800" b="1" i="0" dirty="0">
                <a:effectLst/>
                <a:latin typeface="Times New Roman" panose="02020603050405020304" pitchFamily="18" charset="0"/>
                <a:cs typeface="Times New Roman" panose="02020603050405020304" pitchFamily="18" charset="0"/>
              </a:rPr>
            </a:br>
            <a:br>
              <a:rPr lang="en-US" sz="2800" b="1" i="0" dirty="0">
                <a:effectLst/>
                <a:latin typeface="Times New Roman" panose="02020603050405020304" pitchFamily="18" charset="0"/>
                <a:cs typeface="Times New Roman" panose="02020603050405020304" pitchFamily="18" charset="0"/>
              </a:rPr>
            </a:br>
            <a:r>
              <a:rPr lang="en-US" sz="2800" b="1" i="0" dirty="0">
                <a:effectLst/>
                <a:latin typeface="Times New Roman" panose="02020603050405020304" pitchFamily="18" charset="0"/>
                <a:cs typeface="Times New Roman" panose="02020603050405020304" pitchFamily="18" charset="0"/>
              </a:rPr>
              <a:t> The Battle of Neighborhoods </a:t>
            </a:r>
            <a:br>
              <a:rPr lang="en-US" sz="2800" b="1" i="0" dirty="0">
                <a:effectLst/>
                <a:latin typeface="Times New Roman" panose="02020603050405020304" pitchFamily="18" charset="0"/>
                <a:cs typeface="Times New Roman" panose="02020603050405020304" pitchFamily="18" charset="0"/>
              </a:rPr>
            </a:br>
            <a:br>
              <a:rPr lang="en-US" sz="2800" b="1" i="0" dirty="0">
                <a:effectLst/>
                <a:latin typeface="Times New Roman" panose="02020603050405020304" pitchFamily="18" charset="0"/>
                <a:cs typeface="Times New Roman" panose="02020603050405020304" pitchFamily="18" charset="0"/>
              </a:rPr>
            </a:br>
            <a:r>
              <a:rPr lang="en-US" sz="2400" b="1" i="0" dirty="0">
                <a:solidFill>
                  <a:schemeClr val="accent1">
                    <a:lumMod val="50000"/>
                  </a:schemeClr>
                </a:solidFill>
                <a:effectLst/>
                <a:latin typeface="Times New Roman" panose="02020603050405020304" pitchFamily="18" charset="0"/>
                <a:cs typeface="Times New Roman" panose="02020603050405020304" pitchFamily="18" charset="0"/>
              </a:rPr>
              <a:t>Finding a Better Place in North York, Toronto</a:t>
            </a:r>
            <a:br>
              <a:rPr lang="en-US" sz="2800" b="1" i="0" dirty="0">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74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F110-56EA-426E-BE98-8DD16B4803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BF5EDE-7790-42A7-8D75-928D3E71984F}"/>
              </a:ext>
            </a:extLst>
          </p:cNvPr>
          <p:cNvSpPr>
            <a:spLocks noGrp="1"/>
          </p:cNvSpPr>
          <p:nvPr>
            <p:ph idx="1"/>
          </p:nvPr>
        </p:nvSpPr>
        <p:spPr>
          <a:xfrm>
            <a:off x="1527779" y="2044307"/>
            <a:ext cx="9291215" cy="3450613"/>
          </a:xfrm>
        </p:spPr>
        <p:txBody>
          <a:bodyPr/>
          <a:lstStyle/>
          <a:p>
            <a:pPr algn="l"/>
            <a:r>
              <a:rPr lang="en-US" b="0" i="0" dirty="0">
                <a:effectLst/>
                <a:latin typeface="Times New Roman" panose="02020603050405020304" pitchFamily="18" charset="0"/>
                <a:cs typeface="Times New Roman" panose="02020603050405020304" pitchFamily="18" charset="0"/>
              </a:rPr>
              <a:t>In this Capstone project, using k-means cluster algorithm I separated the neighborhood into 10 different clusters for 103 different latitude and longitude from dataset, which has very-similar neighborhoods around them.</a:t>
            </a:r>
          </a:p>
          <a:p>
            <a:pPr algn="l"/>
            <a:r>
              <a:rPr lang="en-US" b="0" i="0" dirty="0">
                <a:effectLst/>
                <a:latin typeface="Times New Roman" panose="02020603050405020304" pitchFamily="18" charset="0"/>
                <a:cs typeface="Times New Roman" panose="02020603050405020304" pitchFamily="18" charset="0"/>
              </a:rPr>
              <a:t>The average house prices and school rating have been made based on the neighborhoods.</a:t>
            </a:r>
          </a:p>
          <a:p>
            <a:pPr algn="l"/>
            <a:r>
              <a:rPr lang="en-US" dirty="0">
                <a:latin typeface="Times New Roman" panose="02020603050405020304" pitchFamily="18" charset="0"/>
                <a:cs typeface="Times New Roman" panose="02020603050405020304" pitchFamily="18" charset="0"/>
              </a:rPr>
              <a:t>The analysis and results produced from this algorithm would help people to understand about the neighborhoods in North York.</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96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1F7B-DBD5-427D-B582-62F356348A90}"/>
              </a:ext>
            </a:extLst>
          </p:cNvPr>
          <p:cNvSpPr>
            <a:spLocks noGrp="1"/>
          </p:cNvSpPr>
          <p:nvPr>
            <p:ph type="title"/>
          </p:nvPr>
        </p:nvSpPr>
        <p:spPr>
          <a:xfrm>
            <a:off x="1451579" y="1247775"/>
            <a:ext cx="9603275" cy="605979"/>
          </a:xfrm>
        </p:spPr>
        <p:txBody>
          <a:bodyPr>
            <a:normAutofit fontScale="90000"/>
          </a:bodyPr>
          <a:lstStyle/>
          <a:p>
            <a:r>
              <a:rPr lang="en-US" sz="2800" b="1" i="0" dirty="0">
                <a:effectLst/>
                <a:latin typeface="Times New Roman" panose="02020603050405020304" pitchFamily="18" charset="0"/>
                <a:cs typeface="Times New Roman" panose="02020603050405020304" pitchFamily="18" charset="0"/>
              </a:rPr>
              <a:t> Introduction</a:t>
            </a:r>
            <a:br>
              <a:rPr lang="en-US" sz="2800" b="1" i="0" dirty="0">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2FD5FD-6A47-4542-A625-12C87131F962}"/>
              </a:ext>
            </a:extLst>
          </p:cNvPr>
          <p:cNvSpPr>
            <a:spLocks noGrp="1"/>
          </p:cNvSpPr>
          <p:nvPr>
            <p:ph idx="1"/>
          </p:nvPr>
        </p:nvSpPr>
        <p:spPr/>
        <p:txBody>
          <a:bodyPr>
            <a:normAutofit/>
          </a:bodyPr>
          <a:lstStyle/>
          <a:p>
            <a:pPr>
              <a:lnSpc>
                <a:spcPct val="110000"/>
              </a:lnSpc>
            </a:pPr>
            <a:r>
              <a:rPr lang="en-US" b="0" i="0" dirty="0">
                <a:effectLst/>
                <a:latin typeface="Times New Roman" panose="02020603050405020304" pitchFamily="18" charset="0"/>
                <a:cs typeface="Times New Roman" panose="02020603050405020304" pitchFamily="18" charset="0"/>
              </a:rPr>
              <a:t>The purpose of this Project is to help people in exploring better facilities around their neighborhood. It will help people making smart and efficient decision on selecting great neighborhood out of other neighborhoods in North York, Toronto.</a:t>
            </a:r>
          </a:p>
          <a:p>
            <a:pPr>
              <a:lnSpc>
                <a:spcPct val="110000"/>
              </a:lnSpc>
            </a:pPr>
            <a:r>
              <a:rPr lang="en-US" b="0" i="0" dirty="0">
                <a:effectLst/>
                <a:latin typeface="Times New Roman" panose="02020603050405020304" pitchFamily="18" charset="0"/>
                <a:cs typeface="Times New Roman" panose="02020603050405020304" pitchFamily="18" charset="0"/>
              </a:rPr>
              <a:t>This Project aim is to create an analysis of features for people migrating to North York to search a best neighborhood as a comparative analysis between neighborhoods. The features include median housing price and better school according to ratings, crime rates of that area, road connectivity, weather conditions, good management for emergency, water resources both fresh and wastewater and excrement conveyed in sewers and recreational facilities.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02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0D40-28B9-46FA-B43C-13CC560F5C67}"/>
              </a:ext>
            </a:extLst>
          </p:cNvPr>
          <p:cNvSpPr>
            <a:spLocks noGrp="1"/>
          </p:cNvSpPr>
          <p:nvPr>
            <p:ph type="title"/>
          </p:nvPr>
        </p:nvSpPr>
        <p:spPr>
          <a:xfrm>
            <a:off x="1114425" y="139923"/>
            <a:ext cx="9603275" cy="691704"/>
          </a:xfrm>
        </p:spPr>
        <p:txBody>
          <a:bodyPr>
            <a:norm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Data section</a:t>
            </a:r>
          </a:p>
        </p:txBody>
      </p:sp>
      <p:sp>
        <p:nvSpPr>
          <p:cNvPr id="3" name="Content Placeholder 2">
            <a:extLst>
              <a:ext uri="{FF2B5EF4-FFF2-40B4-BE49-F238E27FC236}">
                <a16:creationId xmlns:a16="http://schemas.microsoft.com/office/drawing/2014/main" id="{91390EF2-0D3F-4B7A-AD3B-294806BC7DD2}"/>
              </a:ext>
            </a:extLst>
          </p:cNvPr>
          <p:cNvSpPr>
            <a:spLocks noGrp="1"/>
          </p:cNvSpPr>
          <p:nvPr>
            <p:ph idx="1"/>
          </p:nvPr>
        </p:nvSpPr>
        <p:spPr>
          <a:xfrm>
            <a:off x="1114425" y="695325"/>
            <a:ext cx="10448925" cy="5562600"/>
          </a:xfrm>
        </p:spPr>
        <p:txBody>
          <a:bodyPr>
            <a:noAutofit/>
          </a:bodyPr>
          <a:lstStyle/>
          <a:p>
            <a:pPr marL="0" indent="0">
              <a:lnSpc>
                <a:spcPct val="110000"/>
              </a:lnSpc>
              <a:buNone/>
            </a:pPr>
            <a:r>
              <a:rPr lang="en-US" sz="1600" b="0" i="0" dirty="0">
                <a:effectLst/>
                <a:latin typeface="Times New Roman" panose="02020603050405020304" pitchFamily="18" charset="0"/>
                <a:cs typeface="Times New Roman" panose="02020603050405020304" pitchFamily="18" charset="0"/>
              </a:rPr>
              <a:t>Data Source : </a:t>
            </a:r>
            <a:r>
              <a:rPr lang="en-US" sz="1600" b="0" i="0" u="sng" dirty="0">
                <a:effectLst/>
                <a:latin typeface="Times New Roman" panose="02020603050405020304" pitchFamily="18" charset="0"/>
                <a:cs typeface="Times New Roman" panose="02020603050405020304" pitchFamily="18" charset="0"/>
                <a:hlinkClick r:id="rId2"/>
              </a:rPr>
              <a:t>https://en.wikipedia.org/wiki/List_of_postal_codes_of_Canada:_M</a:t>
            </a:r>
            <a:endParaRPr lang="en-US" sz="1600" b="0" i="0" u="sng" dirty="0">
              <a:effectLst/>
              <a:latin typeface="Times New Roman" panose="02020603050405020304" pitchFamily="18" charset="0"/>
              <a:cs typeface="Times New Roman" panose="02020603050405020304" pitchFamily="18" charset="0"/>
            </a:endParaRPr>
          </a:p>
          <a:p>
            <a:pPr marL="0" indent="0">
              <a:lnSpc>
                <a:spcPct val="110000"/>
              </a:lnSpc>
              <a:buNone/>
            </a:pPr>
            <a:r>
              <a:rPr lang="en-US" sz="1600" b="0" i="0" dirty="0">
                <a:effectLst/>
                <a:latin typeface="Times New Roman" panose="02020603050405020304" pitchFamily="18" charset="0"/>
                <a:cs typeface="Times New Roman" panose="02020603050405020304" pitchFamily="18" charset="0"/>
              </a:rPr>
              <a:t>We will need data about different venues in different neighborhoods of that specific borough. In order to gain that information we will use "Foursquare" locational information.</a:t>
            </a:r>
          </a:p>
          <a:p>
            <a:pPr>
              <a:lnSpc>
                <a:spcPct val="110000"/>
              </a:lnSpc>
            </a:pPr>
            <a:r>
              <a:rPr lang="en-US" sz="1600" b="0" i="0" dirty="0">
                <a:effectLst/>
                <a:latin typeface="Times New Roman" panose="02020603050405020304" pitchFamily="18" charset="0"/>
                <a:cs typeface="Times New Roman" panose="02020603050405020304" pitchFamily="18" charset="0"/>
              </a:rPr>
              <a:t>After finding the list of neighborhoods, we then connect to the Foursquare API to gather information about venues inside each neighborhood. For each neighborhood, we have chosen the radius to be 100 meter.</a:t>
            </a:r>
          </a:p>
          <a:p>
            <a:pPr>
              <a:lnSpc>
                <a:spcPct val="110000"/>
              </a:lnSpc>
            </a:pPr>
            <a:r>
              <a:rPr lang="en-US" sz="1600" b="0" i="0" dirty="0">
                <a:effectLst/>
                <a:latin typeface="Times New Roman" panose="02020603050405020304" pitchFamily="18" charset="0"/>
                <a:cs typeface="Times New Roman" panose="02020603050405020304" pitchFamily="18" charset="0"/>
              </a:rPr>
              <a:t>The data retrieved from Foursquare, contains information of venues within a specified distance of the longitude and latitude of the postcodes. The information obtained per venue as follows:</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Neighborhood</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Neighborhood Latitude</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Neighborhood Longitude</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Venue</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Name of the venue e.g. the name of a store or restaurant</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Venue Latitude</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Venue Longitude</a:t>
            </a:r>
          </a:p>
          <a:p>
            <a:pPr>
              <a:lnSpc>
                <a:spcPct val="11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Venue Category</a:t>
            </a:r>
          </a:p>
          <a:p>
            <a:pPr marL="0" indent="0">
              <a:lnSpc>
                <a:spcPct val="110000"/>
              </a:lnSpc>
              <a:buNone/>
            </a:pPr>
            <a:endParaRPr lang="en-US" sz="1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1038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50A4-932A-4D64-A7F0-D9BEAE081786}"/>
              </a:ext>
            </a:extLst>
          </p:cNvPr>
          <p:cNvSpPr>
            <a:spLocks noGrp="1"/>
          </p:cNvSpPr>
          <p:nvPr>
            <p:ph type="title"/>
          </p:nvPr>
        </p:nvSpPr>
        <p:spPr>
          <a:xfrm>
            <a:off x="1613504" y="279901"/>
            <a:ext cx="9291215" cy="1049235"/>
          </a:xfrm>
        </p:spPr>
        <p:txBody>
          <a:bodyPr/>
          <a:lstStyle/>
          <a:p>
            <a:r>
              <a:rPr lang="en-US" b="1" i="0" dirty="0">
                <a:solidFill>
                  <a:schemeClr val="accent1">
                    <a:lumMod val="75000"/>
                  </a:schemeClr>
                </a:solidFill>
                <a:effectLst/>
                <a:latin typeface="Times New Roman" panose="02020603050405020304" pitchFamily="18" charset="0"/>
                <a:cs typeface="Times New Roman" panose="02020603050405020304" pitchFamily="18" charset="0"/>
              </a:rPr>
              <a:t>North York map</a:t>
            </a:r>
            <a:br>
              <a:rPr lang="en-US" b="1" i="0" dirty="0">
                <a:solidFill>
                  <a:srgbClr val="000000"/>
                </a:solidFill>
                <a:effectLst/>
                <a:latin typeface="Helvetica Neue"/>
              </a:rPr>
            </a:br>
            <a:endParaRPr lang="en-US" dirty="0"/>
          </a:p>
        </p:txBody>
      </p:sp>
      <p:pic>
        <p:nvPicPr>
          <p:cNvPr id="4" name="Content Placeholder 3">
            <a:extLst>
              <a:ext uri="{FF2B5EF4-FFF2-40B4-BE49-F238E27FC236}">
                <a16:creationId xmlns:a16="http://schemas.microsoft.com/office/drawing/2014/main" id="{97FA7C95-5BA4-4A54-9B45-1B00DDABFABC}"/>
              </a:ext>
            </a:extLst>
          </p:cNvPr>
          <p:cNvPicPr>
            <a:picLocks noGrp="1" noChangeAspect="1"/>
          </p:cNvPicPr>
          <p:nvPr>
            <p:ph idx="1"/>
          </p:nvPr>
        </p:nvPicPr>
        <p:blipFill>
          <a:blip r:embed="rId2"/>
          <a:stretch>
            <a:fillRect/>
          </a:stretch>
        </p:blipFill>
        <p:spPr>
          <a:xfrm>
            <a:off x="1700635" y="981075"/>
            <a:ext cx="9291215" cy="5072406"/>
          </a:xfrm>
          <a:prstGeom prst="rect">
            <a:avLst/>
          </a:prstGeom>
        </p:spPr>
      </p:pic>
    </p:spTree>
    <p:extLst>
      <p:ext uri="{BB962C8B-B14F-4D97-AF65-F5344CB8AC3E}">
        <p14:creationId xmlns:p14="http://schemas.microsoft.com/office/powerpoint/2010/main" val="2550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43C7-0BE3-423D-9361-FAE23CBEDBED}"/>
              </a:ext>
            </a:extLst>
          </p:cNvPr>
          <p:cNvSpPr>
            <a:spLocks noGrp="1"/>
          </p:cNvSpPr>
          <p:nvPr>
            <p:ph type="title"/>
          </p:nvPr>
        </p:nvSpPr>
        <p:spPr>
          <a:xfrm>
            <a:off x="1450392" y="433044"/>
            <a:ext cx="9291215" cy="1049235"/>
          </a:xfrm>
        </p:spPr>
        <p:txBody>
          <a:bodyPr/>
          <a:lstStyle/>
          <a:p>
            <a:r>
              <a:rPr lang="en-US" b="1" dirty="0">
                <a:latin typeface="Times New Roman" panose="02020603050405020304" pitchFamily="18" charset="0"/>
                <a:cs typeface="Times New Roman" panose="02020603050405020304" pitchFamily="18" charset="0"/>
              </a:rPr>
              <a:t>Methodology section</a:t>
            </a:r>
          </a:p>
        </p:txBody>
      </p:sp>
      <p:sp>
        <p:nvSpPr>
          <p:cNvPr id="3" name="Content Placeholder 2">
            <a:extLst>
              <a:ext uri="{FF2B5EF4-FFF2-40B4-BE49-F238E27FC236}">
                <a16:creationId xmlns:a16="http://schemas.microsoft.com/office/drawing/2014/main" id="{6B6785A7-D16F-411A-8AF1-B6244A76C944}"/>
              </a:ext>
            </a:extLst>
          </p:cNvPr>
          <p:cNvSpPr>
            <a:spLocks noGrp="1"/>
          </p:cNvSpPr>
          <p:nvPr>
            <p:ph idx="1"/>
          </p:nvPr>
        </p:nvSpPr>
        <p:spPr>
          <a:xfrm>
            <a:off x="1364667" y="1570317"/>
            <a:ext cx="9291215" cy="3717366"/>
          </a:xfrm>
        </p:spPr>
        <p:txBody>
          <a:bodyPr>
            <a:normAutofit/>
          </a:bodyPr>
          <a:lstStyle/>
          <a:p>
            <a:pPr marL="0" indent="0" algn="l">
              <a:buNone/>
            </a:pPr>
            <a:r>
              <a:rPr lang="en-US" sz="1800" b="1" i="0" dirty="0">
                <a:solidFill>
                  <a:schemeClr val="accent1">
                    <a:lumMod val="75000"/>
                  </a:schemeClr>
                </a:solidFill>
                <a:effectLst/>
                <a:latin typeface="Times New Roman" panose="02020603050405020304" pitchFamily="18" charset="0"/>
                <a:cs typeface="Times New Roman" panose="02020603050405020304" pitchFamily="18" charset="0"/>
              </a:rPr>
              <a:t>Clustering Approach:</a:t>
            </a:r>
          </a:p>
          <a:p>
            <a:pPr algn="l"/>
            <a:r>
              <a:rPr lang="en-US" sz="1800" b="0" i="0" dirty="0">
                <a:effectLst/>
                <a:latin typeface="Times New Roman" panose="02020603050405020304" pitchFamily="18" charset="0"/>
                <a:cs typeface="Times New Roman" panose="02020603050405020304" pitchFamily="18" charset="0"/>
              </a:rPr>
              <a:t>To compare the similarities of two cities, I have decided to explore neighborhoods, segment them, and group them into clusters to find similar neighborhoods in a big city like Toronto.</a:t>
            </a:r>
          </a:p>
          <a:p>
            <a:pPr algn="l"/>
            <a:r>
              <a:rPr lang="en-US" sz="1800" b="0" i="0" dirty="0">
                <a:effectLst/>
                <a:latin typeface="Times New Roman" panose="02020603050405020304" pitchFamily="18" charset="0"/>
                <a:cs typeface="Times New Roman" panose="02020603050405020304" pitchFamily="18" charset="0"/>
              </a:rPr>
              <a:t>To be able to do that, we need to cluster data which is a form of unsupervised machine learning: k-means clustering algorithm.</a:t>
            </a:r>
          </a:p>
          <a:p>
            <a:pPr marL="0" indent="0" algn="l">
              <a:buNone/>
            </a:pPr>
            <a:r>
              <a:rPr lang="en-US" sz="1800" b="1" i="0" dirty="0">
                <a:solidFill>
                  <a:schemeClr val="accent1">
                    <a:lumMod val="75000"/>
                  </a:schemeClr>
                </a:solidFill>
                <a:effectLst/>
                <a:latin typeface="Times New Roman" panose="02020603050405020304" pitchFamily="18" charset="0"/>
                <a:cs typeface="Times New Roman" panose="02020603050405020304" pitchFamily="18" charset="0"/>
              </a:rPr>
              <a:t>Workflow:</a:t>
            </a:r>
          </a:p>
          <a:p>
            <a:pPr algn="l"/>
            <a:r>
              <a:rPr lang="en-US" sz="1600" b="0" i="0" dirty="0">
                <a:effectLst/>
                <a:latin typeface="Times New Roman" panose="02020603050405020304" pitchFamily="18" charset="0"/>
                <a:cs typeface="Times New Roman" panose="02020603050405020304" pitchFamily="18" charset="0"/>
              </a:rPr>
              <a:t>Using credentials of Foursquare API features of near-by places of the neighborhoods would be mined. Due to http request limitations the number of places per neighborhood parameter would reasonably be set to 100 and the radius parameter would be set to 500.</a:t>
            </a:r>
          </a:p>
          <a:p>
            <a:pPr marL="0" indent="0" algn="l">
              <a:buNone/>
            </a:pPr>
            <a:endParaRPr lang="en-US" sz="1800"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34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E159F2-E5A9-41C9-B187-4A009EE38C46}"/>
              </a:ext>
            </a:extLst>
          </p:cNvPr>
          <p:cNvPicPr>
            <a:picLocks noChangeAspect="1"/>
          </p:cNvPicPr>
          <p:nvPr/>
        </p:nvPicPr>
        <p:blipFill>
          <a:blip r:embed="rId2"/>
          <a:stretch>
            <a:fillRect/>
          </a:stretch>
        </p:blipFill>
        <p:spPr>
          <a:xfrm>
            <a:off x="6292352" y="1135856"/>
            <a:ext cx="5531844" cy="4872038"/>
          </a:xfrm>
          <a:prstGeom prst="rect">
            <a:avLst/>
          </a:prstGeom>
        </p:spPr>
      </p:pic>
      <p:pic>
        <p:nvPicPr>
          <p:cNvPr id="5" name="Picture 4">
            <a:extLst>
              <a:ext uri="{FF2B5EF4-FFF2-40B4-BE49-F238E27FC236}">
                <a16:creationId xmlns:a16="http://schemas.microsoft.com/office/drawing/2014/main" id="{D0A63A96-7F40-4FB2-BE80-C4A86D6BFB84}"/>
              </a:ext>
            </a:extLst>
          </p:cNvPr>
          <p:cNvPicPr>
            <a:picLocks noChangeAspect="1"/>
          </p:cNvPicPr>
          <p:nvPr/>
        </p:nvPicPr>
        <p:blipFill>
          <a:blip r:embed="rId3"/>
          <a:stretch>
            <a:fillRect/>
          </a:stretch>
        </p:blipFill>
        <p:spPr>
          <a:xfrm>
            <a:off x="371475" y="1135856"/>
            <a:ext cx="5724525" cy="4883944"/>
          </a:xfrm>
          <a:prstGeom prst="rect">
            <a:avLst/>
          </a:prstGeom>
        </p:spPr>
      </p:pic>
      <p:sp>
        <p:nvSpPr>
          <p:cNvPr id="6" name="Rectangle 5">
            <a:extLst>
              <a:ext uri="{FF2B5EF4-FFF2-40B4-BE49-F238E27FC236}">
                <a16:creationId xmlns:a16="http://schemas.microsoft.com/office/drawing/2014/main" id="{CA211997-7ECF-4098-99BB-C3D98B148AEA}"/>
              </a:ext>
            </a:extLst>
          </p:cNvPr>
          <p:cNvSpPr/>
          <p:nvPr/>
        </p:nvSpPr>
        <p:spPr>
          <a:xfrm>
            <a:off x="6362702" y="352424"/>
            <a:ext cx="5309096"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000000"/>
              </a:solidFill>
              <a:effectLst/>
              <a:latin typeface="Helvetica Neue"/>
            </a:endParaRPr>
          </a:p>
          <a:p>
            <a:pPr algn="ctr"/>
            <a:r>
              <a:rPr lang="en-US" b="1" i="0" dirty="0">
                <a:solidFill>
                  <a:srgbClr val="000000"/>
                </a:solidFill>
                <a:effectLst/>
                <a:latin typeface="Helvetica Neue"/>
              </a:rPr>
              <a:t>Using K-Means Clustering Approach</a:t>
            </a:r>
          </a:p>
          <a:p>
            <a:pPr algn="ctr"/>
            <a:endParaRPr lang="en-US" dirty="0">
              <a:solidFill>
                <a:schemeClr val="bg1"/>
              </a:solidFill>
            </a:endParaRPr>
          </a:p>
        </p:txBody>
      </p:sp>
      <p:sp>
        <p:nvSpPr>
          <p:cNvPr id="8" name="Rectangle 7">
            <a:extLst>
              <a:ext uri="{FF2B5EF4-FFF2-40B4-BE49-F238E27FC236}">
                <a16:creationId xmlns:a16="http://schemas.microsoft.com/office/drawing/2014/main" id="{B9CA1496-EC08-450D-86B6-2F332DEB2F68}"/>
              </a:ext>
            </a:extLst>
          </p:cNvPr>
          <p:cNvSpPr/>
          <p:nvPr/>
        </p:nvSpPr>
        <p:spPr>
          <a:xfrm>
            <a:off x="520202" y="352425"/>
            <a:ext cx="542706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00000"/>
                </a:solidFill>
                <a:effectLst/>
                <a:latin typeface="Helvetica Neue"/>
              </a:rPr>
              <a:t>Most Common Venues near Neighborhood</a:t>
            </a:r>
            <a:endParaRPr lang="en-US" dirty="0">
              <a:solidFill>
                <a:schemeClr val="bg1"/>
              </a:solidFill>
            </a:endParaRPr>
          </a:p>
        </p:txBody>
      </p:sp>
    </p:spTree>
    <p:extLst>
      <p:ext uri="{BB962C8B-B14F-4D97-AF65-F5344CB8AC3E}">
        <p14:creationId xmlns:p14="http://schemas.microsoft.com/office/powerpoint/2010/main" val="204161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F7C8B2C-E15B-4F8C-8BE7-CF15FD7EFE4A}"/>
              </a:ext>
            </a:extLst>
          </p:cNvPr>
          <p:cNvPicPr>
            <a:picLocks noChangeAspect="1"/>
          </p:cNvPicPr>
          <p:nvPr/>
        </p:nvPicPr>
        <p:blipFill>
          <a:blip r:embed="rId3"/>
          <a:stretch>
            <a:fillRect/>
          </a:stretch>
        </p:blipFill>
        <p:spPr>
          <a:xfrm>
            <a:off x="95249" y="1847371"/>
            <a:ext cx="3535125" cy="3629503"/>
          </a:xfrm>
          <a:prstGeom prst="rect">
            <a:avLst/>
          </a:prstGeom>
        </p:spPr>
      </p:pic>
      <p:sp>
        <p:nvSpPr>
          <p:cNvPr id="40" name="TextBox 39">
            <a:extLst>
              <a:ext uri="{FF2B5EF4-FFF2-40B4-BE49-F238E27FC236}">
                <a16:creationId xmlns:a16="http://schemas.microsoft.com/office/drawing/2014/main" id="{E7E0785E-E084-4D48-9024-873A85C40FBA}"/>
              </a:ext>
            </a:extLst>
          </p:cNvPr>
          <p:cNvSpPr txBox="1"/>
          <p:nvPr/>
        </p:nvSpPr>
        <p:spPr>
          <a:xfrm>
            <a:off x="2788603" y="449816"/>
            <a:ext cx="6100762" cy="1569660"/>
          </a:xfrm>
          <a:prstGeom prst="rect">
            <a:avLst/>
          </a:prstGeom>
          <a:noFill/>
        </p:spPr>
        <p:txBody>
          <a:bodyPr wrap="square">
            <a:spAutoFit/>
          </a:bodyPr>
          <a:lstStyle/>
          <a:p>
            <a:pPr algn="ctr"/>
            <a:r>
              <a:rPr lang="en-US" sz="3200" b="1" i="0" dirty="0">
                <a:solidFill>
                  <a:schemeClr val="accent1"/>
                </a:solidFill>
                <a:effectLst/>
                <a:latin typeface="Times New Roman" panose="02020603050405020304" pitchFamily="18" charset="0"/>
                <a:cs typeface="Times New Roman" panose="02020603050405020304" pitchFamily="18" charset="0"/>
              </a:rPr>
              <a:t>RESULT SECTION</a:t>
            </a:r>
          </a:p>
          <a:p>
            <a:br>
              <a:rPr lang="en-US" sz="3200" b="1" dirty="0">
                <a:solidFill>
                  <a:schemeClr val="accent1"/>
                </a:solidFill>
                <a:latin typeface="Times New Roman" panose="02020603050405020304" pitchFamily="18" charset="0"/>
                <a:cs typeface="Times New Roman" panose="02020603050405020304" pitchFamily="18" charset="0"/>
              </a:rPr>
            </a:b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B7A6256-C2AC-4F22-A49F-8131871E5AE3}"/>
              </a:ext>
            </a:extLst>
          </p:cNvPr>
          <p:cNvSpPr txBox="1"/>
          <p:nvPr/>
        </p:nvSpPr>
        <p:spPr>
          <a:xfrm>
            <a:off x="0" y="1478040"/>
            <a:ext cx="3752851" cy="338554"/>
          </a:xfrm>
          <a:prstGeom prst="rect">
            <a:avLst/>
          </a:prstGeom>
          <a:noFill/>
        </p:spPr>
        <p:txBody>
          <a:bodyPr wrap="square" rtlCol="0">
            <a:spAutoFit/>
          </a:bodyPr>
          <a:lstStyle/>
          <a:p>
            <a:pPr algn="ctr"/>
            <a:r>
              <a:rPr lang="en-US" sz="1600" b="1" dirty="0">
                <a:solidFill>
                  <a:schemeClr val="accent1"/>
                </a:solidFill>
                <a:latin typeface="Times New Roman" panose="02020603050405020304" pitchFamily="18" charset="0"/>
                <a:cs typeface="Times New Roman" panose="02020603050405020304" pitchFamily="18" charset="0"/>
              </a:rPr>
              <a:t>CLUSTERS IN NORTH YORK MAP</a:t>
            </a:r>
          </a:p>
        </p:txBody>
      </p:sp>
      <p:pic>
        <p:nvPicPr>
          <p:cNvPr id="43" name="Content Placeholder 3">
            <a:extLst>
              <a:ext uri="{FF2B5EF4-FFF2-40B4-BE49-F238E27FC236}">
                <a16:creationId xmlns:a16="http://schemas.microsoft.com/office/drawing/2014/main" id="{8577DCF7-DCD0-4447-AEEC-950D26F0E938}"/>
              </a:ext>
            </a:extLst>
          </p:cNvPr>
          <p:cNvPicPr>
            <a:picLocks noGrp="1" noChangeAspect="1"/>
          </p:cNvPicPr>
          <p:nvPr>
            <p:ph idx="1"/>
          </p:nvPr>
        </p:nvPicPr>
        <p:blipFill>
          <a:blip r:embed="rId4"/>
          <a:stretch>
            <a:fillRect/>
          </a:stretch>
        </p:blipFill>
        <p:spPr>
          <a:xfrm>
            <a:off x="8015446" y="1857504"/>
            <a:ext cx="4095432" cy="3631532"/>
          </a:xfrm>
          <a:prstGeom prst="rect">
            <a:avLst/>
          </a:prstGeom>
        </p:spPr>
      </p:pic>
      <p:sp>
        <p:nvSpPr>
          <p:cNvPr id="10" name="TextBox 9">
            <a:extLst>
              <a:ext uri="{FF2B5EF4-FFF2-40B4-BE49-F238E27FC236}">
                <a16:creationId xmlns:a16="http://schemas.microsoft.com/office/drawing/2014/main" id="{7D5BB778-A066-469E-BA82-FCA334CD470C}"/>
              </a:ext>
            </a:extLst>
          </p:cNvPr>
          <p:cNvSpPr txBox="1"/>
          <p:nvPr/>
        </p:nvSpPr>
        <p:spPr>
          <a:xfrm>
            <a:off x="3495993" y="1478040"/>
            <a:ext cx="4695507" cy="615553"/>
          </a:xfrm>
          <a:prstGeom prst="rect">
            <a:avLst/>
          </a:prstGeom>
          <a:noFill/>
        </p:spPr>
        <p:txBody>
          <a:bodyPr wrap="square" rtlCol="0">
            <a:spAutoFit/>
          </a:bodyPr>
          <a:lstStyle/>
          <a:p>
            <a:pPr algn="ctr"/>
            <a:r>
              <a:rPr lang="en-US" sz="1600" b="1" i="0" dirty="0">
                <a:solidFill>
                  <a:schemeClr val="accent1"/>
                </a:solidFill>
                <a:effectLst/>
                <a:latin typeface="Times New Roman" panose="02020603050405020304" pitchFamily="18" charset="0"/>
                <a:cs typeface="Times New Roman" panose="02020603050405020304" pitchFamily="18" charset="0"/>
              </a:rPr>
              <a:t>AVERAGE HOUSE PRICING IN NORTH YORK</a:t>
            </a:r>
          </a:p>
          <a:p>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140CC45-A76C-403B-8EDE-BA4171715E5F}"/>
              </a:ext>
            </a:extLst>
          </p:cNvPr>
          <p:cNvPicPr>
            <a:picLocks noChangeAspect="1"/>
          </p:cNvPicPr>
          <p:nvPr/>
        </p:nvPicPr>
        <p:blipFill>
          <a:blip r:embed="rId5"/>
          <a:stretch>
            <a:fillRect/>
          </a:stretch>
        </p:blipFill>
        <p:spPr>
          <a:xfrm>
            <a:off x="3771543" y="1845342"/>
            <a:ext cx="4162782" cy="3631532"/>
          </a:xfrm>
          <a:prstGeom prst="rect">
            <a:avLst/>
          </a:prstGeom>
        </p:spPr>
      </p:pic>
      <p:sp>
        <p:nvSpPr>
          <p:cNvPr id="18" name="TextBox 17">
            <a:extLst>
              <a:ext uri="{FF2B5EF4-FFF2-40B4-BE49-F238E27FC236}">
                <a16:creationId xmlns:a16="http://schemas.microsoft.com/office/drawing/2014/main" id="{314EF6C2-6F54-4FA5-B44D-F69218DBEC85}"/>
              </a:ext>
            </a:extLst>
          </p:cNvPr>
          <p:cNvSpPr txBox="1"/>
          <p:nvPr/>
        </p:nvSpPr>
        <p:spPr>
          <a:xfrm>
            <a:off x="7754859" y="1459598"/>
            <a:ext cx="4695507" cy="615553"/>
          </a:xfrm>
          <a:prstGeom prst="rect">
            <a:avLst/>
          </a:prstGeom>
          <a:noFill/>
        </p:spPr>
        <p:txBody>
          <a:bodyPr wrap="square" rtlCol="0">
            <a:spAutoFit/>
          </a:bodyPr>
          <a:lstStyle/>
          <a:p>
            <a:pPr algn="ctr"/>
            <a:r>
              <a:rPr lang="en-US" sz="1600" b="1" i="0" dirty="0">
                <a:solidFill>
                  <a:schemeClr val="accent1"/>
                </a:solidFill>
                <a:effectLst/>
                <a:latin typeface="Times New Roman" panose="02020603050405020304" pitchFamily="18" charset="0"/>
                <a:cs typeface="Times New Roman" panose="02020603050405020304" pitchFamily="18" charset="0"/>
              </a:rPr>
              <a:t>SCHOOL RATINGS BY CLUSTERS</a:t>
            </a:r>
          </a:p>
          <a:p>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50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2BF6-B28E-4491-9750-9F00D77C6D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DISCUSSION SECTION</a:t>
            </a:r>
          </a:p>
        </p:txBody>
      </p:sp>
      <p:sp>
        <p:nvSpPr>
          <p:cNvPr id="6" name="Content Placeholder 5">
            <a:extLst>
              <a:ext uri="{FF2B5EF4-FFF2-40B4-BE49-F238E27FC236}">
                <a16:creationId xmlns:a16="http://schemas.microsoft.com/office/drawing/2014/main" id="{9C60B3EB-8EFF-4DF9-8948-5E42E539684A}"/>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Problem which tried to solve: The major purpose of this project is to suggest a better neighborhood in a new city for the person who are shifting to North York, Social presence in society in terms of like-minded people. Connectivity to the airport, bus stop, city center, markets and other daily needs things nearby.</a:t>
            </a:r>
          </a:p>
          <a:p>
            <a:pPr algn="l"/>
            <a:r>
              <a:rPr lang="en-US" b="0" i="0" dirty="0">
                <a:effectLst/>
                <a:latin typeface="Times New Roman" panose="02020603050405020304" pitchFamily="18" charset="0"/>
                <a:cs typeface="Times New Roman" panose="02020603050405020304" pitchFamily="18" charset="0"/>
              </a:rPr>
              <a:t>Sorted list of house in terms of housing prices in an ascending or descending order and Sorted list of schools in terms of location, fees, rating and reviews.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77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4D51-E17C-4CE5-8AA3-99087556C903}"/>
              </a:ext>
            </a:extLst>
          </p:cNvPr>
          <p:cNvSpPr>
            <a:spLocks noGrp="1"/>
          </p:cNvSpPr>
          <p:nvPr>
            <p:ph type="title"/>
          </p:nvPr>
        </p:nvSpPr>
        <p:spPr/>
        <p:txBody>
          <a:bodyPr>
            <a:noAutofit/>
          </a:bodyPr>
          <a:lstStyle/>
          <a:p>
            <a:r>
              <a:rPr lang="en-US" sz="2400" b="1"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Libraries Which are Used for Development </a:t>
            </a:r>
            <a:br>
              <a:rPr lang="en-US"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9DB50E-6117-4F33-A4DA-7DE82FCBCB0F}"/>
              </a:ext>
            </a:extLst>
          </p:cNvPr>
          <p:cNvSpPr>
            <a:spLocks noGrp="1"/>
          </p:cNvSpPr>
          <p:nvPr>
            <p:ph idx="1"/>
          </p:nvPr>
        </p:nvSpPr>
        <p:spPr>
          <a:xfrm>
            <a:off x="1451579" y="1695450"/>
            <a:ext cx="9291215" cy="3770895"/>
          </a:xfrm>
        </p:spPr>
        <p:txBody>
          <a:bodyPr>
            <a:normAutofit/>
          </a:bodyPr>
          <a:lstStyle/>
          <a:p>
            <a:pPr marL="0" marR="0">
              <a:lnSpc>
                <a:spcPct val="107000"/>
              </a:lnSpc>
              <a:spcBef>
                <a:spcPts val="750"/>
              </a:spcBef>
              <a:spcAft>
                <a:spcPts val="75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Pandas: For creating and manipulating data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750"/>
              </a:spcBef>
              <a:spcAft>
                <a:spcPts val="75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Folium: Python visualization library used to visualize the neighborhoods cluster distribution of using interactive leaflet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750"/>
              </a:spcBef>
              <a:spcAft>
                <a:spcPts val="75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Scikit Learn: For importing k-means clustering.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750"/>
              </a:spcBef>
              <a:spcAft>
                <a:spcPts val="75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JSON: Library to handle JSON 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750"/>
              </a:spcBef>
              <a:spcAft>
                <a:spcPts val="75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Geocoder: To retrieve Data 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750"/>
              </a:spcBef>
              <a:spcAft>
                <a:spcPts val="75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Beautiful Soup and Requests: To scrap and handle http requests.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i="1" dirty="0">
                <a:effectLst/>
                <a:latin typeface="Arial" panose="020B0604020202020204" pitchFamily="34" charset="0"/>
                <a:ea typeface="Times New Roman" panose="02020603050405020304" pitchFamily="18" charset="0"/>
              </a:rPr>
              <a:t>Matplotlib: Python Plotting Module</a:t>
            </a:r>
            <a:endParaRPr lang="en-US" dirty="0"/>
          </a:p>
        </p:txBody>
      </p:sp>
    </p:spTree>
    <p:extLst>
      <p:ext uri="{BB962C8B-B14F-4D97-AF65-F5344CB8AC3E}">
        <p14:creationId xmlns:p14="http://schemas.microsoft.com/office/powerpoint/2010/main" val="42776107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119</TotalTime>
  <Words>668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Neue</vt:lpstr>
      <vt:lpstr>Rockwell</vt:lpstr>
      <vt:lpstr>Times New Roman</vt:lpstr>
      <vt:lpstr>Gallery</vt:lpstr>
      <vt:lpstr>Capstone Project    The Battle of Neighborhoods   Finding a Better Place in North York, Toronto </vt:lpstr>
      <vt:lpstr> Introduction </vt:lpstr>
      <vt:lpstr>Data section</vt:lpstr>
      <vt:lpstr>North York map </vt:lpstr>
      <vt:lpstr>Methodology section</vt:lpstr>
      <vt:lpstr>PowerPoint Presentation</vt:lpstr>
      <vt:lpstr>PowerPoint Presentation</vt:lpstr>
      <vt:lpstr>DISCUSSION SECTION</vt:lpstr>
      <vt:lpstr>Libraries Which are Used for Development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   Finding a Better Place in North York, Toronto </dc:title>
  <dc:creator>Thiruvenkadam, Sudharsan</dc:creator>
  <cp:lastModifiedBy>Thiruvenkadam, Sudharsan</cp:lastModifiedBy>
  <cp:revision>9</cp:revision>
  <dcterms:created xsi:type="dcterms:W3CDTF">2020-08-07T17:21:43Z</dcterms:created>
  <dcterms:modified xsi:type="dcterms:W3CDTF">2020-08-07T19:20:49Z</dcterms:modified>
</cp:coreProperties>
</file>