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9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2" r:id="rId12"/>
    <p:sldId id="278" r:id="rId13"/>
    <p:sldId id="265" r:id="rId14"/>
    <p:sldId id="266" r:id="rId15"/>
    <p:sldId id="267" r:id="rId16"/>
    <p:sldId id="269" r:id="rId17"/>
    <p:sldId id="271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5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A1C9E-3B7B-47EF-8E90-ABBA33CDFEAC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BA6F4-088A-4F5F-A9B1-1C088C025C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0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2BA6F4-088A-4F5F-A9B1-1C088C025CE7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254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3EEFD-F242-64E7-FF21-879BECE4E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FA731-1C42-D9F5-C458-3025B807C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65F3A-D5E3-C50C-0735-EAAE5A1D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2156A-54CE-C6DE-D542-01050538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20A7-DF37-D34D-0BD1-8CCB91E9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873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9153-ACE9-BA1A-C3B5-C0941586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B672C-0D23-0397-ECE9-99394C3A7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27E2B-6CA8-E72E-5FF2-D82BEBA4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18B9F-AACD-23F9-A241-E8103F36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F993D-1FDE-ECA7-28F5-44015EBB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690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5C5110-914B-26AF-3903-45F7EA08E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50DFC-4DAF-0BD9-4051-C248CB629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706E6-0BE9-D44A-1E42-4D2AA6F1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C7827-F478-8397-2115-7EBD96386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ABE20-4815-C96E-502D-57254EBD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83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8553-2863-A858-344C-8A64591E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72394-25D2-1F19-F630-7AD770653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6E103-7538-5C24-659C-2A3FC31C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EBF95-4356-9287-1199-0A1EFB09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9B397-1906-E7EE-E915-0BDB20AC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027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7B016-E537-2F63-4973-A3942B11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71033-FF9A-0162-4C41-699920086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F6F4A-0915-6D82-5137-FAC42BE19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86BBD-E30B-5C6D-8E3F-914D72C5E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BBDF8-A690-465D-33EC-FBA6CB1A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3475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E9C3-0695-3EA6-D7A1-B6B74003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203CD-5E45-BBC5-0F94-8B0B847EB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B03B7-FD9F-4337-A894-6CC42EDEB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08EE4-B4C4-65BD-E461-3EDC5C53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71E92-02E2-2186-E8DA-92BECE92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E9313-4279-0C97-2BE4-8112D9C0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782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3EAD7-814D-B84B-04E4-F2ADED51D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911CC-E639-34D8-3DA0-8A093D591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A9214-9B16-D699-6D54-08F4292AA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4116B-690E-9D24-5582-AD5318E4A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989DEA-E6D3-2976-9194-B0ABCEEE0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CC08F3-03AA-48E4-91EE-9F862A4E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DA1A3E-6A57-212F-9948-56C97BAE9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07599-5C72-690F-454C-1755B53C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42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77CF-68D5-234A-FF08-9C0E7A6B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EB4A69-072A-67BF-2EB3-FC32DE95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E6D14-08B8-99E0-B24E-CA4C79DC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8DCC8-E5F6-D644-DA07-0AC15A1F0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291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8703F0-4BD4-C3A2-E902-C4035D68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7EABD0-3DEC-4C12-778E-C44A08A4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66173-A8CB-888A-4AEE-B9EF57E5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918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3F47-BDBB-20D2-0C04-F3AC759C7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02E61-ABFC-EDC3-8609-850AFFD72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CC554-A826-97E8-E11E-5D3FB814E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A7A45-A080-98E3-9137-65A8C2A3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49DEA-FA09-B2AA-C2F8-1C31604C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1E9C2-9E81-4DFA-B1F2-EFD6E925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907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8915-1238-7622-3E93-5CC2CE917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26B91F-80C8-7C6D-DEE4-674553A25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60C15-EE1B-F906-23C6-182F2829F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7AEC8-CA1C-C852-0D73-8A1286D0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CAED6-3E69-C97C-42CD-D1A52FCD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06CD0-5F3E-4D95-478E-3003071E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535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DD11E-AAAE-A622-8003-117D7FA92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18E3F-10A1-1DA6-D011-835AF8F01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B0064-BB02-AFEE-8F57-806BA0F42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A3DE4-A4A3-6CFD-6D4D-7CB78A415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3246-214C-BF29-5339-A28D6DF16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92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optimizat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tesseract-ocr/tesseract" TargetMode="External"/><Relationship Id="rId4" Type="http://schemas.openxmlformats.org/officeDocument/2006/relationships/hyperlink" Target="https://docs.python.org/3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748CA-612A-2E9F-56EA-AD8D475B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8831"/>
            <a:ext cx="10515600" cy="1325563"/>
          </a:xfrm>
        </p:spPr>
        <p:txBody>
          <a:bodyPr/>
          <a:lstStyle/>
          <a:p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          COMPILER FOR </a:t>
            </a:r>
            <a:r>
              <a:rPr lang="en-IN" sz="3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MATH PUZZLE SOLVER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endParaRPr lang="en-IN" dirty="0"/>
          </a:p>
        </p:txBody>
      </p:sp>
      <p:pic>
        <p:nvPicPr>
          <p:cNvPr id="8" name="Picture 2" descr="SSE-Computer Science and Engineering">
            <a:extLst>
              <a:ext uri="{FF2B5EF4-FFF2-40B4-BE49-F238E27FC236}">
                <a16:creationId xmlns:a16="http://schemas.microsoft.com/office/drawing/2014/main" id="{683ABCD8-7CEE-EB7C-CE8D-D1AD6E861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55169D-A5A4-C455-2B07-78041489B7C9}"/>
              </a:ext>
            </a:extLst>
          </p:cNvPr>
          <p:cNvSpPr txBox="1"/>
          <p:nvPr/>
        </p:nvSpPr>
        <p:spPr>
          <a:xfrm>
            <a:off x="4514492" y="4574792"/>
            <a:ext cx="59464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K.Gayathri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 no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192311448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CSA1429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Compiler Design for Industrial Automation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:20/03/2024</a:t>
            </a:r>
          </a:p>
        </p:txBody>
      </p:sp>
    </p:spTree>
    <p:extLst>
      <p:ext uri="{BB962C8B-B14F-4D97-AF65-F5344CB8AC3E}">
        <p14:creationId xmlns:p14="http://schemas.microsoft.com/office/powerpoint/2010/main" val="1899633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9CEAB9D2-9033-FAD7-E765-3673E24AB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4EB705-6F6C-18B9-7013-AB6CF1A63857}"/>
              </a:ext>
            </a:extLst>
          </p:cNvPr>
          <p:cNvSpPr txBox="1"/>
          <p:nvPr/>
        </p:nvSpPr>
        <p:spPr>
          <a:xfrm>
            <a:off x="0" y="1305341"/>
            <a:ext cx="12192000" cy="5893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Steps for the Proposed Model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Identify user needs and define functional requirements for the compiler.</a:t>
            </a:r>
          </a:p>
          <a:p>
            <a:pPr marL="342900" indent="-342900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Architecture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Create a system architecture diagram outlining components and data flow.</a:t>
            </a:r>
          </a:p>
          <a:p>
            <a:pPr marL="342900" indent="-342900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 Development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Develop constraint-solving and backtracking algorithms for puzzle generation and solving.</a:t>
            </a:r>
          </a:p>
          <a:p>
            <a:pPr marL="342900" indent="-342900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OCR Integration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Implement OCR for processing handwritten or scanned puzzle inputs.</a:t>
            </a:r>
          </a:p>
          <a:p>
            <a:pPr marL="342900" indent="-342900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Knowledge Base Creation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Build a database of mathematical rules and solved puzzles for validation.</a:t>
            </a:r>
          </a:p>
          <a:p>
            <a:pPr marL="342900" indent="-342900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Hybrid Approach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Combine rule-based systems with machine learning for adaptive puzzle generation.</a:t>
            </a:r>
          </a:p>
          <a:p>
            <a:pPr marL="342900" indent="-342900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UI Development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Design a user-friendly interface for inputting puzzles and viewing solutions.</a:t>
            </a:r>
          </a:p>
          <a:p>
            <a:pPr marL="342900" indent="-342900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Perform unit and integration testing to ensure system functionality and accuracy.</a:t>
            </a:r>
          </a:p>
          <a:p>
            <a:pPr marL="342900" indent="-342900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Deploy the compiler on a scalable platform for accessibility.</a:t>
            </a:r>
          </a:p>
          <a:p>
            <a:pPr marL="342900" indent="-342900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Collect user feedback to refine algorithms and improve usability.</a:t>
            </a:r>
          </a:p>
          <a:p>
            <a:pPr marL="342900" indent="-342900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Integrate AI for real-time difficulty adjustment and add advanced puzzle types.</a:t>
            </a:r>
          </a:p>
          <a:p>
            <a:pPr>
              <a:buNone/>
            </a:pPr>
            <a:br>
              <a:rPr lang="en-US" sz="3200" dirty="0">
                <a:solidFill>
                  <a:srgbClr val="4D6BFE"/>
                </a:solidFill>
                <a:effectLst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648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D8ED14-77E9-0702-56FC-F1D73E8E65D8}"/>
              </a:ext>
            </a:extLst>
          </p:cNvPr>
          <p:cNvSpPr txBox="1"/>
          <p:nvPr/>
        </p:nvSpPr>
        <p:spPr>
          <a:xfrm>
            <a:off x="0" y="166218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   </a:t>
            </a:r>
          </a:p>
        </p:txBody>
      </p:sp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7B3687B6-7B6B-1526-E773-3F8F20D67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4" y="227779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AE9939-2E87-6867-2D7D-CEDEDE821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487" y="2246964"/>
            <a:ext cx="2867025" cy="448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96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78905F93-FC62-4421-ADEA-112AA7D9B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5" y="172768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A79399-6700-6BF6-42F6-6888F8257F55}"/>
              </a:ext>
            </a:extLst>
          </p:cNvPr>
          <p:cNvSpPr txBox="1"/>
          <p:nvPr/>
        </p:nvSpPr>
        <p:spPr>
          <a:xfrm>
            <a:off x="0" y="1552756"/>
            <a:ext cx="32895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endParaRPr lang="en-IN" dirty="0"/>
          </a:p>
        </p:txBody>
      </p:sp>
      <p:pic>
        <p:nvPicPr>
          <p:cNvPr id="2" name="Picture 1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A7368ADD-ED35-823D-E374-EDD260C2E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992" y="1741753"/>
            <a:ext cx="2771094" cy="484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13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BB955020-E14D-45F9-2387-29FFBF032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35089"/>
            <a:ext cx="12007969" cy="129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DD0B5E-1E81-2674-5245-06824F38917F}"/>
              </a:ext>
            </a:extLst>
          </p:cNvPr>
          <p:cNvSpPr txBox="1"/>
          <p:nvPr/>
        </p:nvSpPr>
        <p:spPr>
          <a:xfrm>
            <a:off x="409584" y="1215477"/>
            <a:ext cx="11466983" cy="5440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on Implementation Outcomes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Puzzle Generation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Constraint-solving and backtracking algorithms enhanced puzzle creation and solving efficiency.</a:t>
            </a:r>
          </a:p>
          <a:p>
            <a:pPr marL="342900" indent="-342900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demonstrated efficient performance and scalability using Python and libraries like NumPy and Google OR-Tools.</a:t>
            </a:r>
          </a:p>
          <a:p>
            <a:pPr marL="342900" indent="-342900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AI integration and support for advanced puzzle types are planned to further improve the system.</a:t>
            </a:r>
          </a:p>
          <a:p>
            <a:pPr marL="342900" indent="-342900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Educational Impact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is valued by educators and researchers for cognitive development and mathematical learning.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OCR Success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OCR integration enabled processing of handwritten and scanned puzzles, improving accessibility.</a:t>
            </a:r>
          </a:p>
          <a:p>
            <a:pPr marL="342900" indent="-342900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Educational Value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Step-by-step solutions helped users understand mathematical concepts and improve problem-solving skills..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86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75953984-DD12-A21C-B977-EA5B55D3B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B5863B-D593-EE3C-26D2-5B0F43930233}"/>
              </a:ext>
            </a:extLst>
          </p:cNvPr>
          <p:cNvSpPr txBox="1"/>
          <p:nvPr/>
        </p:nvSpPr>
        <p:spPr>
          <a:xfrm>
            <a:off x="43131" y="1445756"/>
            <a:ext cx="12094233" cy="5486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Integration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Enable real-time difficulty adjustment and personalized puzzle generation using machine learning.</a:t>
            </a:r>
          </a:p>
          <a:p>
            <a:pPr marL="342900" indent="-342900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Puzzle Types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Add support for logic grids, cryptograms, and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nonograms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expand versatility.</a:t>
            </a:r>
          </a:p>
          <a:p>
            <a:pPr marL="342900" indent="-342900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OCR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Enhance OCR accuracy for poorly written or scanned inputs with better preprocessing techniques.</a:t>
            </a:r>
          </a:p>
          <a:p>
            <a:pPr marL="342900" indent="-342900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Optimization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Develop a mobile-friendly interface for seamless puzzle-solving on smartphones.</a:t>
            </a:r>
          </a:p>
          <a:p>
            <a:pPr marL="342900" indent="-342900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Gamification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Introduce gamified elements like leaderboards and achievements to boost user engagement.</a:t>
            </a:r>
          </a:p>
          <a:p>
            <a:pPr marL="342900" indent="-342900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Features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Allow users to create and share custom puzzles with others.</a:t>
            </a:r>
          </a:p>
          <a:p>
            <a:pPr marL="342900" indent="-342900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Support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Add support for multiple languages to cater to a global audience.</a:t>
            </a:r>
          </a:p>
          <a:p>
            <a:pPr marL="342900" indent="-342900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 Integration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Enable cloud-based storage for saving and accessing puzzles across devices.</a:t>
            </a:r>
          </a:p>
          <a:p>
            <a:pPr marL="342900" indent="-342900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Adaptive Learning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 AI to analyze user performance and recommend tailored puzzles for skill improvement.</a:t>
            </a:r>
          </a:p>
          <a:p>
            <a:pPr marL="342900" indent="-342900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Community Feedback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Implement a feedback system for users to suggest improvements and report issues.</a:t>
            </a:r>
          </a:p>
          <a:p>
            <a:pPr>
              <a:buNone/>
            </a:pPr>
            <a:br>
              <a:rPr lang="en-US" sz="2000" dirty="0">
                <a:solidFill>
                  <a:srgbClr val="4D6B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796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BECF79C4-141A-76E4-9344-E5C49C40A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0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9BCC77-9BCF-3968-5341-3F1E69085D68}"/>
              </a:ext>
            </a:extLst>
          </p:cNvPr>
          <p:cNvSpPr txBox="1"/>
          <p:nvPr/>
        </p:nvSpPr>
        <p:spPr>
          <a:xfrm>
            <a:off x="467832" y="1892595"/>
            <a:ext cx="11215009" cy="4028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1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Query Handling in Compilers</a:t>
            </a:r>
          </a:p>
          <a:p>
            <a:pPr algn="just">
              <a:lnSpc>
                <a:spcPct val="150000"/>
              </a:lnSpc>
            </a:pPr>
            <a:endParaRPr lang="en-US" b="1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Integration in Math Puzzle Solvers for Real-Time Adaptation"</a:t>
            </a:r>
            <a:endParaRPr lang="en-IN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"Expanding Puzzle Types: Logic Grids, Cryptograms, and </a:t>
            </a:r>
            <a:r>
              <a:rPr lang="en-IN" b="1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Nonograms</a:t>
            </a:r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IN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"Enhancing OCR Accuracy for Handwritten Math Puzzles"</a:t>
            </a:r>
            <a:endParaRPr lang="en-IN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"Gamification and User Engagement in Puzzle-Solving Applications"</a:t>
            </a:r>
            <a:endParaRPr lang="en-IN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"Cloud-Based Solutions for Scalable Math Puzzle Compilers"</a:t>
            </a:r>
            <a:endParaRPr lang="en-IN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117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C4BF748E-AB93-540D-6192-E786BEF35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46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2F8717-2F31-C565-26E4-24E87B7A22F5}"/>
              </a:ext>
            </a:extLst>
          </p:cNvPr>
          <p:cNvSpPr txBox="1"/>
          <p:nvPr/>
        </p:nvSpPr>
        <p:spPr>
          <a:xfrm>
            <a:off x="648586" y="1924493"/>
            <a:ext cx="834921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br>
              <a:rPr lang="en-US" b="1" dirty="0">
                <a:effectLst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 and Adjustments</a:t>
            </a:r>
          </a:p>
          <a:p>
            <a:pPr algn="just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Feedback Collection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 surveys, interviews, and feedback forms to gather user insights.</a:t>
            </a:r>
          </a:p>
          <a:p>
            <a:pPr marL="285750" indent="-285750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 Feedback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Users appreciate customization but request better OCR, advanced puzzles, and improved UI.</a:t>
            </a:r>
          </a:p>
          <a:p>
            <a:pPr marL="285750" indent="-285750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Adjustments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Enhance OCR, add advanced puzzle types, and redesign the interface based on feedback.</a:t>
            </a:r>
          </a:p>
          <a:p>
            <a:pPr marL="285750" indent="-285750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Beta Testing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Test new features like AI integration and gamification with select users for refinement.</a:t>
            </a:r>
          </a:p>
          <a:p>
            <a:pPr marL="285750" indent="-285750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Regularly update the system and implement a feedback loop for ongoing enhancements.</a:t>
            </a:r>
          </a:p>
          <a:p>
            <a:pPr>
              <a:buNone/>
            </a:pPr>
            <a:br>
              <a:rPr lang="en-US" dirty="0">
                <a:solidFill>
                  <a:srgbClr val="4D6BFE"/>
                </a:solidFill>
                <a:effectLst/>
              </a:rPr>
            </a:b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307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78336BAC-5B1B-4074-F4F5-7D3B48B4A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6"/>
            <a:ext cx="12007969" cy="144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2F84B-B1D9-49D3-0DE8-6C0A7C6AF8EF}"/>
              </a:ext>
            </a:extLst>
          </p:cNvPr>
          <p:cNvSpPr txBox="1"/>
          <p:nvPr/>
        </p:nvSpPr>
        <p:spPr>
          <a:xfrm>
            <a:off x="97767" y="1489493"/>
            <a:ext cx="12105736" cy="5544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32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3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85750" indent="-285750" algn="just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Successful Implementation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 Puzzle Solver Compiler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has been successfully implemented, automating puzzle generation and solving for Sudoku, crosswords, and number games.</a:t>
            </a:r>
          </a:p>
          <a:p>
            <a:pPr marL="742950" lvl="1" indent="-285750" algn="just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Utilizes </a:t>
            </a:r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constraint-solving algorithms</a:t>
            </a: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techniques</a:t>
            </a: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OCR integration</a:t>
            </a: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efficient and accurate puzzle processing.</a:t>
            </a:r>
          </a:p>
          <a:p>
            <a:pPr marL="742950" lvl="1" indent="-285750" algn="just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Offers </a:t>
            </a:r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parameters</a:t>
            </a: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solutions</a:t>
            </a: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enhanced user engagement and educational value</a:t>
            </a:r>
            <a:endParaRPr lang="en-US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Satisfaction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levels of user satisfaction were achieved, with positive feedback on puzzle variety, difficulty levels, and educational benefits</a:t>
            </a:r>
          </a:p>
          <a:p>
            <a:pPr marL="342900" indent="-342900" algn="just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 Puzzle Solver Compiler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robust, scalable, and user-friendly platform that successfully bridges automation and creativity in puzzle generation</a:t>
            </a:r>
          </a:p>
          <a:p>
            <a:pPr>
              <a:lnSpc>
                <a:spcPct val="150000"/>
              </a:lnSpc>
              <a:buNone/>
            </a:pPr>
            <a:endParaRPr lang="en-US" sz="20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br>
              <a:rPr lang="en-US" b="0" i="0" dirty="0">
                <a:solidFill>
                  <a:srgbClr val="404040"/>
                </a:solidFill>
                <a:effectLst/>
                <a:latin typeface="Inter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644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SE-Computer Science and Engineering">
            <a:extLst>
              <a:ext uri="{FF2B5EF4-FFF2-40B4-BE49-F238E27FC236}">
                <a16:creationId xmlns:a16="http://schemas.microsoft.com/office/drawing/2014/main" id="{F3A78815-3DE2-E11D-3DCF-7E2521E5A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FED1E2-CAB5-9A7A-BA0E-5B680E0C7C3F}"/>
              </a:ext>
            </a:extLst>
          </p:cNvPr>
          <p:cNvSpPr txBox="1"/>
          <p:nvPr/>
        </p:nvSpPr>
        <p:spPr>
          <a:xfrm>
            <a:off x="-5752" y="137175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FE895-709F-EE2C-735A-00E036D838C9}"/>
              </a:ext>
            </a:extLst>
          </p:cNvPr>
          <p:cNvSpPr txBox="1"/>
          <p:nvPr/>
        </p:nvSpPr>
        <p:spPr>
          <a:xfrm>
            <a:off x="86264" y="2110596"/>
            <a:ext cx="12059728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endParaRPr lang="en-IN" b="1" i="0" dirty="0">
              <a:solidFill>
                <a:srgbClr val="404040"/>
              </a:solidFill>
              <a:effectLst/>
              <a:latin typeface="I"/>
            </a:endParaRPr>
          </a:p>
          <a:p>
            <a:pPr marL="285750" indent="-285750" algn="just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Aho, A. V., Lam, M. S., Sethi, R., &amp; Ullman, J. D.</a:t>
            </a: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(2007). </a:t>
            </a:r>
            <a:r>
              <a:rPr lang="en-IN" b="0" i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Compilers: Principles, Techniques, and Tools</a:t>
            </a: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(2nd ed.). Pearson Education.</a:t>
            </a:r>
          </a:p>
          <a:p>
            <a:pPr algn="just">
              <a:spcAft>
                <a:spcPts val="300"/>
              </a:spcAft>
            </a:pP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A foundational text on compiler design principles and techniques.</a:t>
            </a:r>
          </a:p>
          <a:p>
            <a:pPr marL="285750" indent="-285750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Cooper, K. D., &amp; Torczon, L.</a:t>
            </a: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(2011). </a:t>
            </a:r>
            <a:r>
              <a:rPr lang="en-IN" b="0" i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Engineering a Compiler</a:t>
            </a: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(2nd ed.). Morgan Kaufmann.</a:t>
            </a:r>
          </a:p>
          <a:p>
            <a:pPr lvl="1" algn="just">
              <a:spcBef>
                <a:spcPts val="300"/>
              </a:spcBef>
            </a:pP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insights into the design and implementation of compilers.</a:t>
            </a:r>
          </a:p>
          <a:p>
            <a:pPr marL="285750" indent="-285750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OR-Tools Documentation</a:t>
            </a: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(n.d.). Retrieved from </a:t>
            </a:r>
            <a:r>
              <a:rPr lang="en-IN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https://developers.google.com/optimization</a:t>
            </a:r>
            <a:endParaRPr lang="en-IN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300"/>
              </a:spcBef>
            </a:pP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Official documentation for Google's OR-Tools, used for constraint-solving and optimization.</a:t>
            </a:r>
          </a:p>
          <a:p>
            <a:pPr marL="285750" indent="-285750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Software Foundation</a:t>
            </a: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(n.d.). </a:t>
            </a:r>
            <a:r>
              <a:rPr lang="en-IN" b="0" i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Documentation</a:t>
            </a: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Retrieved from </a:t>
            </a:r>
            <a:r>
              <a:rPr lang="en-IN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https://docs.python.org/3/</a:t>
            </a:r>
            <a:endParaRPr lang="en-IN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300"/>
              </a:spcBef>
            </a:pP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Official documentation for Python, the programming language used for implementation.</a:t>
            </a:r>
          </a:p>
          <a:p>
            <a:pPr marL="285750" indent="-285750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Tesseract OCR</a:t>
            </a: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(n.d.). Retrieved from </a:t>
            </a:r>
            <a:r>
              <a:rPr lang="en-IN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https://github.com/tesseract-ocr/tesseract</a:t>
            </a:r>
            <a:endParaRPr lang="en-IN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300"/>
              </a:spcBef>
            </a:pP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Open-source OCR engine used for processing handwritten and scanned puzzle inputs</a:t>
            </a:r>
            <a:r>
              <a:rPr lang="en-IN" b="0" i="0" dirty="0">
                <a:solidFill>
                  <a:srgbClr val="404040"/>
                </a:solidFill>
                <a:effectLst/>
                <a:latin typeface="I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4246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52541B-E106-FE07-9D76-74064670D4FB}"/>
              </a:ext>
            </a:extLst>
          </p:cNvPr>
          <p:cNvSpPr txBox="1"/>
          <p:nvPr/>
        </p:nvSpPr>
        <p:spPr>
          <a:xfrm>
            <a:off x="4589252" y="2659559"/>
            <a:ext cx="91037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dirty="0"/>
              <a:t>Thank You!</a:t>
            </a:r>
          </a:p>
        </p:txBody>
      </p:sp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BDA7BBD6-ECB0-D029-68A3-40E7FDB61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89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SE-Computer Science and Engineering">
            <a:extLst>
              <a:ext uri="{FF2B5EF4-FFF2-40B4-BE49-F238E27FC236}">
                <a16:creationId xmlns:a16="http://schemas.microsoft.com/office/drawing/2014/main" id="{538582A4-32F7-159B-2980-111E4DB69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48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940851-2966-E1A1-9502-4EF8C101F798}"/>
              </a:ext>
            </a:extLst>
          </p:cNvPr>
          <p:cNvSpPr txBox="1"/>
          <p:nvPr/>
        </p:nvSpPr>
        <p:spPr>
          <a:xfrm>
            <a:off x="50889" y="1616853"/>
            <a:ext cx="12151743" cy="7013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an intelligent system to process, interpret, and solve complex mathematical puzzles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image recognition, text classification, and mathematical computation.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Optical Character Recognition (OCR) for digitizing handwritten or typed inputs.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 parsing algorithm to break down puzzles into manageable components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Hybrid approach: Rule-based evaluation + Machine Learning for pattern recognition.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knowledge base for validation and storage of solved puzzles.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step-by-step solutions for educational purposes.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Enhances computational accuracy and user experience.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Scalable and user-friendly platform for solving diverse mathematical puzzles.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b="0" i="0" dirty="0">
              <a:solidFill>
                <a:srgbClr val="404040"/>
              </a:solidFill>
              <a:effectLst/>
              <a:latin typeface="Inter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70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2E1D789B-6426-9A03-0D2E-CA5B67AE6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3" y="28755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76D5AB-751B-2399-4B01-7DA3B95D314F}"/>
              </a:ext>
            </a:extLst>
          </p:cNvPr>
          <p:cNvSpPr txBox="1"/>
          <p:nvPr/>
        </p:nvSpPr>
        <p:spPr>
          <a:xfrm>
            <a:off x="132272" y="1737146"/>
            <a:ext cx="12053978" cy="6061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 algn="just">
              <a:lnSpc>
                <a:spcPct val="150000"/>
              </a:lnSpc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Dual Role of Math </a:t>
            </a:r>
            <a:r>
              <a:rPr lang="en-US" b="1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Puzzles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:Math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puzzles like Sudoku and crosswords entertain while enhancing cognitive skills, problem-solving, and mathematical understanding.</a:t>
            </a:r>
          </a:p>
          <a:p>
            <a:pPr marL="285750" indent="-28575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Manual Puzzle </a:t>
            </a:r>
            <a:r>
              <a:rPr lang="en-US" b="1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:Designing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puzzles requires expertise, time, and a balance between solvability and engagement, making manual creation difficult.</a:t>
            </a:r>
          </a:p>
          <a:p>
            <a:pPr marL="285750" indent="-28575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Puzzle Gen </a:t>
            </a:r>
            <a:r>
              <a:rPr lang="en-US" b="1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:Automates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puzzle creation using constraint-solving algorithms and backtracking, ensuring consistency, difficulty, and variety.</a:t>
            </a:r>
          </a:p>
          <a:p>
            <a:pPr marL="285750" indent="-28575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Benefits for </a:t>
            </a:r>
            <a:r>
              <a:rPr lang="en-US" b="1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:Educators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create tailored puzzles for students, while enthusiasts enjoy endless, personalized challenges.</a:t>
            </a:r>
          </a:p>
          <a:p>
            <a:pPr marL="285750" indent="-28575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Potential with AI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:AI integration could enable real-time difficulty adjustment, new puzzle types, and enhanced user experiences, making Puzzle Gen a cutting-edge tool.</a:t>
            </a:r>
          </a:p>
          <a:p>
            <a:pPr marL="285750" indent="-285750"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51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E304E4EC-A849-F3BB-9BF3-CC6BB7DF9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7" y="195533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14B6F2-D41E-86A7-E0FB-9C99B6A7706A}"/>
              </a:ext>
            </a:extLst>
          </p:cNvPr>
          <p:cNvSpPr txBox="1"/>
          <p:nvPr/>
        </p:nvSpPr>
        <p:spPr>
          <a:xfrm>
            <a:off x="-2877" y="1825523"/>
            <a:ext cx="12105735" cy="8702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300"/>
              </a:spcAft>
            </a:pPr>
            <a:r>
              <a:rPr lang="en-US" sz="24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Optical Character Recognition (OCR) in Math Puzzle Solver</a:t>
            </a:r>
          </a:p>
          <a:p>
            <a:pPr marL="285750" indent="-285750" algn="just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Digitization of Handwritten </a:t>
            </a:r>
            <a:r>
              <a:rPr lang="en-US" b="1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:OCR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enables the system to process handwritten or scanned math puzzles, making it accessible for users who prefer writing or drawing puzzles by hand.</a:t>
            </a:r>
          </a:p>
          <a:p>
            <a:pPr marL="285750" indent="-285750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User </a:t>
            </a:r>
            <a:r>
              <a:rPr lang="en-US" b="1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:By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allowing users to capture puzzles via smartphones or scanners, OCR simplifies the input process, making the system more user-friendly and convenient.</a:t>
            </a:r>
          </a:p>
          <a:p>
            <a:pPr marL="285750" indent="-285750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 in Input </a:t>
            </a:r>
            <a:r>
              <a:rPr lang="en-US" b="1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:OCR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ensures accurate conversion of handwritten or printed mathematical expressions into digital text, reducing errors in puzzle interpretation and solving.</a:t>
            </a:r>
          </a:p>
          <a:p>
            <a:pPr marL="285750" indent="-285750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Efficiency in </a:t>
            </a:r>
            <a:r>
              <a:rPr lang="en-US" b="1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:Automating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conversion of physical puzzles into digital formats speeds up the solving process, saving time for both users and the system.</a:t>
            </a:r>
          </a:p>
          <a:p>
            <a:pPr marL="285750" indent="-285750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Modern </a:t>
            </a:r>
            <a:r>
              <a:rPr lang="en-US" b="1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:OCR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leverages smartphone cameras and scanners, enabling seamless integration with modern technology and expanding the system's accessibility.</a:t>
            </a:r>
          </a:p>
          <a:p>
            <a:pPr marL="285750" indent="-285750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for Diverse Puzzle </a:t>
            </a:r>
            <a:r>
              <a:rPr lang="en-IN" b="1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en-IN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:OCR</a:t>
            </a: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handle various puzzle formats (e.g., Sudoku, crosswords, number games), making the solver versatile and adaptable to different user needs.</a:t>
            </a:r>
          </a:p>
          <a:p>
            <a:pPr marL="285750" indent="-285750"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spcAft>
                <a:spcPts val="300"/>
              </a:spcAft>
            </a:pPr>
            <a:endParaRPr lang="en-US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lnSpc>
                <a:spcPct val="150000"/>
              </a:lnSpc>
              <a:spcAft>
                <a:spcPts val="300"/>
              </a:spcAft>
            </a:pPr>
            <a:endParaRPr lang="en-US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b="0" i="0" dirty="0">
              <a:solidFill>
                <a:srgbClr val="404040"/>
              </a:solidFill>
              <a:effectLst/>
              <a:latin typeface="Inter"/>
            </a:endParaRPr>
          </a:p>
          <a:p>
            <a:pPr>
              <a:buNone/>
            </a:pPr>
            <a:br>
              <a:rPr lang="en-US" dirty="0"/>
            </a:br>
            <a:endParaRPr lang="en-US" b="0" i="0" dirty="0">
              <a:solidFill>
                <a:srgbClr val="404040"/>
              </a:solidFill>
              <a:effectLst/>
              <a:latin typeface="Inter"/>
            </a:endParaRPr>
          </a:p>
          <a:p>
            <a:pPr>
              <a:buNone/>
            </a:pPr>
            <a:br>
              <a:rPr lang="en-US" dirty="0"/>
            </a:br>
            <a:endParaRPr lang="en-US" b="0" i="0" dirty="0">
              <a:solidFill>
                <a:srgbClr val="404040"/>
              </a:solidFill>
              <a:effectLst/>
              <a:latin typeface="Inter"/>
            </a:endParaRPr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27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7CE4A48F-440D-9FBD-C2AC-1D5644ED5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51F882-8A82-23C1-9DAC-21AF7B858DA7}"/>
              </a:ext>
            </a:extLst>
          </p:cNvPr>
          <p:cNvSpPr txBox="1"/>
          <p:nvPr/>
        </p:nvSpPr>
        <p:spPr>
          <a:xfrm>
            <a:off x="-1" y="1445756"/>
            <a:ext cx="12094233" cy="667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Existing Models in Compiler for Math Puzzle Solver</a:t>
            </a:r>
          </a:p>
          <a:p>
            <a:pPr algn="just">
              <a:spcAft>
                <a:spcPts val="300"/>
              </a:spcAft>
              <a:buNone/>
            </a:pPr>
            <a:endParaRPr lang="en-US" sz="20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IN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Puzzle </a:t>
            </a:r>
            <a:r>
              <a:rPr lang="en-IN" sz="2000" b="1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Solvers</a:t>
            </a:r>
            <a:r>
              <a:rPr lang="en-IN" sz="20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:Early</a:t>
            </a:r>
            <a:r>
              <a:rPr lang="en-IN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models focused on solving specific types of puzzles (e.g., Sudoku, crosswords) using basic algorithms like brute force or simple backtracking.</a:t>
            </a:r>
          </a:p>
          <a:p>
            <a:pPr marL="342900" indent="-342900" algn="just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Constraint-Based </a:t>
            </a:r>
            <a:r>
              <a:rPr lang="en-US" sz="2000" b="1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Solvers</a:t>
            </a:r>
            <a:r>
              <a:rPr lang="en-US" sz="20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:These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models use constraint satisfaction algorithms to solve puzzles by defining variables, domains, and constraints. Examples include Sudoku solvers using constraint propagation.</a:t>
            </a:r>
          </a:p>
          <a:p>
            <a:pPr marL="342900" indent="-342900" algn="just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</a:t>
            </a:r>
            <a:r>
              <a:rPr lang="en-US" sz="2000" b="1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en-US" sz="20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:Backtracking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widely used in puzzle-solving compilers to explore possible solutions incrementally and backtrack when conflicts arise.</a:t>
            </a:r>
          </a:p>
          <a:p>
            <a:pPr marL="342900" indent="-342900" algn="just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AI-Driven </a:t>
            </a:r>
            <a:r>
              <a:rPr lang="en-US" sz="2000" b="1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Solvers</a:t>
            </a:r>
            <a:r>
              <a:rPr lang="en-US" sz="20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:Modern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models integrate machine learning and AI to predict solutions, adapt to user preferences, and handle ambiguous inputs.</a:t>
            </a:r>
          </a:p>
          <a:p>
            <a:pPr marL="342900" indent="-342900" algn="just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Educational Puzzle Solvers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Focus on providing step-by-step solutions and explanations to help users learn mathematical concepts.</a:t>
            </a:r>
          </a:p>
          <a:p>
            <a:pPr marL="342900" indent="-342900" algn="just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Hybrid </a:t>
            </a:r>
            <a:r>
              <a:rPr lang="en-US" sz="2000" b="1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en-US" sz="20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:Combine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rule-based systems (e.g., constraint-solving) with AI techniques to balance efficiency and adaptability.</a:t>
            </a:r>
          </a:p>
          <a:p>
            <a:pPr algn="l">
              <a:spcAft>
                <a:spcPts val="300"/>
              </a:spcAft>
              <a:buNone/>
            </a:pPr>
            <a:endParaRPr lang="en-US" sz="2000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spcAft>
                <a:spcPts val="300"/>
              </a:spcAft>
              <a:buNone/>
            </a:pPr>
            <a:endParaRPr lang="en-US" sz="2000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spcAft>
                <a:spcPts val="300"/>
              </a:spcAft>
              <a:buNone/>
            </a:pPr>
            <a:endParaRPr lang="en-US" sz="2000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spcAft>
                <a:spcPts val="300"/>
              </a:spcAft>
              <a:buNone/>
            </a:pPr>
            <a:endParaRPr lang="en-IN" sz="2000" b="0" i="0" dirty="0">
              <a:solidFill>
                <a:srgbClr val="404040"/>
              </a:solidFill>
              <a:effectLst/>
              <a:latin typeface="Inter"/>
            </a:endParaRPr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5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F6B3DB19-4240-6242-27D0-E84FCA48E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0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11A584-0854-3E44-5AA6-75C3297B7B36}"/>
              </a:ext>
            </a:extLst>
          </p:cNvPr>
          <p:cNvSpPr txBox="1"/>
          <p:nvPr/>
        </p:nvSpPr>
        <p:spPr>
          <a:xfrm>
            <a:off x="138225" y="1400261"/>
            <a:ext cx="12007969" cy="6224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Advantages</a:t>
            </a:r>
            <a:r>
              <a:rPr lang="en-US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32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Existing Models </a:t>
            </a:r>
          </a:p>
          <a:p>
            <a:pPr algn="just"/>
            <a:endParaRPr lang="en-US" sz="3200" b="1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Solves well-defined puzzles quickly and accurately.</a:t>
            </a:r>
          </a:p>
          <a:p>
            <a:pPr marL="342900" indent="-342900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Structured Approach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Breaks down puzzles systematically for logical consistency.</a:t>
            </a:r>
          </a:p>
          <a:p>
            <a:pPr marL="342900" indent="-342900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Educational Value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Provides step-by-step solutions to enhance learning.</a:t>
            </a:r>
          </a:p>
          <a:p>
            <a:pPr marL="342900" indent="-342900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Works effectively for small to medium-sized puzzles.</a:t>
            </a:r>
          </a:p>
          <a:p>
            <a:pPr marL="342900" indent="-342900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Customizability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Optimized for specific puzzle types like Sudoku and crosswords.</a:t>
            </a:r>
          </a:p>
          <a:p>
            <a:pPr marL="342900" indent="-342900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Rule-Based Systems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Ensures correctness by adhering to predefined rules.</a:t>
            </a:r>
          </a:p>
          <a:p>
            <a:pPr marL="342900" indent="-342900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Solving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Offers instant feedback for user engagement.</a:t>
            </a:r>
          </a:p>
          <a:p>
            <a:pPr marL="342900" indent="-342900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Open-Source Tools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Leverages libraries like Google OR-Tools for cost-effective development.</a:t>
            </a:r>
          </a:p>
          <a:p>
            <a:pPr marL="342900" indent="-342900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Proven Reliability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Backed by extensive testing and refinement over time.</a:t>
            </a:r>
          </a:p>
          <a:p>
            <a:pPr marL="342900" indent="-342900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Hybrid Models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Combines rule-based and AI techniques for flexibility and adaptability.</a:t>
            </a:r>
          </a:p>
          <a:p>
            <a:pPr algn="just">
              <a:buNone/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40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5D1C30AF-0A60-F79E-0102-9E5973FCF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6"/>
            <a:ext cx="12007969" cy="146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4C026D7-11FD-4240-BC1F-E50F6B7AC15A}"/>
              </a:ext>
            </a:extLst>
          </p:cNvPr>
          <p:cNvSpPr txBox="1"/>
          <p:nvPr/>
        </p:nvSpPr>
        <p:spPr>
          <a:xfrm>
            <a:off x="-5752" y="1736537"/>
            <a:ext cx="12197752" cy="4707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FLAWS IN </a:t>
            </a:r>
            <a:r>
              <a:rPr lang="en-US" sz="28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Existing Models </a:t>
            </a:r>
          </a:p>
          <a:p>
            <a:pPr algn="just"/>
            <a:endParaRPr lang="en-US" sz="2800" b="1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Adaptability</a:t>
            </a:r>
            <a:r>
              <a:rPr lang="en-IN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Reduces the versatility of the solver, making it less useful for users interested in diverse puzzle types.</a:t>
            </a:r>
          </a:p>
          <a:p>
            <a:pPr marL="342900" indent="-34290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IN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Poor Handling of Ambiguity</a:t>
            </a:r>
            <a:r>
              <a:rPr lang="en-IN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Leads to incorrect solutions or requires manual intervention, reducing user satisfaction.</a:t>
            </a:r>
          </a:p>
          <a:p>
            <a:pPr marL="342900" indent="-34290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IN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 Issues</a:t>
            </a:r>
            <a:r>
              <a:rPr lang="en-IN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Limits the solver's ability to handle advanced puzzles efficiently, affecting performance and user experience.</a:t>
            </a:r>
            <a:endParaRPr 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IN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Real-Time Feedback</a:t>
            </a:r>
            <a:r>
              <a:rPr lang="en-IN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Reduces the educational value of the solver, making it less effective as a learning tool.</a:t>
            </a:r>
          </a:p>
        </p:txBody>
      </p:sp>
    </p:spTree>
    <p:extLst>
      <p:ext uri="{BB962C8B-B14F-4D97-AF65-F5344CB8AC3E}">
        <p14:creationId xmlns:p14="http://schemas.microsoft.com/office/powerpoint/2010/main" val="4093555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8432C638-7AD5-AFCC-86F4-7B13B38E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0C23B4-BB45-3FCF-368B-60D2DEF9C5BD}"/>
              </a:ext>
            </a:extLst>
          </p:cNvPr>
          <p:cNvSpPr txBox="1"/>
          <p:nvPr/>
        </p:nvSpPr>
        <p:spPr>
          <a:xfrm>
            <a:off x="86264" y="1147468"/>
            <a:ext cx="12192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6D2173-A0C8-B91A-FB26-AE4C99C5977A}"/>
              </a:ext>
            </a:extLst>
          </p:cNvPr>
          <p:cNvSpPr/>
          <p:nvPr/>
        </p:nvSpPr>
        <p:spPr>
          <a:xfrm>
            <a:off x="255181" y="1477926"/>
            <a:ext cx="11270512" cy="51006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 for math puzzle solver </a:t>
            </a:r>
            <a:endParaRPr lang="en-US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model aims to develop a </a:t>
            </a: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 puzzle compiler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capable of generating and solving puzzles like Sudoku, crosswords, and number games efficiently.</a:t>
            </a:r>
          </a:p>
          <a:p>
            <a:pPr marL="742950" lvl="1" indent="-28575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focuses on automating puzzle creation and solving, reducing manual effort and errors.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Key Features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Constraint-Solving Algorithms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Ensures puzzles are solvable and fair by systematically exploring possible configurations.</a:t>
            </a:r>
          </a:p>
          <a:p>
            <a:pPr marL="742950" lvl="1" indent="-28575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Techniques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Enhances the ability to solve complex puzzles by incrementally building solutions and backtracking when conflicts arise.</a:t>
            </a:r>
          </a:p>
          <a:p>
            <a:pPr marL="742950" lvl="1" indent="-28575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Parameters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Allows users to specify puzzle size, difficulty, and type for a personalized experience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2987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3BF18C63-B1D4-AF01-0167-B36913B99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D95442-61BC-8535-CD94-405632B10581}"/>
              </a:ext>
            </a:extLst>
          </p:cNvPr>
          <p:cNvSpPr txBox="1"/>
          <p:nvPr/>
        </p:nvSpPr>
        <p:spPr>
          <a:xfrm>
            <a:off x="86264" y="1401947"/>
            <a:ext cx="12105736" cy="5547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ntegration of Advanced Technologies</a:t>
            </a:r>
            <a:r>
              <a:rPr lang="en-US" sz="3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proposed model</a:t>
            </a:r>
            <a:endParaRPr lang="en-US" sz="3200" b="1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Optical Character Recognition (OCR)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Enables the system to process handwritten or scanned puzzles, making it accessible for users.</a:t>
            </a:r>
          </a:p>
          <a:p>
            <a:pPr marL="742950" lvl="1" indent="-28575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Hybrid Approach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Combines rule-based evaluation with machine learning to recognize patterns in mathematical problem-solving.</a:t>
            </a:r>
          </a:p>
          <a:p>
            <a:pPr marL="742950" lvl="1" indent="-28575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Knowledge Base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Stores standard rules, theorems, and previously solved puzzle structures for validation and reference.</a:t>
            </a:r>
          </a:p>
          <a:p>
            <a:pPr marL="742950" lvl="1" indent="-285750" algn="just">
              <a:spcBef>
                <a:spcPts val="300"/>
              </a:spcBef>
              <a:buFont typeface="+mj-lt"/>
              <a:buAutoNum type="arabicPeriod"/>
            </a:pPr>
            <a:endParaRPr lang="en-US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Educational and Recreational Value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 </a:t>
            </a: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solutions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help users understand mathematical concepts and improve problem-solving skills.</a:t>
            </a:r>
          </a:p>
          <a:p>
            <a:pPr marL="742950" lvl="1" indent="-28575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Offers an </a:t>
            </a: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endless supply of puzzles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tailored to user preferences, enhancing engagement and learning outcomes.</a:t>
            </a:r>
          </a:p>
          <a:p>
            <a:pPr lvl="1" algn="l">
              <a:spcBef>
                <a:spcPts val="300"/>
              </a:spcBef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773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1876</Words>
  <Application>Microsoft Office PowerPoint</Application>
  <PresentationFormat>Widescreen</PresentationFormat>
  <Paragraphs>162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I</vt:lpstr>
      <vt:lpstr>Inter</vt:lpstr>
      <vt:lpstr>Times New Roman</vt:lpstr>
      <vt:lpstr>Wingdings</vt:lpstr>
      <vt:lpstr>Office Theme</vt:lpstr>
      <vt:lpstr>           COMPILER FOR MATH PUZZLE SOLVER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yaswanth</dc:creator>
  <cp:lastModifiedBy>MOKSHA SAI NANYAMPALLI</cp:lastModifiedBy>
  <cp:revision>6</cp:revision>
  <dcterms:created xsi:type="dcterms:W3CDTF">2025-03-19T12:19:23Z</dcterms:created>
  <dcterms:modified xsi:type="dcterms:W3CDTF">2025-03-20T01:30:51Z</dcterms:modified>
</cp:coreProperties>
</file>