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3565816950045"/>
          <c:y val="0.08241392188177361"/>
          <c:w val="0.6953011456776912"/>
          <c:h val="0.73359116254350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742848"/>
        <c:axId val="211821120"/>
      </c:barChart>
      <c:catAx>
        <c:axId val="23374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821120"/>
        <c:crosses val="autoZero"/>
        <c:auto val="1"/>
        <c:lblAlgn val="ctr"/>
        <c:lblOffset val="100"/>
        <c:noMultiLvlLbl val="0"/>
      </c:catAx>
      <c:valAx>
        <c:axId val="21182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74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1EF8DB79-8FD3-4C0B-B275-7172577FBCB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EFFE9D5-0FF8-4756-9F16-A4BB63764C5D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EFFE9D5-0FF8-4756-9F16-A4BB63764C5D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EFFE9D5-0FF8-4756-9F16-A4BB63764C5D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26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48588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89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90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91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592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rgbClr val="FFFFFF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grpSp>
        <p:nvGrpSpPr>
          <p:cNvPr id="50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04864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4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4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4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647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anchor="ctr"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</a:lvl1pPr>
            <a:lvl2pPr>
              <a:buClr>
                <a:schemeClr val="accent1"/>
              </a:buClr>
            </a:lvl2pPr>
            <a:lvl3pPr>
              <a:buClr>
                <a:schemeClr val="accent1"/>
              </a:buClr>
            </a:lvl3pPr>
            <a:lvl4pPr>
              <a:buClr>
                <a:schemeClr val="accent1"/>
              </a:buClr>
            </a:lvl4pPr>
            <a:lvl5pPr>
              <a:buClr>
                <a:schemeClr val="accent1"/>
              </a:buCl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104860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 useBgFill="1">
        <p:nvSpPr>
          <p:cNvPr id="104866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algn="ctr" indent="0" marL="0">
              <a:buNone/>
              <a:defRPr sz="2000">
                <a:solidFill>
                  <a:srgbClr val="FFFF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104867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algn="ctr" indent="0" marL="0">
              <a:buNone/>
              <a:defRPr b="0" sz="24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algn="ctr" indent="0" marL="0">
              <a:buNone/>
              <a:defRPr b="0" sz="2400" i="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57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104868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8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68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9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04869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69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70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70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70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ounded Rectangle 14"/>
          <p:cNvSpPr/>
          <p:nvPr/>
        </p:nvSpPr>
        <p:spPr>
          <a:xfrm>
            <a:off x="251520" y="47667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7945" y="692697"/>
            <a:ext cx="4239132" cy="5163960"/>
          </a:xfrm>
        </p:spPr>
        <p:txBody>
          <a:bodyPr>
            <a:normAutofit/>
          </a:bodyPr>
          <a:lstStyle>
            <a:lvl1pPr indent="-285750" marL="285750">
              <a:buFont typeface="Wingdings" panose="05000000000000000000" pitchFamily="2" charset="2"/>
              <a:buChar char="Ø"/>
              <a:defRPr baseline="0" sz="180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dirty="0" lang="en-US" smtClean="0"/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dirty="0" lang="en-US" smtClean="0"/>
          </a:p>
          <a:p>
            <a:pPr lvl="0"/>
            <a:r>
              <a:rPr dirty="0" lang="en-US" smtClean="0"/>
              <a:t>IDENTIFY PERFORMANCE INDICATORS(KP’S)</a:t>
            </a:r>
          </a:p>
          <a:p>
            <a:pPr lvl="0"/>
            <a:endParaRPr dirty="0" lang="en-US" smtClean="0"/>
          </a:p>
          <a:p>
            <a:pPr lvl="0"/>
            <a:r>
              <a:rPr dirty="0" lang="en-US" smtClean="0"/>
              <a:t>DESIGN DATA COLLECTION</a:t>
            </a:r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665" y="1268760"/>
            <a:ext cx="3456384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algn="bl" blurRad="12700" dir="5400000" dist="5000" endPos="30000" rotWithShape="0" stA="30000" sy="-100000"/>
          </a:effectLst>
          <a:scene3d>
            <a:camera prst="perspectiveContrastingLeftFacing" fov="600000">
              <a:rot lat="240000" lon="19799999" rev="0"/>
            </a:camera>
            <a:lightRig dir="t" rig="threePt">
              <a:rot lat="0" lon="0" rev="2700000"/>
            </a:lightRig>
          </a:scene3d>
          <a:sp3d>
            <a:bevelT w="44450" h="31750"/>
          </a:sp3d>
        </p:spPr>
        <p:txBody>
          <a:bodyPr>
            <a:normAutofit/>
          </a:bodyPr>
          <a:lstStyle>
            <a:lvl1pPr algn="ctr" indent="0" marL="0">
              <a:buNone/>
              <a:defRPr baseline="0" sz="4000">
                <a:solidFill>
                  <a:schemeClr val="bg1"/>
                </a:solidFill>
                <a:latin typeface="Algerian" panose="04020705040A02060702" pitchFamily="82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dirty="0" lang="en-US" smtClean="0"/>
              <a:t>DATA COLLECTION</a:t>
            </a:r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13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04857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7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7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>
          <p:nvSpPr>
            <p:cNvPr id="104858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  <p:sp useBgFill="1">
          <p:nvSpPr>
            <p:cNvPr id="104858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lang="en-US"/>
            </a:p>
          </p:txBody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27432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576263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855663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4300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463040" rtl="0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78308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10312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42316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743200" rtl="0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763688" y="1124744"/>
            <a:ext cx="6557352" cy="576064"/>
          </a:xfrm>
        </p:spPr>
        <p:txBody>
          <a:bodyPr>
            <a:normAutofit fontScale="90000"/>
          </a:bodyPr>
          <a:p>
            <a:pPr algn="l"/>
            <a:r>
              <a:rPr dirty="0" sz="2800" lang="en-US" smtClean="0">
                <a:latin typeface="Britannic Bold" panose="020B0903060703020204" pitchFamily="34" charset="0"/>
              </a:rPr>
              <a:t>Employee performance analysis using excel</a:t>
            </a:r>
            <a:endParaRPr dirty="0" sz="2800" lang="en-IN">
              <a:latin typeface="Britannic Bold" panose="020B0903060703020204" pitchFamily="34" charset="0"/>
            </a:endParaRPr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115616" y="2204864"/>
            <a:ext cx="7118176" cy="3096344"/>
          </a:xfrm>
        </p:spPr>
        <p:txBody>
          <a:bodyPr>
            <a:normAutofit/>
          </a:bodyPr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STUDENT NAME  : </a:t>
            </a:r>
            <a:r>
              <a:rPr dirty="0" sz="2000" lang="en-US" smtClean="0">
                <a:solidFill>
                  <a:schemeClr val="bg1"/>
                </a:solidFill>
              </a:rPr>
              <a:t>S</a:t>
            </a:r>
            <a:r>
              <a:rPr dirty="0" sz="2000" lang="en-US" smtClean="0">
                <a:solidFill>
                  <a:schemeClr val="bg1"/>
                </a:solidFill>
              </a:rPr>
              <a:t>.</a:t>
            </a:r>
            <a:r>
              <a:rPr dirty="0" sz="2000" lang="en-US" smtClean="0">
                <a:solidFill>
                  <a:schemeClr val="bg1"/>
                </a:solidFill>
              </a:rPr>
              <a:t> </a:t>
            </a:r>
            <a:r>
              <a:rPr dirty="0" sz="2000" lang="en-US" smtClean="0">
                <a:solidFill>
                  <a:schemeClr val="bg1"/>
                </a:solidFill>
              </a:rPr>
              <a:t>G</a:t>
            </a:r>
            <a:r>
              <a:rPr dirty="0" sz="2000" lang="en-US" smtClean="0">
                <a:solidFill>
                  <a:schemeClr val="bg1"/>
                </a:solidFill>
              </a:rPr>
              <a:t>a</a:t>
            </a:r>
            <a:r>
              <a:rPr dirty="0" sz="2000" lang="en-US" smtClean="0">
                <a:solidFill>
                  <a:schemeClr val="bg1"/>
                </a:solidFill>
              </a:rPr>
              <a:t>y</a:t>
            </a:r>
            <a:r>
              <a:rPr dirty="0" sz="2000" lang="en-US" smtClean="0">
                <a:solidFill>
                  <a:schemeClr val="bg1"/>
                </a:solidFill>
              </a:rPr>
              <a:t>a</a:t>
            </a:r>
            <a:r>
              <a:rPr dirty="0" sz="2000" lang="en-US" smtClean="0">
                <a:solidFill>
                  <a:schemeClr val="bg1"/>
                </a:solidFill>
              </a:rPr>
              <a:t>t</a:t>
            </a:r>
            <a:r>
              <a:rPr dirty="0" sz="2000" lang="en-US" smtClean="0">
                <a:solidFill>
                  <a:schemeClr val="bg1"/>
                </a:solidFill>
              </a:rPr>
              <a:t>h</a:t>
            </a:r>
            <a:r>
              <a:rPr dirty="0" sz="2000" lang="en-US" smtClean="0">
                <a:solidFill>
                  <a:schemeClr val="bg1"/>
                </a:solidFill>
              </a:rPr>
              <a:t>ri</a:t>
            </a:r>
            <a:endParaRPr altLang="en-US" lang="zh-CN"/>
          </a:p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REGISTER NO        : asunm14753122</a:t>
            </a:r>
            <a:r>
              <a:rPr dirty="0" sz="2000" lang="en-US" smtClean="0">
                <a:solidFill>
                  <a:schemeClr val="bg1"/>
                </a:solidFill>
              </a:rPr>
              <a:t>2</a:t>
            </a:r>
            <a:r>
              <a:rPr dirty="0" sz="2000" lang="en-US" smtClean="0">
                <a:solidFill>
                  <a:schemeClr val="bg1"/>
                </a:solidFill>
              </a:rPr>
              <a:t>0</a:t>
            </a:r>
            <a:r>
              <a:rPr dirty="0" sz="2000" lang="en-US" smtClean="0">
                <a:solidFill>
                  <a:schemeClr val="bg1"/>
                </a:solidFill>
              </a:rPr>
              <a:t>3</a:t>
            </a:r>
            <a:r>
              <a:rPr dirty="0" sz="2000" lang="en-US" smtClean="0">
                <a:solidFill>
                  <a:schemeClr val="bg1"/>
                </a:solidFill>
              </a:rPr>
              <a:t>5</a:t>
            </a:r>
            <a:r>
              <a:rPr dirty="0" sz="2000" lang="en-US" smtClean="0">
                <a:solidFill>
                  <a:schemeClr val="bg1"/>
                </a:solidFill>
              </a:rPr>
              <a:t>1</a:t>
            </a:r>
            <a:r>
              <a:rPr dirty="0" sz="2000" lang="en-US" smtClean="0">
                <a:solidFill>
                  <a:schemeClr val="bg1"/>
                </a:solidFill>
              </a:rPr>
              <a:t>5</a:t>
            </a:r>
            <a:endParaRPr altLang="en-US" lang="zh-CN"/>
          </a:p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DEPARTMENT       : B.COM </a:t>
            </a:r>
            <a:r>
              <a:rPr dirty="0" sz="2000" lang="en-US" smtClean="0">
                <a:solidFill>
                  <a:schemeClr val="bg1"/>
                </a:solidFill>
              </a:rPr>
              <a:t>C</a:t>
            </a:r>
            <a:r>
              <a:rPr dirty="0" sz="2000" lang="en-US" smtClean="0">
                <a:solidFill>
                  <a:schemeClr val="bg1"/>
                </a:solidFill>
              </a:rPr>
              <a:t>S</a:t>
            </a:r>
            <a:r>
              <a:rPr dirty="0" sz="2000" lang="en-US" smtClean="0">
                <a:solidFill>
                  <a:schemeClr val="bg1"/>
                </a:solidFill>
              </a:rPr>
              <a:t> </a:t>
            </a:r>
            <a:endParaRPr altLang="en-US" lang="zh-CN"/>
          </a:p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COLLEGE                 : SRI KANYAKA PARAMESWARI ARTS &amp; </a:t>
            </a:r>
          </a:p>
          <a:p>
            <a:pPr algn="l"/>
            <a:r>
              <a:rPr dirty="0" sz="2000" lang="en-US" smtClean="0">
                <a:solidFill>
                  <a:schemeClr val="bg1"/>
                </a:solidFill>
              </a:rPr>
              <a:t>                                   SCIENCE COLLEGE FOR WOMEN</a:t>
            </a:r>
          </a:p>
          <a:p>
            <a:pPr algn="l"/>
            <a:r>
              <a:rPr dirty="0" sz="2000" lang="en-US" smtClean="0"/>
              <a:t>              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lang="en-US" smtClean="0">
                <a:latin typeface="Britannic Bold" panose="020B0903060703020204" pitchFamily="34" charset="0"/>
              </a:rPr>
              <a:t>RANK EMPLOYEES BASED ON THEIR OVERALL PERFORMANCE SCORES.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RANKING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Content Placeholder 1"/>
          <p:cNvSpPr>
            <a:spLocks noGrp="1"/>
          </p:cNvSpPr>
          <p:nvPr>
            <p:ph idx="1"/>
          </p:nvPr>
        </p:nvSpPr>
        <p:spPr>
          <a:xfrm>
            <a:off x="899592" y="3284984"/>
            <a:ext cx="7408333" cy="3450696"/>
          </a:xfrm>
        </p:spPr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lang="en-US" smtClean="0">
                <a:latin typeface="Britannic Bold" panose="020B0903060703020204" pitchFamily="34" charset="0"/>
              </a:rPr>
              <a:t>DEVELOP AN ACTION PLAN TO ANY PERFORMANCE GAP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ACTION PLAN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1"/>
          <p:cNvSpPr>
            <a:spLocks noGrp="1"/>
          </p:cNvSpPr>
          <p:nvPr>
            <p:ph idx="1"/>
          </p:nvPr>
        </p:nvSpPr>
        <p:spPr>
          <a:xfrm>
            <a:off x="872067" y="3140967"/>
            <a:ext cx="7408333" cy="2985195"/>
          </a:xfrm>
        </p:spPr>
        <p:txBody>
          <a:bodyPr/>
          <a:p>
            <a:pPr>
              <a:buFont typeface="Wingdings" panose="05000000000000000000" pitchFamily="2" charset="2"/>
              <a:buChar char="q"/>
            </a:pPr>
            <a:r>
              <a:rPr dirty="0" lang="en-US" smtClean="0">
                <a:latin typeface="Britannic Bold" panose="020B0903060703020204" pitchFamily="34" charset="0"/>
              </a:rPr>
              <a:t>PREPARE A FINAL REPORT SUMMARIZING THE ANALYSIS, INCLUDING VISUALIZATIONS, RANKINGS, AND RECOMMENDATIONS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FINAL REPORT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99792" y="3789040"/>
          <a:ext cx="3528392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3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CONCLUSION</a:t>
            </a:r>
            <a:endParaRPr dirty="0" lang="en-IN">
              <a:latin typeface="Algerian" panose="04020705040A02060702" pitchFamily="82" charset="0"/>
            </a:endParaRPr>
          </a:p>
        </p:txBody>
      </p:sp>
      <p:sp>
        <p:nvSpPr>
          <p:cNvPr id="1048631" name="Rectangle 4"/>
          <p:cNvSpPr/>
          <p:nvPr/>
        </p:nvSpPr>
        <p:spPr>
          <a:xfrm>
            <a:off x="683568" y="2708920"/>
            <a:ext cx="7776864" cy="1008112"/>
          </a:xfrm>
          <a:prstGeom prst="rect"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indent="-285750" marL="285750">
              <a:buFont typeface="Wingdings" panose="05000000000000000000" pitchFamily="2" charset="2"/>
              <a:buChar char="q"/>
            </a:pPr>
            <a:r>
              <a:rPr dirty="0" lang="en-US" smtClean="0">
                <a:latin typeface="Britannic Bold" panose="020B0903060703020204" pitchFamily="34" charset="0"/>
              </a:rPr>
              <a:t>IN CONCLISION, CONDUCTING  AN EMPLOYEE PERFORMANCE  ANALYSIS  USING EXCEL PROVIDES A STRUCTURE AND EFFICIENT WAY TO EVALUATE AND TRACK PERFORMANCE MATRICS</a:t>
            </a:r>
            <a:endParaRPr dirty="0" lang="en-IN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0" y="3501007"/>
            <a:ext cx="9144000" cy="864097"/>
          </a:xfrm>
        </p:spPr>
        <p:txBody>
          <a:bodyPr>
            <a:normAutofit/>
          </a:bodyPr>
          <a:p>
            <a:pPr algn="ctr"/>
            <a:r>
              <a:rPr dirty="0" sz="2000" lang="en-US" smtClean="0">
                <a:latin typeface="Eras Bold ITC" panose="020B0907030504020204" pitchFamily="34" charset="0"/>
              </a:rPr>
              <a:t>EMPLOYEE PERFORMANCE ANALYSIS USING EXCEL</a:t>
            </a:r>
            <a:endParaRPr dirty="0" sz="2000" lang="en-IN">
              <a:latin typeface="Eras Bold ITC" panose="020B0907030504020204" pitchFamily="34" charset="0"/>
            </a:endParaRPr>
          </a:p>
        </p:txBody>
      </p:sp>
      <p:sp>
        <p:nvSpPr>
          <p:cNvPr id="104860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6000" lang="en-US" smtClean="0">
                <a:latin typeface="Algerian" panose="04020705040A02060702" pitchFamily="82" charset="0"/>
              </a:rPr>
              <a:t>Project title</a:t>
            </a:r>
            <a:endParaRPr dirty="0" sz="60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r>
              <a:rPr dirty="0" lang="en-US" smtClean="0">
                <a:latin typeface="Britannic Bold" panose="020B0903060703020204" pitchFamily="34" charset="0"/>
              </a:rPr>
              <a:t>DATA COLLECTION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DATA INPUT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PERFORMANCE METRICS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VISUALIZATIONS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TREND ANALYSIS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COMARISON AGAINST BENCHMARKS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RANKING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ACTION PLAN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FINAL REPORT</a:t>
            </a:r>
          </a:p>
          <a:p>
            <a:r>
              <a:rPr dirty="0" lang="en-US" smtClean="0">
                <a:latin typeface="Britannic Bold" panose="020B0903060703020204" pitchFamily="34" charset="0"/>
              </a:rPr>
              <a:t>CONCLUSION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1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AGENDA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dirty="0" lang="en-US">
                <a:latin typeface="Britannic Bold" panose="020B0903060703020204" pitchFamily="34" charset="0"/>
              </a:rPr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dirty="0" lang="en-US">
              <a:latin typeface="Britannic Bold" panose="020B0903060703020204" pitchFamily="34" charset="0"/>
            </a:endParaRPr>
          </a:p>
          <a:p>
            <a:pPr lvl="0"/>
            <a:r>
              <a:rPr dirty="0" lang="en-US">
                <a:latin typeface="Britannic Bold" panose="020B0903060703020204" pitchFamily="34" charset="0"/>
              </a:rPr>
              <a:t>IDENTIFY PERFORMANCE INDICATORS(KP’S)</a:t>
            </a:r>
          </a:p>
          <a:p>
            <a:pPr lvl="0"/>
            <a:endParaRPr dirty="0" lang="en-US">
              <a:latin typeface="Britannic Bold" panose="020B0903060703020204" pitchFamily="34" charset="0"/>
            </a:endParaRPr>
          </a:p>
          <a:p>
            <a:pPr lvl="0"/>
            <a:r>
              <a:rPr dirty="0" lang="en-US">
                <a:latin typeface="Britannic Bold" panose="020B0903060703020204" pitchFamily="34" charset="0"/>
              </a:rPr>
              <a:t>DESIGN DATA COLLECTION</a:t>
            </a:r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DATA COLLECTION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872067" y="3501007"/>
            <a:ext cx="7408333" cy="1440161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lang="en-US" smtClean="0">
                <a:latin typeface="Britannic Bold" panose="020B0903060703020204" pitchFamily="34" charset="0"/>
              </a:rPr>
              <a:t>INPUT THE DATA INTO EXCEL. USE COLUMNS FOR EMPLOYEE NAME, KPI,TARGRT, ACHIVEMENT, AND SCORE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DATA INPUT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>
          <a:xfrm>
            <a:off x="971600" y="3377216"/>
            <a:ext cx="7408333" cy="3450696"/>
          </a:xfrm>
        </p:spPr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lang="en-US" smtClean="0">
                <a:latin typeface="Britannic Bold" panose="020B0903060703020204" pitchFamily="34" charset="0"/>
              </a:rPr>
              <a:t>DEFINE MATRICS FOR PERFORMANE ANALYSIS </a:t>
            </a:r>
            <a:r>
              <a:rPr dirty="0" lang="en-US" err="1" smtClean="0">
                <a:latin typeface="Britannic Bold" panose="020B0903060703020204" pitchFamily="34" charset="0"/>
              </a:rPr>
              <a:t>l,e</a:t>
            </a:r>
            <a:r>
              <a:rPr dirty="0" lang="en-US" smtClean="0">
                <a:latin typeface="Britannic Bold" panose="020B0903060703020204" pitchFamily="34" charset="0"/>
              </a:rPr>
              <a:t>… SALES, QUALITY OF WORK, ATTENDANCE, PUNCTUALITY</a:t>
            </a:r>
            <a:r>
              <a:rPr dirty="0" lang="en-US" smtClean="0"/>
              <a:t>.</a:t>
            </a:r>
            <a:endParaRPr dirty="0" lang="en-IN"/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PERFORMANCE MATRICS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1"/>
          <p:cNvSpPr>
            <a:spLocks noGrp="1"/>
          </p:cNvSpPr>
          <p:nvPr>
            <p:ph idx="1"/>
          </p:nvPr>
        </p:nvSpPr>
        <p:spPr>
          <a:xfrm>
            <a:off x="899592" y="3377216"/>
            <a:ext cx="7408333" cy="2356040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 smtClean="0">
                <a:latin typeface="Britannic Bold" panose="020B0903060703020204" pitchFamily="34" charset="0"/>
              </a:rPr>
              <a:t>CREATE CHARTS </a:t>
            </a:r>
            <a:r>
              <a:rPr dirty="0" lang="en-US" err="1" smtClean="0">
                <a:latin typeface="Britannic Bold" panose="020B0903060703020204" pitchFamily="34" charset="0"/>
              </a:rPr>
              <a:t>l,e</a:t>
            </a:r>
            <a:r>
              <a:rPr dirty="0" lang="en-US" smtClean="0">
                <a:latin typeface="Britannic Bold" panose="020B0903060703020204" pitchFamily="34" charset="0"/>
              </a:rPr>
              <a:t>… BAR CHARTS,PIE CHARTS TO VISUALIZE THE PERFORMANCE DISTRIBUTION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VISUALISING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 smtClean="0">
                <a:latin typeface="Britannic Bold" panose="020B0903060703020204" pitchFamily="34" charset="0"/>
              </a:rPr>
              <a:t>ANALYZE TRENDS OVER TIME BY COMPARING PERFORMANCE ACROSS DIFFERENT PERIODS </a:t>
            </a:r>
            <a:r>
              <a:rPr dirty="0" lang="en-US" err="1" smtClean="0">
                <a:latin typeface="Britannic Bold" panose="020B0903060703020204" pitchFamily="34" charset="0"/>
              </a:rPr>
              <a:t>l,e</a:t>
            </a:r>
            <a:r>
              <a:rPr dirty="0" lang="en-US" smtClean="0">
                <a:latin typeface="Britannic Bold" panose="020B0903060703020204" pitchFamily="34" charset="0"/>
              </a:rPr>
              <a:t>.. MONTHLY, QUATERLY.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anose="04020705040A02060702" pitchFamily="82" charset="0"/>
              </a:rPr>
              <a:t>TREND ANALYSIS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1"/>
          <p:cNvSpPr>
            <a:spLocks noGrp="1"/>
          </p:cNvSpPr>
          <p:nvPr>
            <p:ph idx="1"/>
          </p:nvPr>
        </p:nvSpPr>
        <p:spPr>
          <a:xfrm>
            <a:off x="872067" y="3428999"/>
            <a:ext cx="7408333" cy="2697163"/>
          </a:xfrm>
        </p:spPr>
        <p:txBody>
          <a:bodyPr/>
          <a:p>
            <a:pPr>
              <a:buFont typeface="Wingdings" panose="05000000000000000000" pitchFamily="2" charset="2"/>
              <a:buChar char="§"/>
            </a:pPr>
            <a:r>
              <a:rPr dirty="0" lang="en-US" smtClean="0">
                <a:latin typeface="Britannic Bold" panose="020B0903060703020204" pitchFamily="34" charset="0"/>
              </a:rPr>
              <a:t>COMPARE EMPLOYEE PERFORMANCE AGAINST PREDEFINED BENCHMARKS OR INDUSTRY STANDARDS.</a:t>
            </a:r>
            <a:endParaRPr dirty="0" lang="en-IN">
              <a:latin typeface="Britannic Bold" panose="020B0903060703020204" pitchFamily="34" charset="0"/>
            </a:endParaRPr>
          </a:p>
        </p:txBody>
      </p:sp>
      <p:sp>
        <p:nvSpPr>
          <p:cNvPr id="104862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lgerian" panose="04020705040A02060702" pitchFamily="82" charset="0"/>
              </a:rPr>
              <a:t>COMPARISON AGAINST BENCHMARKS</a:t>
            </a:r>
            <a:endParaRPr dirty="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xecutive">
      <a:dk1>
        <a:sysClr lastClr="000000" val="windowText"/>
      </a:dk1>
      <a:lt1>
        <a:sysClr lastClr="FFFFFF" val="window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r="5400000" dist="254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Welcome</dc:creator>
  <cp:lastModifiedBy>Welcome</cp:lastModifiedBy>
  <dcterms:created xsi:type="dcterms:W3CDTF">2024-08-26T05:12:39Z</dcterms:created>
  <dcterms:modified xsi:type="dcterms:W3CDTF">2024-09-03T13:10:03Z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abc459693d834b4b8f22a974be712092</vt:lpwstr>
  </property>
</Properties>
</file>