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66" r:id="rId5"/>
    <p:sldId id="260" r:id="rId6"/>
    <p:sldId id="261" r:id="rId7"/>
    <p:sldId id="274" r:id="rId8"/>
    <p:sldId id="277" r:id="rId9"/>
    <p:sldId id="278" r:id="rId10"/>
    <p:sldId id="279" r:id="rId11"/>
    <p:sldId id="280" r:id="rId12"/>
    <p:sldId id="281" r:id="rId13"/>
    <p:sldId id="282"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16DA210-FB5B-4158-B5E0-FEB733F419B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09" autoAdjust="0"/>
  </p:normalViewPr>
  <p:slideViewPr>
    <p:cSldViewPr snapToGrid="0">
      <p:cViewPr varScale="1">
        <p:scale>
          <a:sx n="83" d="100"/>
          <a:sy n="83" d="100"/>
        </p:scale>
        <p:origin x="390" y="5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7/10/2025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554480"/>
            <a:ext cx="9052560" cy="2377440"/>
          </a:xfrm>
        </p:spPr>
        <p:txBody>
          <a:bodyPr anchor="t">
            <a:noAutofit/>
          </a:bodyPr>
          <a:lstStyle>
            <a:lvl1pPr algn="l">
              <a:defRPr sz="5400" b="1"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54480" y="4242816"/>
            <a:ext cx="9052560" cy="1188720"/>
          </a:xfrm>
        </p:spPr>
        <p:txBody>
          <a:bodyPr anchor="b">
            <a:normAutofit/>
          </a:bodyPr>
          <a:lstStyle>
            <a:lvl1pPr marL="0" indent="0" algn="r">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extLst>
      <p:ext uri="{BB962C8B-B14F-4D97-AF65-F5344CB8AC3E}">
        <p14:creationId xmlns:p14="http://schemas.microsoft.com/office/powerpoint/2010/main" val="9239762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wo content 0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2CFB8D5A-7E59-4AEA-3F66-398413304E12}"/>
              </a:ext>
            </a:extLst>
          </p:cNvPr>
          <p:cNvSpPr>
            <a:spLocks noGrp="1"/>
          </p:cNvSpPr>
          <p:nvPr>
            <p:ph idx="13"/>
          </p:nvPr>
        </p:nvSpPr>
        <p:spPr>
          <a:xfrm>
            <a:off x="6309360" y="3637722"/>
            <a:ext cx="5212080" cy="2651760"/>
          </a:xfrm>
        </p:spPr>
        <p:txBody>
          <a:bodyPr/>
          <a:lstStyle>
            <a:lvl1pPr marL="512064" indent="-512064">
              <a:buSzPct val="100000"/>
              <a:buFont typeface="+mj-lt"/>
              <a:buAutoNum type="arabicPeriod"/>
              <a:defRPr/>
            </a:lvl1pPr>
            <a:lvl2pPr marL="1170432" indent="-457200">
              <a:buSzPct val="100000"/>
              <a:buFont typeface="+mj-lt"/>
              <a:buAutoNum type="alphaLcPeriod"/>
              <a:defRPr/>
            </a:lvl2pPr>
            <a:lvl3pPr marL="1645920" indent="-384048">
              <a:buSzPct val="70000"/>
              <a:buFont typeface="+mj-lt"/>
              <a:buAutoNum type="romanLcPeriod"/>
              <a:defRPr/>
            </a:lvl3pPr>
            <a:lvl4pPr marL="2103120" indent="-384048">
              <a:buSzPct val="70000"/>
              <a:buFont typeface="+mj-lt"/>
              <a:buAutoNum type="arabicParenR"/>
              <a:defRPr/>
            </a:lvl4pPr>
            <a:lvl5pPr marL="2743200" indent="-384048">
              <a:buSzPct val="70000"/>
              <a:buFont typeface="+mj-lt"/>
              <a:buAutoNum type="alphaLcParen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17101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accent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164FD9-A200-1A27-7217-47AF9DF9F598}"/>
              </a:ext>
            </a:extLst>
          </p:cNvPr>
          <p:cNvSpPr>
            <a:spLocks noGrp="1"/>
          </p:cNvSpPr>
          <p:nvPr>
            <p:ph type="ctrTitle"/>
          </p:nvPr>
        </p:nvSpPr>
        <p:spPr>
          <a:xfrm>
            <a:off x="1554480" y="1554480"/>
            <a:ext cx="9052560" cy="2377440"/>
          </a:xfrm>
        </p:spPr>
        <p:txBody>
          <a:bodyPr anchor="b">
            <a:noAutofit/>
          </a:bodyPr>
          <a:lstStyle>
            <a:lvl1pPr algn="ctr">
              <a:defRPr sz="5400" b="1"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27048" y="4069080"/>
            <a:ext cx="9144000" cy="1371600"/>
          </a:xfrm>
        </p:spPr>
        <p:txBody>
          <a:bodyPr>
            <a:normAutofit/>
          </a:bodyPr>
          <a:lstStyle>
            <a:lvl1pPr marL="0" indent="0" algn="ctr">
              <a:lnSpc>
                <a:spcPct val="112000"/>
              </a:lnSpc>
              <a:spcBef>
                <a:spcPts val="40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29768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5760720"/>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50025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Section header 0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2871216"/>
            <a:ext cx="9052560" cy="2523744"/>
          </a:xfrm>
        </p:spPr>
        <p:txBody>
          <a:bodyPr anchor="b">
            <a:noAutofit/>
          </a:bodyPr>
          <a:lstStyle>
            <a:lvl1pPr algn="r">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54480" y="1554480"/>
            <a:ext cx="9052560" cy="1097280"/>
          </a:xfrm>
        </p:spPr>
        <p:txBody>
          <a:bodyPr>
            <a:normAutofit/>
          </a:bodyPr>
          <a:lstStyle>
            <a:lvl1pPr marL="0" indent="0" algn="l">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extLst>
      <p:ext uri="{BB962C8B-B14F-4D97-AF65-F5344CB8AC3E}">
        <p14:creationId xmlns:p14="http://schemas.microsoft.com/office/powerpoint/2010/main" val="375890689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731520"/>
            <a:ext cx="5261776" cy="3200400"/>
          </a:xfrm>
        </p:spPr>
        <p:txBody>
          <a:bodyPr anchor="b">
            <a:normAutofit/>
          </a:bodyPr>
          <a:lstStyle>
            <a:lvl1pPr algn="l">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731519" y="3956278"/>
            <a:ext cx="5261775" cy="2167128"/>
          </a:xfrm>
        </p:spPr>
        <p:txBody>
          <a:bodyPr>
            <a:normAutofit/>
          </a:bodyPr>
          <a:lstStyle>
            <a:lvl1pPr marL="0" indent="0" algn="l">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Picture Placeholder 7">
            <a:extLst>
              <a:ext uri="{FF2B5EF4-FFF2-40B4-BE49-F238E27FC236}">
                <a16:creationId xmlns:a16="http://schemas.microsoft.com/office/drawing/2014/main" id="{65ED42FA-5CCA-F252-5E46-7B0091BCC814}"/>
              </a:ext>
            </a:extLst>
          </p:cNvPr>
          <p:cNvSpPr>
            <a:spLocks noGrp="1"/>
          </p:cNvSpPr>
          <p:nvPr>
            <p:ph type="pic" sz="quarter" idx="10"/>
          </p:nvPr>
        </p:nvSpPr>
        <p:spPr>
          <a:xfrm>
            <a:off x="6089904" y="768096"/>
            <a:ext cx="4480560" cy="4498848"/>
          </a:xfrm>
        </p:spPr>
        <p:txBody>
          <a:bodyPr/>
          <a:lstStyle>
            <a:lvl1pPr marL="0" indent="0">
              <a:buNone/>
              <a:defRPr/>
            </a:lvl1pPr>
          </a:lstStyle>
          <a:p>
            <a:r>
              <a:rPr lang="en-US"/>
              <a:t>Click icon to add picture</a:t>
            </a:r>
            <a:endParaRPr lang="en-US" dirty="0"/>
          </a:p>
        </p:txBody>
      </p:sp>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331515117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237744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377440"/>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B895DBE8-6B89-8EA5-868B-87356D3FAF85}"/>
              </a:ext>
            </a:extLst>
          </p:cNvPr>
          <p:cNvSpPr>
            <a:spLocks noGrp="1"/>
          </p:cNvSpPr>
          <p:nvPr>
            <p:ph idx="13"/>
          </p:nvPr>
        </p:nvSpPr>
        <p:spPr>
          <a:xfrm>
            <a:off x="1371600" y="3209544"/>
            <a:ext cx="10204704" cy="3227832"/>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53673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09360" y="685800"/>
            <a:ext cx="5212080" cy="2103120"/>
          </a:xfrm>
        </p:spPr>
        <p:txBody>
          <a:bodyPr anchor="b">
            <a:normAutofit/>
          </a:bodyPr>
          <a:lstStyle>
            <a:lvl1pPr>
              <a:defRPr sz="3600" b="1" spc="100" baseline="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06D8770C-634E-CA21-85DC-41D4395BF528}"/>
              </a:ext>
            </a:extLst>
          </p:cNvPr>
          <p:cNvSpPr>
            <a:spLocks noGrp="1"/>
          </p:cNvSpPr>
          <p:nvPr>
            <p:ph type="pic" sz="quarter" idx="13"/>
          </p:nvPr>
        </p:nvSpPr>
        <p:spPr>
          <a:xfrm>
            <a:off x="1371600" y="768096"/>
            <a:ext cx="3776472" cy="5340096"/>
          </a:xfrm>
        </p:spPr>
        <p:txBody>
          <a:bodyPr/>
          <a:lstStyle>
            <a:lvl1pPr marL="0" indent="0">
              <a:buNone/>
              <a:defRPr/>
            </a:lvl1pPr>
          </a:lstStyle>
          <a:p>
            <a:r>
              <a:rPr lang="en-US"/>
              <a:t>Click icon to add picture</a:t>
            </a:r>
            <a:endParaRPr lang="en-US" dirty="0"/>
          </a:p>
        </p:txBody>
      </p:sp>
      <p:sp>
        <p:nvSpPr>
          <p:cNvPr id="3" name="Content Placeholder 2"/>
          <p:cNvSpPr>
            <a:spLocks noGrp="1"/>
          </p:cNvSpPr>
          <p:nvPr>
            <p:ph idx="1"/>
          </p:nvPr>
        </p:nvSpPr>
        <p:spPr>
          <a:xfrm>
            <a:off x="6309360" y="2999232"/>
            <a:ext cx="5212080" cy="3310128"/>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918289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wo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2CFB8D5A-7E59-4AEA-3F66-398413304E12}"/>
              </a:ext>
            </a:extLst>
          </p:cNvPr>
          <p:cNvSpPr>
            <a:spLocks noGrp="1"/>
          </p:cNvSpPr>
          <p:nvPr>
            <p:ph idx="13"/>
          </p:nvPr>
        </p:nvSpPr>
        <p:spPr>
          <a:xfrm>
            <a:off x="6309360" y="3637722"/>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14047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149840" cy="1645920"/>
          </a:xfrm>
        </p:spPr>
        <p:txBody>
          <a:bodyPr>
            <a:normAutofit/>
          </a:bodyPr>
          <a:lstStyle>
            <a:lvl1pPr>
              <a:defRPr sz="3600" b="1" spc="100" baseline="0"/>
            </a:lvl1p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B895DBE8-6B89-8EA5-868B-87356D3FAF85}"/>
              </a:ext>
            </a:extLst>
          </p:cNvPr>
          <p:cNvSpPr>
            <a:spLocks noGrp="1"/>
          </p:cNvSpPr>
          <p:nvPr>
            <p:ph idx="13"/>
          </p:nvPr>
        </p:nvSpPr>
        <p:spPr>
          <a:xfrm>
            <a:off x="1426464" y="2743200"/>
            <a:ext cx="10149840" cy="3456432"/>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50027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554480"/>
            <a:ext cx="5577840" cy="3840480"/>
          </a:xfrm>
        </p:spPr>
        <p:txBody>
          <a:bodyPr anchor="t">
            <a:noAutofit/>
          </a:bodyPr>
          <a:lstStyle>
            <a:lvl1pPr algn="l">
              <a:defRPr sz="5400" cap="all" baseline="0">
                <a:solidFill>
                  <a:schemeClr val="tx2"/>
                </a:solidFill>
              </a:defRPr>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65ED42FA-5CCA-F252-5E46-7B0091BCC814}"/>
              </a:ext>
            </a:extLst>
          </p:cNvPr>
          <p:cNvSpPr>
            <a:spLocks noGrp="1"/>
          </p:cNvSpPr>
          <p:nvPr>
            <p:ph type="pic" sz="quarter" idx="10"/>
          </p:nvPr>
        </p:nvSpPr>
        <p:spPr>
          <a:xfrm>
            <a:off x="7653528" y="768096"/>
            <a:ext cx="3776472" cy="5340096"/>
          </a:xfrm>
        </p:spPr>
        <p:txBody>
          <a:bodyPr/>
          <a:lstStyle>
            <a:lvl1pPr marL="0" indent="0">
              <a:buNone/>
              <a:defRPr/>
            </a:lvl1pPr>
          </a:lstStyle>
          <a:p>
            <a:r>
              <a:rPr lang="en-US"/>
              <a:t>Click icon to add picture</a:t>
            </a:r>
            <a:endParaRPr lang="en-US" dirty="0"/>
          </a:p>
        </p:txBody>
      </p:sp>
      <p:sp>
        <p:nvSpPr>
          <p:cNvPr id="4" name="Freeform 6">
            <a:extLst>
              <a:ext uri="{FF2B5EF4-FFF2-40B4-BE49-F238E27FC236}">
                <a16:creationId xmlns:a16="http://schemas.microsoft.com/office/drawing/2014/main" id="{6EBE1C39-C107-91D5-DD19-349AD1A9DEAD}"/>
              </a:ext>
            </a:extLst>
          </p:cNvPr>
          <p:cNvSpPr/>
          <p:nvPr userDrawn="1"/>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24564874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7/10/2025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67" r:id="rId4"/>
    <p:sldLayoutId id="2147483671" r:id="rId5"/>
    <p:sldLayoutId id="2147483672" r:id="rId6"/>
    <p:sldLayoutId id="2147483674" r:id="rId7"/>
    <p:sldLayoutId id="2147483675" r:id="rId8"/>
    <p:sldLayoutId id="2147483676" r:id="rId9"/>
    <p:sldLayoutId id="2147483677" r:id="rId10"/>
    <p:sldLayoutId id="2147483649" r:id="rId11"/>
  </p:sldLayoutIdLst>
  <p:hf sldNum="0" hdr="0" ftr="0" dt="0"/>
  <p:txStyles>
    <p:titleStyle>
      <a:lvl1pPr algn="l" defTabSz="914400" rtl="0" eaLnBrk="1" latinLnBrk="0" hangingPunct="1">
        <a:lnSpc>
          <a:spcPct val="89000"/>
        </a:lnSpc>
        <a:spcBef>
          <a:spcPct val="0"/>
        </a:spcBef>
        <a:buNone/>
        <a:defRPr sz="4400" b="1" kern="1200" cap="all" spc="1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7C47-EF1D-4B02-906B-219155AD8D0F}"/>
              </a:ext>
            </a:extLst>
          </p:cNvPr>
          <p:cNvSpPr>
            <a:spLocks noGrp="1"/>
          </p:cNvSpPr>
          <p:nvPr>
            <p:ph type="ctrTitle"/>
          </p:nvPr>
        </p:nvSpPr>
        <p:spPr>
          <a:xfrm>
            <a:off x="1554480" y="1554480"/>
            <a:ext cx="9052560" cy="2377440"/>
          </a:xfrm>
        </p:spPr>
        <p:txBody>
          <a:bodyPr anchor="t" anchorCtr="0">
            <a:normAutofit/>
          </a:bodyPr>
          <a:lstStyle/>
          <a:p>
            <a:r>
              <a:rPr lang="en-IN" sz="6000" dirty="0">
                <a:latin typeface="Aptos" panose="020B0004020202020204" pitchFamily="34" charset="0"/>
              </a:rPr>
              <a:t>                      Data Analytics</a:t>
            </a:r>
            <a:endParaRPr lang="en-IN" sz="6000" b="0" dirty="0">
              <a:latin typeface="Aptos" panose="020B0004020202020204" pitchFamily="34" charset="0"/>
            </a:endParaRPr>
          </a:p>
        </p:txBody>
      </p:sp>
      <p:sp>
        <p:nvSpPr>
          <p:cNvPr id="3" name="Subtitle 2">
            <a:extLst>
              <a:ext uri="{FF2B5EF4-FFF2-40B4-BE49-F238E27FC236}">
                <a16:creationId xmlns:a16="http://schemas.microsoft.com/office/drawing/2014/main" id="{36A0527F-C5FD-4E9B-9F21-5D1FBA31314B}"/>
              </a:ext>
            </a:extLst>
          </p:cNvPr>
          <p:cNvSpPr>
            <a:spLocks noGrp="1"/>
          </p:cNvSpPr>
          <p:nvPr>
            <p:ph type="subTitle" idx="1"/>
          </p:nvPr>
        </p:nvSpPr>
        <p:spPr>
          <a:xfrm>
            <a:off x="1554480" y="4242816"/>
            <a:ext cx="9052560" cy="1188720"/>
          </a:xfrm>
        </p:spPr>
        <p:txBody>
          <a:bodyPr vert="horz" lIns="91440" tIns="45720" rIns="91440" bIns="45720" rtlCol="0" anchor="b" anchorCtr="0">
            <a:normAutofit/>
          </a:bodyPr>
          <a:lstStyle/>
          <a:p>
            <a:r>
              <a:rPr lang="en-US" dirty="0"/>
              <a:t>Presented by</a:t>
            </a:r>
          </a:p>
          <a:p>
            <a:r>
              <a:rPr lang="en-US" dirty="0"/>
              <a:t>Gayathri</a:t>
            </a:r>
          </a:p>
        </p:txBody>
      </p:sp>
      <p:pic>
        <p:nvPicPr>
          <p:cNvPr id="5" name="Picture 4">
            <a:extLst>
              <a:ext uri="{FF2B5EF4-FFF2-40B4-BE49-F238E27FC236}">
                <a16:creationId xmlns:a16="http://schemas.microsoft.com/office/drawing/2014/main" id="{D7272E74-5643-9BF1-B7E9-8779308FCE10}"/>
              </a:ext>
            </a:extLst>
          </p:cNvPr>
          <p:cNvPicPr>
            <a:picLocks noChangeAspect="1"/>
          </p:cNvPicPr>
          <p:nvPr/>
        </p:nvPicPr>
        <p:blipFill>
          <a:blip r:embed="rId2"/>
          <a:stretch>
            <a:fillRect/>
          </a:stretch>
        </p:blipFill>
        <p:spPr>
          <a:xfrm>
            <a:off x="1377171" y="906941"/>
            <a:ext cx="4160987" cy="2083549"/>
          </a:xfrm>
          <a:prstGeom prst="rect">
            <a:avLst/>
          </a:prstGeom>
        </p:spPr>
      </p:pic>
    </p:spTree>
    <p:extLst>
      <p:ext uri="{BB962C8B-B14F-4D97-AF65-F5344CB8AC3E}">
        <p14:creationId xmlns:p14="http://schemas.microsoft.com/office/powerpoint/2010/main" val="74557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EAE6A4CC-CC51-6136-52D3-267C26D328E2}"/>
            </a:ext>
          </a:extLst>
        </p:cNvPr>
        <p:cNvGrpSpPr/>
        <p:nvPr/>
      </p:nvGrpSpPr>
      <p:grpSpPr>
        <a:xfrm>
          <a:off x="0" y="0"/>
          <a:ext cx="0" cy="0"/>
          <a:chOff x="0" y="0"/>
          <a:chExt cx="0" cy="0"/>
        </a:xfrm>
      </p:grpSpPr>
      <p:sp>
        <p:nvSpPr>
          <p:cNvPr id="14" name="Title 13">
            <a:extLst>
              <a:ext uri="{FF2B5EF4-FFF2-40B4-BE49-F238E27FC236}">
                <a16:creationId xmlns:a16="http://schemas.microsoft.com/office/drawing/2014/main" id="{6D4A3797-0BFB-2584-280C-ED3B7CD2FE1B}"/>
              </a:ext>
            </a:extLst>
          </p:cNvPr>
          <p:cNvSpPr>
            <a:spLocks noGrp="1"/>
          </p:cNvSpPr>
          <p:nvPr>
            <p:ph type="ctrTitle"/>
          </p:nvPr>
        </p:nvSpPr>
        <p:spPr>
          <a:xfrm>
            <a:off x="1554480" y="1667774"/>
            <a:ext cx="9052560" cy="3727186"/>
          </a:xfrm>
        </p:spPr>
        <p:txBody>
          <a:bodyPr/>
          <a:lstStyle/>
          <a:p>
            <a:pPr algn="l"/>
            <a:r>
              <a:rPr lang="en-US" sz="1600" dirty="0"/>
              <a:t>This end-to-end data analytics project for </a:t>
            </a:r>
            <a:r>
              <a:rPr lang="en-US" sz="1600" dirty="0" err="1"/>
              <a:t>Blinkit</a:t>
            </a:r>
            <a:r>
              <a:rPr lang="en-US" sz="1600" dirty="0"/>
              <a:t> provided deep insights into customer segmentation, product performance, inventory trends, and operational efficiency. Key highlights include:</a:t>
            </a:r>
            <a:br>
              <a:rPr lang="en-US" sz="1600" dirty="0"/>
            </a:br>
            <a:br>
              <a:rPr lang="en-US" sz="1600" dirty="0"/>
            </a:br>
            <a:r>
              <a:rPr lang="en-US" sz="1600" dirty="0"/>
              <a:t>- Identified high-value customer segments and optimized engagement   strategies.</a:t>
            </a:r>
            <a:br>
              <a:rPr lang="en-US" sz="1600" dirty="0"/>
            </a:br>
            <a:r>
              <a:rPr lang="en-US" sz="1600" dirty="0"/>
              <a:t>- Analyzed delivery performance and delay reasons for operational improvements.</a:t>
            </a:r>
            <a:br>
              <a:rPr lang="en-US" sz="1600" dirty="0"/>
            </a:br>
            <a:r>
              <a:rPr lang="en-US" sz="1600" dirty="0"/>
              <a:t>- Monitored stock damage trends and flagged low-stock products to reduce inventory risk.</a:t>
            </a:r>
            <a:br>
              <a:rPr lang="en-US" sz="1600" dirty="0"/>
            </a:br>
            <a:r>
              <a:rPr lang="en-US" sz="1600" dirty="0"/>
              <a:t>- Highlighted top-selling products by revenue and quantity to support demand planning.</a:t>
            </a:r>
            <a:br>
              <a:rPr lang="en-US" sz="1600" dirty="0"/>
            </a:br>
            <a:r>
              <a:rPr lang="en-US" sz="1600" dirty="0"/>
              <a:t>- Established the foundation for predictive models in customer        segmentation, delivery time estimation, and sales forecasting.</a:t>
            </a:r>
            <a:br>
              <a:rPr lang="en-US" sz="1600" dirty="0"/>
            </a:br>
            <a:br>
              <a:rPr lang="en-US" sz="1600" dirty="0"/>
            </a:br>
            <a:endParaRPr lang="en-IN" sz="1600" dirty="0"/>
          </a:p>
        </p:txBody>
      </p:sp>
      <p:sp>
        <p:nvSpPr>
          <p:cNvPr id="4" name="TextBox 3">
            <a:extLst>
              <a:ext uri="{FF2B5EF4-FFF2-40B4-BE49-F238E27FC236}">
                <a16:creationId xmlns:a16="http://schemas.microsoft.com/office/drawing/2014/main" id="{D2D8CF99-8C09-6F2B-0421-BE185A7827EA}"/>
              </a:ext>
            </a:extLst>
          </p:cNvPr>
          <p:cNvSpPr txBox="1"/>
          <p:nvPr/>
        </p:nvSpPr>
        <p:spPr>
          <a:xfrm>
            <a:off x="1584960" y="1212813"/>
            <a:ext cx="6096000" cy="646331"/>
          </a:xfrm>
          <a:prstGeom prst="rect">
            <a:avLst/>
          </a:prstGeom>
          <a:noFill/>
        </p:spPr>
        <p:txBody>
          <a:bodyPr wrap="square">
            <a:spAutoFit/>
          </a:bodyPr>
          <a:lstStyle/>
          <a:p>
            <a:r>
              <a:rPr lang="en-US" sz="3600" dirty="0"/>
              <a:t>Final Summary</a:t>
            </a:r>
            <a:endParaRPr lang="en-IN" sz="3600" dirty="0"/>
          </a:p>
        </p:txBody>
      </p:sp>
    </p:spTree>
    <p:extLst>
      <p:ext uri="{BB962C8B-B14F-4D97-AF65-F5344CB8AC3E}">
        <p14:creationId xmlns:p14="http://schemas.microsoft.com/office/powerpoint/2010/main" val="1047603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FD43-B4C9-8C9C-1C01-65BAACF12BC8}"/>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517994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1371600" y="685800"/>
            <a:ext cx="4297680" cy="5760720"/>
          </a:xfrm>
          <a:noFill/>
        </p:spPr>
        <p:txBody>
          <a:bodyPr>
            <a:noAutofit/>
          </a:bodyPr>
          <a:lstStyle/>
          <a:p>
            <a:r>
              <a:rPr lang="en-US" sz="5400" dirty="0">
                <a:latin typeface="Aptos" panose="020B0004020202020204" pitchFamily="34" charset="0"/>
              </a:rPr>
              <a:t>Problem Statement</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6309360" y="685800"/>
            <a:ext cx="5212080" cy="5760720"/>
          </a:xfrm>
          <a:noFill/>
        </p:spPr>
        <p:txBody>
          <a:bodyPr/>
          <a:lstStyle/>
          <a:p>
            <a:r>
              <a:rPr lang="en-US" dirty="0" err="1">
                <a:latin typeface="Aptos" panose="020B0004020202020204" pitchFamily="34" charset="0"/>
              </a:rPr>
              <a:t>Blinkit</a:t>
            </a:r>
            <a:r>
              <a:rPr lang="en-US" dirty="0">
                <a:latin typeface="Aptos" panose="020B0004020202020204" pitchFamily="34" charset="0"/>
              </a:rPr>
              <a:t>, a leading quick-commerce grocery delivery platform, seeks to optimize its end-to-end business operations by analyzing customer purchasing behavior, delivery performance, inventory management, marketing effectiveness, and customer satisfaction metrics. </a:t>
            </a:r>
          </a:p>
          <a:p>
            <a:r>
              <a:rPr lang="en-US" dirty="0">
                <a:latin typeface="Aptos" panose="020B0004020202020204" pitchFamily="34" charset="0"/>
              </a:rPr>
              <a:t>The goal is to identify growth levers, improve operational efficiency, personalize customer engagement, and build predictive models for delivery time estimation, customer segmentation, and sales forecasting to drive profitable and scalable growth.</a:t>
            </a:r>
          </a:p>
        </p:txBody>
      </p:sp>
    </p:spTree>
    <p:extLst>
      <p:ext uri="{BB962C8B-B14F-4D97-AF65-F5344CB8AC3E}">
        <p14:creationId xmlns:p14="http://schemas.microsoft.com/office/powerpoint/2010/main" val="41695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371600" y="685800"/>
            <a:ext cx="4297680" cy="5760720"/>
          </a:xfrm>
          <a:noFill/>
        </p:spPr>
        <p:txBody>
          <a:bodyPr>
            <a:noAutofit/>
          </a:bodyPr>
          <a:lstStyle/>
          <a:p>
            <a:r>
              <a:rPr lang="en-US" sz="6000" dirty="0">
                <a:latin typeface="Aptos" panose="020B0004020202020204" pitchFamily="34" charset="0"/>
              </a:rPr>
              <a:t>Dataset overview</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6309360" y="685800"/>
            <a:ext cx="5212080" cy="5760720"/>
          </a:xfrm>
          <a:noFill/>
        </p:spPr>
        <p:txBody>
          <a:bodyPr>
            <a:normAutofit/>
          </a:bodyPr>
          <a:lstStyle/>
          <a:p>
            <a:r>
              <a:rPr lang="en-US" dirty="0">
                <a:latin typeface="Aptos" panose="020B0004020202020204" pitchFamily="34" charset="0"/>
              </a:rPr>
              <a:t>The </a:t>
            </a:r>
            <a:r>
              <a:rPr lang="en-US" dirty="0" err="1">
                <a:latin typeface="Aptos" panose="020B0004020202020204" pitchFamily="34" charset="0"/>
              </a:rPr>
              <a:t>Blinkit</a:t>
            </a:r>
            <a:r>
              <a:rPr lang="en-US" dirty="0">
                <a:latin typeface="Aptos" panose="020B0004020202020204" pitchFamily="34" charset="0"/>
              </a:rPr>
              <a:t> dataset captures detailed operational data of an online grocery delivery business. It includes customer demographics and order history, customer feedback with sentiment, delivery performance metrics, inventory stock records, marketing campaign data, and detailed product information. </a:t>
            </a:r>
          </a:p>
          <a:p>
            <a:r>
              <a:rPr lang="en-US" dirty="0">
                <a:latin typeface="Aptos" panose="020B0004020202020204" pitchFamily="34" charset="0"/>
              </a:rPr>
              <a:t>This dataset helps analyze customer behavior, delivery efficiency, product management, and marketing effectiveness to optimize business decisions.</a:t>
            </a:r>
          </a:p>
        </p:txBody>
      </p:sp>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E90A1BC-D8BF-6DA4-45A4-4B04C2ABD3CC}"/>
              </a:ext>
            </a:extLst>
          </p:cNvPr>
          <p:cNvSpPr>
            <a:spLocks noGrp="1"/>
          </p:cNvSpPr>
          <p:nvPr>
            <p:ph type="ctrTitle"/>
          </p:nvPr>
        </p:nvSpPr>
        <p:spPr/>
        <p:txBody>
          <a:bodyPr/>
          <a:lstStyle/>
          <a:p>
            <a:endParaRPr lang="en-IN"/>
          </a:p>
        </p:txBody>
      </p:sp>
      <p:sp>
        <p:nvSpPr>
          <p:cNvPr id="15" name="Subtitle 14">
            <a:extLst>
              <a:ext uri="{FF2B5EF4-FFF2-40B4-BE49-F238E27FC236}">
                <a16:creationId xmlns:a16="http://schemas.microsoft.com/office/drawing/2014/main" id="{F008D1A3-0A2A-15B8-34CC-C2FB024E5AF7}"/>
              </a:ext>
            </a:extLst>
          </p:cNvPr>
          <p:cNvSpPr>
            <a:spLocks noGrp="1"/>
          </p:cNvSpPr>
          <p:nvPr>
            <p:ph type="subTitle" idx="1"/>
          </p:nvPr>
        </p:nvSpPr>
        <p:spPr/>
        <p:txBody>
          <a:bodyPr/>
          <a:lstStyle/>
          <a:p>
            <a:endParaRPr lang="en-IN"/>
          </a:p>
        </p:txBody>
      </p:sp>
      <p:pic>
        <p:nvPicPr>
          <p:cNvPr id="17" name="Picture 16">
            <a:extLst>
              <a:ext uri="{FF2B5EF4-FFF2-40B4-BE49-F238E27FC236}">
                <a16:creationId xmlns:a16="http://schemas.microsoft.com/office/drawing/2014/main" id="{C399CC7E-81C6-DD5B-79B9-DAB8EB47A985}"/>
              </a:ext>
            </a:extLst>
          </p:cNvPr>
          <p:cNvPicPr>
            <a:picLocks noChangeAspect="1"/>
          </p:cNvPicPr>
          <p:nvPr/>
        </p:nvPicPr>
        <p:blipFill>
          <a:blip r:embed="rId2"/>
          <a:stretch>
            <a:fillRect/>
          </a:stretch>
        </p:blipFill>
        <p:spPr>
          <a:xfrm>
            <a:off x="379562" y="218536"/>
            <a:ext cx="11427125" cy="6228272"/>
          </a:xfrm>
          <a:prstGeom prst="rect">
            <a:avLst/>
          </a:prstGeom>
        </p:spPr>
      </p:pic>
    </p:spTree>
    <p:extLst>
      <p:ext uri="{BB962C8B-B14F-4D97-AF65-F5344CB8AC3E}">
        <p14:creationId xmlns:p14="http://schemas.microsoft.com/office/powerpoint/2010/main" val="228098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1F08B120-FC83-3DD0-68C1-4204EA762783}"/>
            </a:ext>
          </a:extLst>
        </p:cNvPr>
        <p:cNvGrpSpPr/>
        <p:nvPr/>
      </p:nvGrpSpPr>
      <p:grpSpPr>
        <a:xfrm>
          <a:off x="0" y="0"/>
          <a:ext cx="0" cy="0"/>
          <a:chOff x="0" y="0"/>
          <a:chExt cx="0" cy="0"/>
        </a:xfrm>
      </p:grpSpPr>
      <p:sp>
        <p:nvSpPr>
          <p:cNvPr id="14" name="Title 13">
            <a:extLst>
              <a:ext uri="{FF2B5EF4-FFF2-40B4-BE49-F238E27FC236}">
                <a16:creationId xmlns:a16="http://schemas.microsoft.com/office/drawing/2014/main" id="{4FD6CC84-12D2-01F2-DBFB-042B052DF6BE}"/>
              </a:ext>
            </a:extLst>
          </p:cNvPr>
          <p:cNvSpPr>
            <a:spLocks noGrp="1"/>
          </p:cNvSpPr>
          <p:nvPr>
            <p:ph type="ctrTitle"/>
          </p:nvPr>
        </p:nvSpPr>
        <p:spPr/>
        <p:txBody>
          <a:bodyPr/>
          <a:lstStyle/>
          <a:p>
            <a:endParaRPr lang="en-IN"/>
          </a:p>
        </p:txBody>
      </p:sp>
      <p:sp>
        <p:nvSpPr>
          <p:cNvPr id="15" name="Subtitle 14">
            <a:extLst>
              <a:ext uri="{FF2B5EF4-FFF2-40B4-BE49-F238E27FC236}">
                <a16:creationId xmlns:a16="http://schemas.microsoft.com/office/drawing/2014/main" id="{ED6F3C44-73C7-B3A1-83D0-4E599E54B676}"/>
              </a:ext>
            </a:extLst>
          </p:cNvPr>
          <p:cNvSpPr>
            <a:spLocks noGrp="1"/>
          </p:cNvSpPr>
          <p:nvPr>
            <p:ph type="subTitle" idx="1"/>
          </p:nvPr>
        </p:nvSpPr>
        <p:spPr/>
        <p:txBody>
          <a:bodyPr/>
          <a:lstStyle/>
          <a:p>
            <a:endParaRPr lang="en-IN"/>
          </a:p>
        </p:txBody>
      </p:sp>
      <p:pic>
        <p:nvPicPr>
          <p:cNvPr id="3" name="Picture 2">
            <a:extLst>
              <a:ext uri="{FF2B5EF4-FFF2-40B4-BE49-F238E27FC236}">
                <a16:creationId xmlns:a16="http://schemas.microsoft.com/office/drawing/2014/main" id="{D24DF402-878C-4DED-A4BD-7EB73B7245C9}"/>
              </a:ext>
            </a:extLst>
          </p:cNvPr>
          <p:cNvPicPr>
            <a:picLocks noChangeAspect="1"/>
          </p:cNvPicPr>
          <p:nvPr/>
        </p:nvPicPr>
        <p:blipFill>
          <a:blip r:embed="rId2"/>
          <a:stretch>
            <a:fillRect/>
          </a:stretch>
        </p:blipFill>
        <p:spPr>
          <a:xfrm>
            <a:off x="345057" y="264542"/>
            <a:ext cx="11501885" cy="6228273"/>
          </a:xfrm>
          <a:prstGeom prst="rect">
            <a:avLst/>
          </a:prstGeom>
        </p:spPr>
      </p:pic>
    </p:spTree>
    <p:extLst>
      <p:ext uri="{BB962C8B-B14F-4D97-AF65-F5344CB8AC3E}">
        <p14:creationId xmlns:p14="http://schemas.microsoft.com/office/powerpoint/2010/main" val="370546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BD9194F0-923E-759C-DCC5-1630A4916DB9}"/>
            </a:ext>
          </a:extLst>
        </p:cNvPr>
        <p:cNvGrpSpPr/>
        <p:nvPr/>
      </p:nvGrpSpPr>
      <p:grpSpPr>
        <a:xfrm>
          <a:off x="0" y="0"/>
          <a:ext cx="0" cy="0"/>
          <a:chOff x="0" y="0"/>
          <a:chExt cx="0" cy="0"/>
        </a:xfrm>
      </p:grpSpPr>
      <p:sp>
        <p:nvSpPr>
          <p:cNvPr id="14" name="Title 13">
            <a:extLst>
              <a:ext uri="{FF2B5EF4-FFF2-40B4-BE49-F238E27FC236}">
                <a16:creationId xmlns:a16="http://schemas.microsoft.com/office/drawing/2014/main" id="{92969553-9EE2-7E2E-85B0-D5A7FC43CAD4}"/>
              </a:ext>
            </a:extLst>
          </p:cNvPr>
          <p:cNvSpPr>
            <a:spLocks noGrp="1"/>
          </p:cNvSpPr>
          <p:nvPr>
            <p:ph type="ctrTitle"/>
          </p:nvPr>
        </p:nvSpPr>
        <p:spPr/>
        <p:txBody>
          <a:bodyPr/>
          <a:lstStyle/>
          <a:p>
            <a:endParaRPr lang="en-IN"/>
          </a:p>
        </p:txBody>
      </p:sp>
      <p:sp>
        <p:nvSpPr>
          <p:cNvPr id="15" name="Subtitle 14">
            <a:extLst>
              <a:ext uri="{FF2B5EF4-FFF2-40B4-BE49-F238E27FC236}">
                <a16:creationId xmlns:a16="http://schemas.microsoft.com/office/drawing/2014/main" id="{541F7F25-7660-1AB6-DDB5-9161790E4DA2}"/>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870B3ED7-638C-F3A1-0D7B-3B2D34749754}"/>
              </a:ext>
            </a:extLst>
          </p:cNvPr>
          <p:cNvPicPr>
            <a:picLocks noChangeAspect="1"/>
          </p:cNvPicPr>
          <p:nvPr/>
        </p:nvPicPr>
        <p:blipFill>
          <a:blip r:embed="rId2"/>
          <a:stretch>
            <a:fillRect/>
          </a:stretch>
        </p:blipFill>
        <p:spPr>
          <a:xfrm>
            <a:off x="391064" y="264543"/>
            <a:ext cx="11455879" cy="6245525"/>
          </a:xfrm>
          <a:prstGeom prst="rect">
            <a:avLst/>
          </a:prstGeom>
        </p:spPr>
      </p:pic>
    </p:spTree>
    <p:extLst>
      <p:ext uri="{BB962C8B-B14F-4D97-AF65-F5344CB8AC3E}">
        <p14:creationId xmlns:p14="http://schemas.microsoft.com/office/powerpoint/2010/main" val="2652373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B227D629-40F8-786C-4A8E-BFF57778FA8B}"/>
            </a:ext>
          </a:extLst>
        </p:cNvPr>
        <p:cNvGrpSpPr/>
        <p:nvPr/>
      </p:nvGrpSpPr>
      <p:grpSpPr>
        <a:xfrm>
          <a:off x="0" y="0"/>
          <a:ext cx="0" cy="0"/>
          <a:chOff x="0" y="0"/>
          <a:chExt cx="0" cy="0"/>
        </a:xfrm>
      </p:grpSpPr>
      <p:sp>
        <p:nvSpPr>
          <p:cNvPr id="14" name="Title 13">
            <a:extLst>
              <a:ext uri="{FF2B5EF4-FFF2-40B4-BE49-F238E27FC236}">
                <a16:creationId xmlns:a16="http://schemas.microsoft.com/office/drawing/2014/main" id="{50BB48D3-5647-245A-8AF5-D1705960B8E4}"/>
              </a:ext>
            </a:extLst>
          </p:cNvPr>
          <p:cNvSpPr>
            <a:spLocks noGrp="1"/>
          </p:cNvSpPr>
          <p:nvPr>
            <p:ph type="ctrTitle"/>
          </p:nvPr>
        </p:nvSpPr>
        <p:spPr/>
        <p:txBody>
          <a:bodyPr/>
          <a:lstStyle/>
          <a:p>
            <a:endParaRPr lang="en-IN"/>
          </a:p>
        </p:txBody>
      </p:sp>
      <p:sp>
        <p:nvSpPr>
          <p:cNvPr id="15" name="Subtitle 14">
            <a:extLst>
              <a:ext uri="{FF2B5EF4-FFF2-40B4-BE49-F238E27FC236}">
                <a16:creationId xmlns:a16="http://schemas.microsoft.com/office/drawing/2014/main" id="{A73270FD-9469-2E78-F3CC-291B3EF89A90}"/>
              </a:ext>
            </a:extLst>
          </p:cNvPr>
          <p:cNvSpPr>
            <a:spLocks noGrp="1"/>
          </p:cNvSpPr>
          <p:nvPr>
            <p:ph type="subTitle" idx="1"/>
          </p:nvPr>
        </p:nvSpPr>
        <p:spPr/>
        <p:txBody>
          <a:bodyPr/>
          <a:lstStyle/>
          <a:p>
            <a:endParaRPr lang="en-IN"/>
          </a:p>
        </p:txBody>
      </p:sp>
      <p:pic>
        <p:nvPicPr>
          <p:cNvPr id="3" name="Picture 2">
            <a:extLst>
              <a:ext uri="{FF2B5EF4-FFF2-40B4-BE49-F238E27FC236}">
                <a16:creationId xmlns:a16="http://schemas.microsoft.com/office/drawing/2014/main" id="{32CA22CC-C54E-B548-8901-942F622699CF}"/>
              </a:ext>
            </a:extLst>
          </p:cNvPr>
          <p:cNvPicPr>
            <a:picLocks noChangeAspect="1"/>
          </p:cNvPicPr>
          <p:nvPr/>
        </p:nvPicPr>
        <p:blipFill>
          <a:blip r:embed="rId2"/>
          <a:stretch>
            <a:fillRect/>
          </a:stretch>
        </p:blipFill>
        <p:spPr>
          <a:xfrm>
            <a:off x="264542" y="379561"/>
            <a:ext cx="11680167" cy="6199517"/>
          </a:xfrm>
          <a:prstGeom prst="rect">
            <a:avLst/>
          </a:prstGeom>
        </p:spPr>
      </p:pic>
    </p:spTree>
    <p:extLst>
      <p:ext uri="{BB962C8B-B14F-4D97-AF65-F5344CB8AC3E}">
        <p14:creationId xmlns:p14="http://schemas.microsoft.com/office/powerpoint/2010/main" val="545343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4EC1F327-FDE4-6C6E-7CF6-0D86124A096B}"/>
            </a:ext>
          </a:extLst>
        </p:cNvPr>
        <p:cNvGrpSpPr/>
        <p:nvPr/>
      </p:nvGrpSpPr>
      <p:grpSpPr>
        <a:xfrm>
          <a:off x="0" y="0"/>
          <a:ext cx="0" cy="0"/>
          <a:chOff x="0" y="0"/>
          <a:chExt cx="0" cy="0"/>
        </a:xfrm>
      </p:grpSpPr>
      <p:sp>
        <p:nvSpPr>
          <p:cNvPr id="14" name="Title 13">
            <a:extLst>
              <a:ext uri="{FF2B5EF4-FFF2-40B4-BE49-F238E27FC236}">
                <a16:creationId xmlns:a16="http://schemas.microsoft.com/office/drawing/2014/main" id="{D5E11BAA-C4EC-D231-836F-5F21177B06DC}"/>
              </a:ext>
            </a:extLst>
          </p:cNvPr>
          <p:cNvSpPr>
            <a:spLocks noGrp="1"/>
          </p:cNvSpPr>
          <p:nvPr>
            <p:ph type="ctrTitle"/>
          </p:nvPr>
        </p:nvSpPr>
        <p:spPr/>
        <p:txBody>
          <a:bodyPr/>
          <a:lstStyle/>
          <a:p>
            <a:endParaRPr lang="en-IN"/>
          </a:p>
        </p:txBody>
      </p:sp>
      <p:sp>
        <p:nvSpPr>
          <p:cNvPr id="15" name="Subtitle 14">
            <a:extLst>
              <a:ext uri="{FF2B5EF4-FFF2-40B4-BE49-F238E27FC236}">
                <a16:creationId xmlns:a16="http://schemas.microsoft.com/office/drawing/2014/main" id="{37F22412-8A59-5A2A-A35D-7BE72D2D7B51}"/>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AB085B58-2566-9A0A-18A3-0C2CD34E8848}"/>
              </a:ext>
            </a:extLst>
          </p:cNvPr>
          <p:cNvPicPr>
            <a:picLocks noChangeAspect="1"/>
          </p:cNvPicPr>
          <p:nvPr/>
        </p:nvPicPr>
        <p:blipFill>
          <a:blip r:embed="rId2"/>
          <a:stretch>
            <a:fillRect/>
          </a:stretch>
        </p:blipFill>
        <p:spPr>
          <a:xfrm>
            <a:off x="281796" y="368059"/>
            <a:ext cx="11668663" cy="6170763"/>
          </a:xfrm>
          <a:prstGeom prst="rect">
            <a:avLst/>
          </a:prstGeom>
        </p:spPr>
      </p:pic>
    </p:spTree>
    <p:extLst>
      <p:ext uri="{BB962C8B-B14F-4D97-AF65-F5344CB8AC3E}">
        <p14:creationId xmlns:p14="http://schemas.microsoft.com/office/powerpoint/2010/main" val="1948787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5DF06F30-F5D9-FA8C-B9E2-FF25EA62553B}"/>
            </a:ext>
          </a:extLst>
        </p:cNvPr>
        <p:cNvGrpSpPr/>
        <p:nvPr/>
      </p:nvGrpSpPr>
      <p:grpSpPr>
        <a:xfrm>
          <a:off x="0" y="0"/>
          <a:ext cx="0" cy="0"/>
          <a:chOff x="0" y="0"/>
          <a:chExt cx="0" cy="0"/>
        </a:xfrm>
      </p:grpSpPr>
      <p:sp>
        <p:nvSpPr>
          <p:cNvPr id="14" name="Title 13">
            <a:extLst>
              <a:ext uri="{FF2B5EF4-FFF2-40B4-BE49-F238E27FC236}">
                <a16:creationId xmlns:a16="http://schemas.microsoft.com/office/drawing/2014/main" id="{35B1B278-817C-0034-DA57-437115B0A8FB}"/>
              </a:ext>
            </a:extLst>
          </p:cNvPr>
          <p:cNvSpPr>
            <a:spLocks noGrp="1"/>
          </p:cNvSpPr>
          <p:nvPr>
            <p:ph type="ctrTitle"/>
          </p:nvPr>
        </p:nvSpPr>
        <p:spPr/>
        <p:txBody>
          <a:bodyPr/>
          <a:lstStyle/>
          <a:p>
            <a:endParaRPr lang="en-IN"/>
          </a:p>
        </p:txBody>
      </p:sp>
      <p:sp>
        <p:nvSpPr>
          <p:cNvPr id="15" name="Subtitle 14">
            <a:extLst>
              <a:ext uri="{FF2B5EF4-FFF2-40B4-BE49-F238E27FC236}">
                <a16:creationId xmlns:a16="http://schemas.microsoft.com/office/drawing/2014/main" id="{4BD12313-83DC-A5BB-9207-F5AB07851082}"/>
              </a:ext>
            </a:extLst>
          </p:cNvPr>
          <p:cNvSpPr>
            <a:spLocks noGrp="1"/>
          </p:cNvSpPr>
          <p:nvPr>
            <p:ph type="subTitle" idx="1"/>
          </p:nvPr>
        </p:nvSpPr>
        <p:spPr/>
        <p:txBody>
          <a:bodyPr/>
          <a:lstStyle/>
          <a:p>
            <a:endParaRPr lang="en-IN"/>
          </a:p>
        </p:txBody>
      </p:sp>
      <p:pic>
        <p:nvPicPr>
          <p:cNvPr id="3" name="Picture 2">
            <a:extLst>
              <a:ext uri="{FF2B5EF4-FFF2-40B4-BE49-F238E27FC236}">
                <a16:creationId xmlns:a16="http://schemas.microsoft.com/office/drawing/2014/main" id="{0C7AD550-2B93-862E-BFE2-F7811C882F2B}"/>
              </a:ext>
            </a:extLst>
          </p:cNvPr>
          <p:cNvPicPr>
            <a:picLocks noChangeAspect="1"/>
          </p:cNvPicPr>
          <p:nvPr/>
        </p:nvPicPr>
        <p:blipFill>
          <a:blip r:embed="rId2"/>
          <a:stretch>
            <a:fillRect/>
          </a:stretch>
        </p:blipFill>
        <p:spPr>
          <a:xfrm>
            <a:off x="299048" y="396815"/>
            <a:ext cx="11605405" cy="6159260"/>
          </a:xfrm>
          <a:prstGeom prst="rect">
            <a:avLst/>
          </a:prstGeom>
        </p:spPr>
      </p:pic>
    </p:spTree>
    <p:extLst>
      <p:ext uri="{BB962C8B-B14F-4D97-AF65-F5344CB8AC3E}">
        <p14:creationId xmlns:p14="http://schemas.microsoft.com/office/powerpoint/2010/main" val="39189030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4357615_win32_EF_v3" id="{E0D2F1F9-7AB8-4CD0-BAF5-572B3B8BE236}" vid="{36B7CD22-9CE9-4A36-A2A9-2F6B82431D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2.xml><?xml version="1.0" encoding="utf-8"?>
<ds:datastoreItem xmlns:ds="http://schemas.openxmlformats.org/officeDocument/2006/customXml" ds:itemID="{648BEDAE-AC7E-4F41-A2BD-A46A860958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D9A38F-9A2C-42E5-9013-4C4B1FFCB4F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Crop design</Template>
  <TotalTime>28</TotalTime>
  <Words>256</Words>
  <Application>Microsoft Office PowerPoint</Application>
  <PresentationFormat>Widescreen</PresentationFormat>
  <Paragraphs>12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Calibri</vt:lpstr>
      <vt:lpstr>Franklin Gothic Book</vt:lpstr>
      <vt:lpstr>Crop</vt:lpstr>
      <vt:lpstr>                      Data Analytics</vt:lpstr>
      <vt:lpstr>Problem Statement</vt:lpstr>
      <vt:lpstr>Dataset overview</vt:lpstr>
      <vt:lpstr>PowerPoint Presentation</vt:lpstr>
      <vt:lpstr>PowerPoint Presentation</vt:lpstr>
      <vt:lpstr>PowerPoint Presentation</vt:lpstr>
      <vt:lpstr>PowerPoint Presentation</vt:lpstr>
      <vt:lpstr>PowerPoint Presentation</vt:lpstr>
      <vt:lpstr>PowerPoint Presentation</vt:lpstr>
      <vt:lpstr>This end-to-end data analytics project for Blinkit provided deep insights into customer segmentation, product performance, inventory trends, and operational efficiency. Key highlights include:  - Identified high-value customer segments and optimized engagement   strategies. - Analyzed delivery performance and delay reasons for operational improvements. - Monitored stock damage trends and flagged low-stock products to reduce inventory risk. - Highlighted top-selling products by revenue and quantity to support demand planning. - Established the foundation for predictive models in customer        segmentation, delivery time estimation, and sales forecasting.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shaik hidaythulla</dc:creator>
  <cp:lastModifiedBy>shaik hidaythulla</cp:lastModifiedBy>
  <cp:revision>2</cp:revision>
  <dcterms:created xsi:type="dcterms:W3CDTF">2025-07-10T15:59:41Z</dcterms:created>
  <dcterms:modified xsi:type="dcterms:W3CDTF">2025-07-10T16:27:50Z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