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7"/>
  </p:notesMasterIdLst>
  <p:sldIdLst>
    <p:sldId id="256" r:id="rId2"/>
    <p:sldId id="257" r:id="rId3"/>
    <p:sldId id="258" r:id="rId4"/>
    <p:sldId id="259" r:id="rId5"/>
    <p:sldId id="260" r:id="rId6"/>
    <p:sldId id="271" r:id="rId7"/>
    <p:sldId id="269" r:id="rId8"/>
    <p:sldId id="273" r:id="rId9"/>
    <p:sldId id="261" r:id="rId10"/>
    <p:sldId id="272" r:id="rId11"/>
    <p:sldId id="270" r:id="rId12"/>
    <p:sldId id="262" r:id="rId13"/>
    <p:sldId id="274"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17" autoAdjust="0"/>
  </p:normalViewPr>
  <p:slideViewPr>
    <p:cSldViewPr snapToGrid="0">
      <p:cViewPr>
        <p:scale>
          <a:sx n="72" d="100"/>
          <a:sy n="72" d="100"/>
        </p:scale>
        <p:origin x="107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6D828-985A-42F3-98B6-829D8ED2AF18}" type="datetimeFigureOut">
              <a:rPr lang="en-IN" smtClean="0"/>
              <a:t>18-02-2021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86C9B-FA5B-4314-988A-4063E4977AA6}" type="slidenum">
              <a:rPr lang="en-IN" smtClean="0"/>
              <a:t>‹#›</a:t>
            </a:fld>
            <a:endParaRPr lang="en-IN"/>
          </a:p>
        </p:txBody>
      </p:sp>
    </p:spTree>
    <p:extLst>
      <p:ext uri="{BB962C8B-B14F-4D97-AF65-F5344CB8AC3E}">
        <p14:creationId xmlns:p14="http://schemas.microsoft.com/office/powerpoint/2010/main" val="92301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1)Greetings.</a:t>
            </a:r>
          </a:p>
          <a:p>
            <a:r>
              <a:rPr lang="en-IN" dirty="0"/>
              <a:t>2)Initial discussion on project-when and what</a:t>
            </a:r>
          </a:p>
        </p:txBody>
      </p:sp>
      <p:sp>
        <p:nvSpPr>
          <p:cNvPr id="4" name="Slide Number Placeholder 3"/>
          <p:cNvSpPr>
            <a:spLocks noGrp="1"/>
          </p:cNvSpPr>
          <p:nvPr>
            <p:ph type="sldNum" sz="quarter" idx="5"/>
          </p:nvPr>
        </p:nvSpPr>
        <p:spPr/>
        <p:txBody>
          <a:bodyPr/>
          <a:lstStyle/>
          <a:p>
            <a:fld id="{12286C9B-FA5B-4314-988A-4063E4977AA6}" type="slidenum">
              <a:rPr lang="en-IN" smtClean="0"/>
              <a:t>1</a:t>
            </a:fld>
            <a:endParaRPr lang="en-IN"/>
          </a:p>
        </p:txBody>
      </p:sp>
    </p:spTree>
    <p:extLst>
      <p:ext uri="{BB962C8B-B14F-4D97-AF65-F5344CB8AC3E}">
        <p14:creationId xmlns:p14="http://schemas.microsoft.com/office/powerpoint/2010/main" val="276548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1)Objective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2)Tool chosen and why</a:t>
            </a:r>
          </a:p>
          <a:p>
            <a:r>
              <a:rPr lang="en-IN" dirty="0"/>
              <a:t>3) Server and client</a:t>
            </a:r>
          </a:p>
        </p:txBody>
      </p:sp>
      <p:sp>
        <p:nvSpPr>
          <p:cNvPr id="4" name="Slide Number Placeholder 3"/>
          <p:cNvSpPr>
            <a:spLocks noGrp="1"/>
          </p:cNvSpPr>
          <p:nvPr>
            <p:ph type="sldNum" sz="quarter" idx="5"/>
          </p:nvPr>
        </p:nvSpPr>
        <p:spPr/>
        <p:txBody>
          <a:bodyPr/>
          <a:lstStyle/>
          <a:p>
            <a:fld id="{12286C9B-FA5B-4314-988A-4063E4977AA6}" type="slidenum">
              <a:rPr lang="en-IN" smtClean="0"/>
              <a:t>2</a:t>
            </a:fld>
            <a:endParaRPr lang="en-IN"/>
          </a:p>
        </p:txBody>
      </p:sp>
    </p:spTree>
    <p:extLst>
      <p:ext uri="{BB962C8B-B14F-4D97-AF65-F5344CB8AC3E}">
        <p14:creationId xmlns:p14="http://schemas.microsoft.com/office/powerpoint/2010/main" val="207664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Examples:</a:t>
            </a:r>
          </a:p>
        </p:txBody>
      </p:sp>
      <p:sp>
        <p:nvSpPr>
          <p:cNvPr id="4" name="Slide Number Placeholder 3"/>
          <p:cNvSpPr>
            <a:spLocks noGrp="1"/>
          </p:cNvSpPr>
          <p:nvPr>
            <p:ph type="sldNum" sz="quarter" idx="5"/>
          </p:nvPr>
        </p:nvSpPr>
        <p:spPr/>
        <p:txBody>
          <a:bodyPr/>
          <a:lstStyle/>
          <a:p>
            <a:fld id="{12286C9B-FA5B-4314-988A-4063E4977AA6}" type="slidenum">
              <a:rPr lang="en-IN" smtClean="0"/>
              <a:t>3</a:t>
            </a:fld>
            <a:endParaRPr lang="en-IN"/>
          </a:p>
        </p:txBody>
      </p:sp>
    </p:spTree>
    <p:extLst>
      <p:ext uri="{BB962C8B-B14F-4D97-AF65-F5344CB8AC3E}">
        <p14:creationId xmlns:p14="http://schemas.microsoft.com/office/powerpoint/2010/main" val="193267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B9DD5-7E71-4D26-BEA9-F86DFF05FF42}"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98CF0-74E4-43A0-B4D0-F95521C11D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13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B9DD5-7E71-4D26-BEA9-F86DFF05FF42}"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311958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B9DD5-7E71-4D26-BEA9-F86DFF05FF42}"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204266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B9DD5-7E71-4D26-BEA9-F86DFF05FF42}"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101636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B9DD5-7E71-4D26-BEA9-F86DFF05FF42}"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98CF0-74E4-43A0-B4D0-F95521C11D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67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2B9DD5-7E71-4D26-BEA9-F86DFF05FF42}" type="datetimeFigureOut">
              <a:rPr lang="en-IN" smtClean="0"/>
              <a:t>18-02-2021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174868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B9DD5-7E71-4D26-BEA9-F86DFF05FF42}" type="datetimeFigureOut">
              <a:rPr lang="en-IN" smtClean="0"/>
              <a:t>18-02-2021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122567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2B9DD5-7E71-4D26-BEA9-F86DFF05FF42}" type="datetimeFigureOut">
              <a:rPr lang="en-IN" smtClean="0"/>
              <a:t>18-02-2021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332188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2B9DD5-7E71-4D26-BEA9-F86DFF05FF42}" type="datetimeFigureOut">
              <a:rPr lang="en-IN" smtClean="0"/>
              <a:t>18-02-2021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387626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2B9DD5-7E71-4D26-BEA9-F86DFF05FF42}" type="datetimeFigureOut">
              <a:rPr lang="en-IN" smtClean="0"/>
              <a:t>18-02-2021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998CF0-74E4-43A0-B4D0-F95521C11DC3}" type="slidenum">
              <a:rPr lang="en-IN" smtClean="0"/>
              <a:t>‹#›</a:t>
            </a:fld>
            <a:endParaRPr lang="en-IN"/>
          </a:p>
        </p:txBody>
      </p:sp>
    </p:spTree>
    <p:extLst>
      <p:ext uri="{BB962C8B-B14F-4D97-AF65-F5344CB8AC3E}">
        <p14:creationId xmlns:p14="http://schemas.microsoft.com/office/powerpoint/2010/main" val="202064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B9DD5-7E71-4D26-BEA9-F86DFF05FF42}" type="datetimeFigureOut">
              <a:rPr lang="en-IN" smtClean="0"/>
              <a:t>18-02-2021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98CF0-74E4-43A0-B4D0-F95521C11DC3}" type="slidenum">
              <a:rPr lang="en-IN" smtClean="0"/>
              <a:t>‹#›</a:t>
            </a:fld>
            <a:endParaRPr lang="en-IN"/>
          </a:p>
        </p:txBody>
      </p:sp>
    </p:spTree>
    <p:extLst>
      <p:ext uri="{BB962C8B-B14F-4D97-AF65-F5344CB8AC3E}">
        <p14:creationId xmlns:p14="http://schemas.microsoft.com/office/powerpoint/2010/main" val="373240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2B9DD5-7E71-4D26-BEA9-F86DFF05FF42}" type="datetimeFigureOut">
              <a:rPr lang="en-IN" smtClean="0"/>
              <a:t>18-02-2021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998CF0-74E4-43A0-B4D0-F95521C11DC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05126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17670B-CDD5-447E-BB62-8B10447CDEA8}"/>
              </a:ext>
            </a:extLst>
          </p:cNvPr>
          <p:cNvSpPr>
            <a:spLocks noGrp="1"/>
          </p:cNvSpPr>
          <p:nvPr>
            <p:ph type="subTitle" idx="1"/>
          </p:nvPr>
        </p:nvSpPr>
        <p:spPr>
          <a:xfrm>
            <a:off x="1066800" y="4586249"/>
            <a:ext cx="10058400" cy="1143000"/>
          </a:xfrm>
        </p:spPr>
        <p:txBody>
          <a:bodyPr>
            <a:normAutofit fontScale="85000" lnSpcReduction="20000"/>
          </a:bodyPr>
          <a:lstStyle/>
          <a:p>
            <a:pPr algn="ctr"/>
            <a:r>
              <a:rPr lang="en-IN" b="1" dirty="0"/>
              <a:t>Internship at national informatics centre</a:t>
            </a:r>
          </a:p>
          <a:p>
            <a:pPr algn="ctr"/>
            <a:endParaRPr lang="en-IN" dirty="0"/>
          </a:p>
          <a:p>
            <a:pPr algn="ctr"/>
            <a:r>
              <a:rPr lang="en-IN" b="1" dirty="0" err="1"/>
              <a:t>R.Gayathri</a:t>
            </a:r>
            <a:r>
              <a:rPr lang="en-IN" b="1" dirty="0"/>
              <a:t> - Vellore Institute of Technology</a:t>
            </a:r>
          </a:p>
          <a:p>
            <a:pPr algn="ctr"/>
            <a:endParaRPr lang="en-IN" dirty="0"/>
          </a:p>
          <a:p>
            <a:endParaRPr lang="en-IN" dirty="0"/>
          </a:p>
        </p:txBody>
      </p:sp>
      <p:sp>
        <p:nvSpPr>
          <p:cNvPr id="4" name="Rectangle 3">
            <a:extLst>
              <a:ext uri="{FF2B5EF4-FFF2-40B4-BE49-F238E27FC236}">
                <a16:creationId xmlns:a16="http://schemas.microsoft.com/office/drawing/2014/main" id="{088EAA09-E6FD-4B52-A9F6-1045BFFAB380}"/>
              </a:ext>
            </a:extLst>
          </p:cNvPr>
          <p:cNvSpPr/>
          <p:nvPr/>
        </p:nvSpPr>
        <p:spPr>
          <a:xfrm>
            <a:off x="598460" y="2321004"/>
            <a:ext cx="11056040" cy="1107996"/>
          </a:xfrm>
          <a:prstGeom prst="rect">
            <a:avLst/>
          </a:prstGeom>
          <a:noFill/>
        </p:spPr>
        <p:txBody>
          <a:bodyPr wrap="none" lIns="91440" tIns="45720" rIns="91440" bIns="45720">
            <a:spAutoFit/>
          </a:bodyPr>
          <a:lstStyle/>
          <a:p>
            <a:pPr algn="ctr"/>
            <a:r>
              <a:rPr lang="en-IN" sz="6600" b="0" cap="none" spc="0" dirty="0">
                <a:ln w="0"/>
                <a:solidFill>
                  <a:schemeClr val="accent1"/>
                </a:solidFill>
                <a:effectLst>
                  <a:outerShdw blurRad="38100" dist="25400" dir="5400000" algn="ctr" rotWithShape="0">
                    <a:srgbClr val="6E747A">
                      <a:alpha val="43000"/>
                    </a:srgbClr>
                  </a:outerShdw>
                </a:effectLst>
              </a:rPr>
              <a:t>WEB SCRAPING USING NODE.JS</a:t>
            </a:r>
          </a:p>
        </p:txBody>
      </p:sp>
    </p:spTree>
    <p:extLst>
      <p:ext uri="{BB962C8B-B14F-4D97-AF65-F5344CB8AC3E}">
        <p14:creationId xmlns:p14="http://schemas.microsoft.com/office/powerpoint/2010/main" val="320997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A901-459B-47D1-8C7A-9F95B6C255A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192077F-82C3-48FE-B376-380FD17A382F}"/>
              </a:ext>
            </a:extLst>
          </p:cNvPr>
          <p:cNvSpPr>
            <a:spLocks noGrp="1"/>
          </p:cNvSpPr>
          <p:nvPr>
            <p:ph idx="1"/>
          </p:nvPr>
        </p:nvSpPr>
        <p:spPr/>
        <p:txBody>
          <a:bodyPr>
            <a:normAutofit/>
          </a:bodyPr>
          <a:lstStyle/>
          <a:p>
            <a:pPr>
              <a:buFont typeface="Wingdings" panose="05000000000000000000" pitchFamily="2" charset="2"/>
              <a:buChar char="v"/>
            </a:pPr>
            <a:r>
              <a:rPr lang="en-US" sz="2600" b="1" i="1" u="sng" dirty="0"/>
              <a:t>Index.js</a:t>
            </a:r>
          </a:p>
          <a:p>
            <a:pPr>
              <a:buFont typeface="Wingdings" panose="05000000000000000000" pitchFamily="2" charset="2"/>
              <a:buChar char="v"/>
            </a:pPr>
            <a:r>
              <a:rPr lang="en-US" sz="2600" i="1" dirty="0"/>
              <a:t>express module:</a:t>
            </a:r>
          </a:p>
          <a:p>
            <a:pPr marL="0" indent="0">
              <a:buNone/>
            </a:pPr>
            <a:r>
              <a:rPr lang="en-US" sz="2600" i="0" dirty="0">
                <a:solidFill>
                  <a:srgbClr val="202124"/>
                </a:solidFill>
                <a:effectLst/>
              </a:rPr>
              <a:t>Express is a minimal and flexible Node.js web application framework that provides a robust set of features to develop web and mobile applications. It facilitates the rapid development of Node based Web applications.</a:t>
            </a:r>
          </a:p>
          <a:p>
            <a:pPr>
              <a:buFont typeface="Wingdings" panose="05000000000000000000" pitchFamily="2" charset="2"/>
              <a:buChar char="v"/>
            </a:pPr>
            <a:r>
              <a:rPr lang="en-US" sz="2600" i="1" dirty="0">
                <a:solidFill>
                  <a:srgbClr val="202124"/>
                </a:solidFill>
              </a:rPr>
              <a:t>app:</a:t>
            </a:r>
          </a:p>
          <a:p>
            <a:pPr marL="0" indent="0">
              <a:buNone/>
            </a:pPr>
            <a:r>
              <a:rPr lang="en-US" sz="2600" dirty="0">
                <a:solidFill>
                  <a:srgbClr val="202124"/>
                </a:solidFill>
              </a:rPr>
              <a:t>app starts a server and listens on the specified ports for connections. </a:t>
            </a:r>
            <a:r>
              <a:rPr lang="en-US" sz="2600" dirty="0"/>
              <a:t>You define routing using methods of the Express app object that correspond to HTTP methods</a:t>
            </a:r>
            <a:endParaRPr lang="en-IN" sz="2600" dirty="0"/>
          </a:p>
        </p:txBody>
      </p:sp>
    </p:spTree>
    <p:extLst>
      <p:ext uri="{BB962C8B-B14F-4D97-AF65-F5344CB8AC3E}">
        <p14:creationId xmlns:p14="http://schemas.microsoft.com/office/powerpoint/2010/main" val="28475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AFD1-C97D-45A5-B9E9-CFFB80772FF4}"/>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EF06649C-9A17-4213-A02E-CD23E3A834EF}"/>
              </a:ext>
            </a:extLst>
          </p:cNvPr>
          <p:cNvPicPr>
            <a:picLocks noGrp="1" noChangeAspect="1"/>
          </p:cNvPicPr>
          <p:nvPr>
            <p:ph idx="1"/>
          </p:nvPr>
        </p:nvPicPr>
        <p:blipFill rotWithShape="1">
          <a:blip r:embed="rId2"/>
          <a:srcRect b="10789"/>
          <a:stretch/>
        </p:blipFill>
        <p:spPr>
          <a:xfrm>
            <a:off x="1202221" y="1818270"/>
            <a:ext cx="9137427" cy="4454939"/>
          </a:xfrm>
        </p:spPr>
      </p:pic>
    </p:spTree>
    <p:extLst>
      <p:ext uri="{BB962C8B-B14F-4D97-AF65-F5344CB8AC3E}">
        <p14:creationId xmlns:p14="http://schemas.microsoft.com/office/powerpoint/2010/main" val="405939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911F-D54A-4A96-B8AA-C01A38E3F5B1}"/>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3577AE70-8531-495A-BD2D-DFBD6AFD156D}"/>
              </a:ext>
            </a:extLst>
          </p:cNvPr>
          <p:cNvSpPr>
            <a:spLocks noGrp="1"/>
          </p:cNvSpPr>
          <p:nvPr>
            <p:ph idx="1"/>
          </p:nvPr>
        </p:nvSpPr>
        <p:spPr>
          <a:xfrm>
            <a:off x="1097280" y="2181636"/>
            <a:ext cx="10058400" cy="4023360"/>
          </a:xfrm>
        </p:spPr>
        <p:txBody>
          <a:bodyPr>
            <a:normAutofit/>
          </a:bodyPr>
          <a:lstStyle/>
          <a:p>
            <a:pPr>
              <a:buFont typeface="Wingdings" panose="05000000000000000000" pitchFamily="2" charset="2"/>
              <a:buChar char="v"/>
            </a:pPr>
            <a:r>
              <a:rPr lang="en-US" sz="2600" dirty="0"/>
              <a:t>The execution is done using the command “node index.js” in the VS Code Terminal</a:t>
            </a:r>
          </a:p>
          <a:p>
            <a:pPr>
              <a:buFont typeface="Wingdings" panose="05000000000000000000" pitchFamily="2" charset="2"/>
              <a:buChar char="v"/>
            </a:pPr>
            <a:r>
              <a:rPr lang="en-US" sz="2600" dirty="0"/>
              <a:t>The result can be viewed at the localhost webpage - http://localhost:8080/</a:t>
            </a:r>
          </a:p>
          <a:p>
            <a:pPr>
              <a:buFont typeface="Wingdings" panose="05000000000000000000" pitchFamily="2" charset="2"/>
              <a:buChar char="v"/>
            </a:pPr>
            <a:r>
              <a:rPr lang="en-US" sz="2600" dirty="0"/>
              <a:t>Thus, the web scraping using Node.js + Express.js has been implemented successfully</a:t>
            </a:r>
            <a:endParaRPr lang="en-IN" sz="2600" dirty="0"/>
          </a:p>
        </p:txBody>
      </p:sp>
    </p:spTree>
    <p:extLst>
      <p:ext uri="{BB962C8B-B14F-4D97-AF65-F5344CB8AC3E}">
        <p14:creationId xmlns:p14="http://schemas.microsoft.com/office/powerpoint/2010/main" val="148274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02BF-6486-41C1-875A-FA1145E79E68}"/>
              </a:ext>
            </a:extLst>
          </p:cNvPr>
          <p:cNvSpPr>
            <a:spLocks noGrp="1"/>
          </p:cNvSpPr>
          <p:nvPr>
            <p:ph type="title"/>
          </p:nvPr>
        </p:nvSpPr>
        <p:spPr/>
        <p:txBody>
          <a:bodyPr/>
          <a:lstStyle/>
          <a:p>
            <a:r>
              <a:rPr lang="en-IN" dirty="0"/>
              <a:t>OUTPUT</a:t>
            </a:r>
          </a:p>
        </p:txBody>
      </p:sp>
      <p:sp>
        <p:nvSpPr>
          <p:cNvPr id="10" name="Text Placeholder 3">
            <a:extLst>
              <a:ext uri="{FF2B5EF4-FFF2-40B4-BE49-F238E27FC236}">
                <a16:creationId xmlns:a16="http://schemas.microsoft.com/office/drawing/2014/main" id="{7CAECC36-470E-43CE-BDD7-DF4BF1804FCE}"/>
              </a:ext>
            </a:extLst>
          </p:cNvPr>
          <p:cNvSpPr txBox="1">
            <a:spLocks/>
          </p:cNvSpPr>
          <p:nvPr/>
        </p:nvSpPr>
        <p:spPr>
          <a:xfrm>
            <a:off x="1097280" y="1880901"/>
            <a:ext cx="10662330" cy="108026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1800" dirty="0"/>
              <a:t>http://localhost:8080/</a:t>
            </a:r>
          </a:p>
          <a:p>
            <a:r>
              <a:rPr lang="en-IN" sz="1800" dirty="0"/>
              <a:t>Web page which contains a drop down list of all the extracted file names</a:t>
            </a:r>
          </a:p>
        </p:txBody>
      </p:sp>
      <p:pic>
        <p:nvPicPr>
          <p:cNvPr id="6" name="Picture 5">
            <a:extLst>
              <a:ext uri="{FF2B5EF4-FFF2-40B4-BE49-F238E27FC236}">
                <a16:creationId xmlns:a16="http://schemas.microsoft.com/office/drawing/2014/main" id="{67D977B9-3472-40DD-B58B-7FAA91128FC5}"/>
              </a:ext>
            </a:extLst>
          </p:cNvPr>
          <p:cNvPicPr>
            <a:picLocks noChangeAspect="1"/>
          </p:cNvPicPr>
          <p:nvPr/>
        </p:nvPicPr>
        <p:blipFill rotWithShape="1">
          <a:blip r:embed="rId2">
            <a:extLst>
              <a:ext uri="{28A0092B-C50C-407E-A947-70E740481C1C}">
                <a14:useLocalDpi xmlns:a14="http://schemas.microsoft.com/office/drawing/2010/main" val="0"/>
              </a:ext>
            </a:extLst>
          </a:blip>
          <a:srcRect l="25237" t="11882" r="24564" b="23137"/>
          <a:stretch/>
        </p:blipFill>
        <p:spPr>
          <a:xfrm>
            <a:off x="3690915" y="2748516"/>
            <a:ext cx="4810169" cy="3417540"/>
          </a:xfrm>
          <a:prstGeom prst="rect">
            <a:avLst/>
          </a:prstGeom>
        </p:spPr>
      </p:pic>
    </p:spTree>
    <p:extLst>
      <p:ext uri="{BB962C8B-B14F-4D97-AF65-F5344CB8AC3E}">
        <p14:creationId xmlns:p14="http://schemas.microsoft.com/office/powerpoint/2010/main" val="52461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60D5-356E-4BFC-951E-BB325BC5C74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5583D23-620C-454C-8E12-58B5A003A1DF}"/>
              </a:ext>
            </a:extLst>
          </p:cNvPr>
          <p:cNvSpPr>
            <a:spLocks noGrp="1"/>
          </p:cNvSpPr>
          <p:nvPr>
            <p:ph idx="1"/>
          </p:nvPr>
        </p:nvSpPr>
        <p:spPr>
          <a:xfrm>
            <a:off x="1097280" y="2302934"/>
            <a:ext cx="10058400" cy="4023360"/>
          </a:xfrm>
        </p:spPr>
        <p:txBody>
          <a:bodyPr>
            <a:normAutofit/>
          </a:bodyPr>
          <a:lstStyle/>
          <a:p>
            <a:pPr marL="514350" indent="-514350">
              <a:buFont typeface="+mj-lt"/>
              <a:buAutoNum type="arabicPeriod"/>
            </a:pPr>
            <a:r>
              <a:rPr lang="en-IN" sz="2600" dirty="0"/>
              <a:t>Download Node.js - </a:t>
            </a:r>
            <a:r>
              <a:rPr lang="en-IN" sz="2600" i="1" u="sng" dirty="0"/>
              <a:t>https://nodejs.org/en/download/ </a:t>
            </a:r>
          </a:p>
          <a:p>
            <a:pPr marL="514350" indent="-514350">
              <a:buFont typeface="+mj-lt"/>
              <a:buAutoNum type="arabicPeriod"/>
            </a:pPr>
            <a:r>
              <a:rPr lang="en-IN" sz="2600" dirty="0"/>
              <a:t>Download VS Code - </a:t>
            </a:r>
            <a:r>
              <a:rPr lang="en-IN" sz="2600" i="1" u="sng" dirty="0"/>
              <a:t>https://code.visualstudio.com/download </a:t>
            </a:r>
          </a:p>
          <a:p>
            <a:pPr marL="514350" indent="-514350">
              <a:buFont typeface="+mj-lt"/>
              <a:buAutoNum type="arabicPeriod"/>
            </a:pPr>
            <a:r>
              <a:rPr lang="en-IN" sz="2600" i="1" u="sng" dirty="0"/>
              <a:t>https://www.youtube.com/watch?v=7FjhF6Hy9gY&amp;t=391s </a:t>
            </a:r>
          </a:p>
          <a:p>
            <a:pPr marL="514350" indent="-514350">
              <a:buFont typeface="+mj-lt"/>
              <a:buAutoNum type="arabicPeriod"/>
            </a:pPr>
            <a:r>
              <a:rPr lang="en-IN" sz="2600" dirty="0" err="1"/>
              <a:t>github</a:t>
            </a:r>
            <a:r>
              <a:rPr lang="en-IN" sz="2600" dirty="0"/>
              <a:t> - </a:t>
            </a:r>
            <a:r>
              <a:rPr lang="en-IN" sz="2600" i="1" u="sng" dirty="0"/>
              <a:t>https://github.com/Gayathri99Ravichandran/WebScraping-using-NodeJS</a:t>
            </a:r>
          </a:p>
        </p:txBody>
      </p:sp>
    </p:spTree>
    <p:extLst>
      <p:ext uri="{BB962C8B-B14F-4D97-AF65-F5344CB8AC3E}">
        <p14:creationId xmlns:p14="http://schemas.microsoft.com/office/powerpoint/2010/main" val="234194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D2047D-030F-4E6F-81C9-269480335C33}"/>
              </a:ext>
            </a:extLst>
          </p:cNvPr>
          <p:cNvSpPr/>
          <p:nvPr/>
        </p:nvSpPr>
        <p:spPr>
          <a:xfrm>
            <a:off x="3520326" y="2767280"/>
            <a:ext cx="5151347"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86529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6D77-A64E-437F-93BA-EEE407223345}"/>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711194F1-F0FF-4B1E-A4AD-46DC8E162D67}"/>
              </a:ext>
            </a:extLst>
          </p:cNvPr>
          <p:cNvSpPr>
            <a:spLocks noGrp="1"/>
          </p:cNvSpPr>
          <p:nvPr>
            <p:ph idx="1"/>
          </p:nvPr>
        </p:nvSpPr>
        <p:spPr>
          <a:xfrm>
            <a:off x="1097280" y="2181636"/>
            <a:ext cx="10058400" cy="4023360"/>
          </a:xfrm>
        </p:spPr>
        <p:txBody>
          <a:bodyPr>
            <a:normAutofit/>
          </a:bodyPr>
          <a:lstStyle/>
          <a:p>
            <a:pPr>
              <a:buFont typeface="Wingdings" panose="05000000000000000000" pitchFamily="2" charset="2"/>
              <a:buChar char="v"/>
            </a:pPr>
            <a:r>
              <a:rPr lang="en-US" sz="2600" dirty="0"/>
              <a:t>The purpose of this project is to create a web-based application that helps in web scraping</a:t>
            </a:r>
          </a:p>
          <a:p>
            <a:pPr>
              <a:buFont typeface="Wingdings" panose="05000000000000000000" pitchFamily="2" charset="2"/>
              <a:buChar char="v"/>
            </a:pPr>
            <a:r>
              <a:rPr lang="en-US" sz="2600" dirty="0"/>
              <a:t>The tool used to achieve this objective is Node.js, which is an open-source server providing an environment for execution of JavaScript</a:t>
            </a:r>
          </a:p>
          <a:p>
            <a:pPr>
              <a:buFont typeface="Wingdings" panose="05000000000000000000" pitchFamily="2" charset="2"/>
              <a:buChar char="v"/>
            </a:pPr>
            <a:r>
              <a:rPr lang="en-US" sz="2600" dirty="0"/>
              <a:t>In this package, the server side of the program aims to extract the filenames, present in link format, in the specified URL</a:t>
            </a:r>
          </a:p>
          <a:p>
            <a:pPr>
              <a:buFont typeface="Wingdings" panose="05000000000000000000" pitchFamily="2" charset="2"/>
              <a:buChar char="v"/>
            </a:pPr>
            <a:r>
              <a:rPr lang="en-US" sz="2600" dirty="0"/>
              <a:t>The client side of the program is displayed in the form of a webpage</a:t>
            </a:r>
            <a:endParaRPr lang="en-IN" sz="2600" dirty="0"/>
          </a:p>
        </p:txBody>
      </p:sp>
    </p:spTree>
    <p:extLst>
      <p:ext uri="{BB962C8B-B14F-4D97-AF65-F5344CB8AC3E}">
        <p14:creationId xmlns:p14="http://schemas.microsoft.com/office/powerpoint/2010/main" val="34291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1A0A-55E1-4106-AD26-DAC8E2EC2EA8}"/>
              </a:ext>
            </a:extLst>
          </p:cNvPr>
          <p:cNvSpPr>
            <a:spLocks noGrp="1"/>
          </p:cNvSpPr>
          <p:nvPr>
            <p:ph type="title"/>
          </p:nvPr>
        </p:nvSpPr>
        <p:spPr/>
        <p:txBody>
          <a:bodyPr/>
          <a:lstStyle/>
          <a:p>
            <a:r>
              <a:rPr lang="en-IN" dirty="0"/>
              <a:t>INRODUCTION</a:t>
            </a:r>
          </a:p>
        </p:txBody>
      </p:sp>
      <p:sp>
        <p:nvSpPr>
          <p:cNvPr id="3" name="Content Placeholder 2">
            <a:extLst>
              <a:ext uri="{FF2B5EF4-FFF2-40B4-BE49-F238E27FC236}">
                <a16:creationId xmlns:a16="http://schemas.microsoft.com/office/drawing/2014/main" id="{B67F835E-10AA-43D8-9A3B-DB0658F4E5E4}"/>
              </a:ext>
            </a:extLst>
          </p:cNvPr>
          <p:cNvSpPr>
            <a:spLocks noGrp="1"/>
          </p:cNvSpPr>
          <p:nvPr>
            <p:ph idx="1"/>
          </p:nvPr>
        </p:nvSpPr>
        <p:spPr>
          <a:xfrm>
            <a:off x="1097280" y="2004354"/>
            <a:ext cx="10058400" cy="4023360"/>
          </a:xfrm>
        </p:spPr>
        <p:txBody>
          <a:bodyPr>
            <a:normAutofit fontScale="92500"/>
          </a:bodyPr>
          <a:lstStyle/>
          <a:p>
            <a:r>
              <a:rPr lang="en-US" sz="2800" dirty="0"/>
              <a:t>Why web scraping?</a:t>
            </a:r>
          </a:p>
          <a:p>
            <a:pPr>
              <a:buFont typeface="Wingdings" panose="05000000000000000000" pitchFamily="2" charset="2"/>
              <a:buChar char="v"/>
            </a:pPr>
            <a:r>
              <a:rPr lang="en-US" sz="2800" dirty="0"/>
              <a:t>Web scraping saves us the trouble of manually searching and extracting data. It speeds up the process by creating easy access to the data</a:t>
            </a:r>
          </a:p>
          <a:p>
            <a:pPr>
              <a:buFont typeface="Wingdings" panose="05000000000000000000" pitchFamily="2" charset="2"/>
              <a:buChar char="v"/>
            </a:pPr>
            <a:r>
              <a:rPr lang="en-US" sz="2800" dirty="0"/>
              <a:t>It has been used in many real-world applications like Finance, Marketing and also in Research fields such as Data science and Data analysis. In this project, the module aims at extracting only the links from the given URL</a:t>
            </a:r>
          </a:p>
          <a:p>
            <a:pPr>
              <a:buFont typeface="Wingdings" panose="05000000000000000000" pitchFamily="2" charset="2"/>
              <a:buChar char="v"/>
            </a:pPr>
            <a:r>
              <a:rPr lang="en-US" sz="2800" dirty="0"/>
              <a:t>Knowing which component of the web page to extract, and specifying its format narrows down the search process and scraping</a:t>
            </a:r>
            <a:endParaRPr lang="en-IN" sz="2800" dirty="0"/>
          </a:p>
        </p:txBody>
      </p:sp>
    </p:spTree>
    <p:extLst>
      <p:ext uri="{BB962C8B-B14F-4D97-AF65-F5344CB8AC3E}">
        <p14:creationId xmlns:p14="http://schemas.microsoft.com/office/powerpoint/2010/main" val="429101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DCFB-54B2-4F98-A74A-1EBD73DB57A0}"/>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2B2B71C7-4288-4FD9-A835-3BCC1E8FF5A7}"/>
              </a:ext>
            </a:extLst>
          </p:cNvPr>
          <p:cNvSpPr>
            <a:spLocks noGrp="1"/>
          </p:cNvSpPr>
          <p:nvPr>
            <p:ph idx="1"/>
          </p:nvPr>
        </p:nvSpPr>
        <p:spPr>
          <a:xfrm>
            <a:off x="1097280" y="2358918"/>
            <a:ext cx="10058400" cy="3174135"/>
          </a:xfrm>
        </p:spPr>
        <p:txBody>
          <a:bodyPr>
            <a:normAutofit/>
          </a:bodyPr>
          <a:lstStyle/>
          <a:p>
            <a:pPr>
              <a:buFont typeface="Wingdings" panose="05000000000000000000" pitchFamily="2" charset="2"/>
              <a:buChar char="v"/>
            </a:pPr>
            <a:r>
              <a:rPr lang="en-IN" sz="2600" dirty="0" err="1"/>
              <a:t>node_modules</a:t>
            </a:r>
            <a:r>
              <a:rPr lang="en-IN" sz="2600" dirty="0"/>
              <a:t> - </a:t>
            </a:r>
            <a:r>
              <a:rPr lang="en-IN" sz="2600" b="0" i="0" dirty="0">
                <a:solidFill>
                  <a:srgbClr val="222222"/>
                </a:solidFill>
                <a:effectLst/>
              </a:rPr>
              <a:t>directory containing necessary libraries</a:t>
            </a:r>
            <a:endParaRPr lang="en-IN" sz="2600" dirty="0"/>
          </a:p>
          <a:p>
            <a:pPr>
              <a:buFont typeface="Wingdings" panose="05000000000000000000" pitchFamily="2" charset="2"/>
              <a:buChar char="v"/>
            </a:pPr>
            <a:r>
              <a:rPr lang="en-IN" sz="2600" dirty="0" err="1"/>
              <a:t>package.json</a:t>
            </a:r>
            <a:r>
              <a:rPr lang="en-IN" sz="2600" dirty="0"/>
              <a:t> - </a:t>
            </a:r>
            <a:r>
              <a:rPr lang="en-IN" sz="2600" b="0" i="0" dirty="0">
                <a:solidFill>
                  <a:srgbClr val="222222"/>
                </a:solidFill>
                <a:effectLst/>
              </a:rPr>
              <a:t>metadata for the application</a:t>
            </a:r>
            <a:endParaRPr lang="en-IN" sz="2600" dirty="0"/>
          </a:p>
          <a:p>
            <a:pPr>
              <a:buFont typeface="Wingdings" panose="05000000000000000000" pitchFamily="2" charset="2"/>
              <a:buChar char="v"/>
            </a:pPr>
            <a:r>
              <a:rPr lang="en-IN" sz="2600" dirty="0"/>
              <a:t>function.js - </a:t>
            </a:r>
            <a:r>
              <a:rPr lang="en-IN" sz="2600" b="0" i="0" dirty="0">
                <a:solidFill>
                  <a:srgbClr val="222222"/>
                </a:solidFill>
                <a:effectLst/>
              </a:rPr>
              <a:t>web scraping and stores the result as a json </a:t>
            </a:r>
            <a:endParaRPr lang="en-IN" sz="2600" dirty="0"/>
          </a:p>
          <a:p>
            <a:pPr>
              <a:buFont typeface="Wingdings" panose="05000000000000000000" pitchFamily="2" charset="2"/>
              <a:buChar char="v"/>
            </a:pPr>
            <a:r>
              <a:rPr lang="en-IN" sz="2600" dirty="0" err="1"/>
              <a:t>list.json</a:t>
            </a:r>
            <a:r>
              <a:rPr lang="en-IN" sz="2600" dirty="0"/>
              <a:t> - </a:t>
            </a:r>
            <a:r>
              <a:rPr lang="en-IN" sz="2600" dirty="0">
                <a:solidFill>
                  <a:srgbClr val="222222"/>
                </a:solidFill>
              </a:rPr>
              <a:t>file containing the result</a:t>
            </a:r>
            <a:endParaRPr lang="en-IN" sz="2600" dirty="0"/>
          </a:p>
          <a:p>
            <a:pPr>
              <a:buFont typeface="Wingdings" panose="05000000000000000000" pitchFamily="2" charset="2"/>
              <a:buChar char="v"/>
            </a:pPr>
            <a:r>
              <a:rPr lang="en-IN" sz="2600" dirty="0"/>
              <a:t>index.js </a:t>
            </a:r>
            <a:r>
              <a:rPr lang="en-IN" sz="2600" dirty="0">
                <a:solidFill>
                  <a:srgbClr val="222222"/>
                </a:solidFill>
              </a:rPr>
              <a:t>- </a:t>
            </a:r>
            <a:r>
              <a:rPr lang="en-IN" sz="2600" b="0" i="0" dirty="0">
                <a:solidFill>
                  <a:srgbClr val="222222"/>
                </a:solidFill>
                <a:effectLst/>
              </a:rPr>
              <a:t>renders the result as a drop-down list to a html page </a:t>
            </a:r>
            <a:endParaRPr lang="en-IN" sz="2600" dirty="0"/>
          </a:p>
        </p:txBody>
      </p:sp>
    </p:spTree>
    <p:extLst>
      <p:ext uri="{BB962C8B-B14F-4D97-AF65-F5344CB8AC3E}">
        <p14:creationId xmlns:p14="http://schemas.microsoft.com/office/powerpoint/2010/main" val="93914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00BA-26F6-4DCD-BB01-29E4908968B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9955652-72BE-4D0B-990D-12FDBFB1AC66}"/>
              </a:ext>
            </a:extLst>
          </p:cNvPr>
          <p:cNvSpPr>
            <a:spLocks noGrp="1"/>
          </p:cNvSpPr>
          <p:nvPr>
            <p:ph idx="1"/>
          </p:nvPr>
        </p:nvSpPr>
        <p:spPr/>
        <p:txBody>
          <a:bodyPr>
            <a:normAutofit lnSpcReduction="10000"/>
          </a:bodyPr>
          <a:lstStyle/>
          <a:p>
            <a:pPr>
              <a:buFont typeface="Wingdings" panose="05000000000000000000" pitchFamily="2" charset="2"/>
              <a:buChar char="v"/>
            </a:pPr>
            <a:r>
              <a:rPr lang="en-US" sz="2600" b="1" i="1" u="sng" dirty="0"/>
              <a:t>Function.js</a:t>
            </a:r>
          </a:p>
          <a:p>
            <a:pPr marL="0" indent="0">
              <a:buNone/>
            </a:pPr>
            <a:r>
              <a:rPr lang="en-US" sz="2600" dirty="0"/>
              <a:t>This module contains the web-scraping method fully defined to do the required task. There are some dependencies like </a:t>
            </a:r>
            <a:r>
              <a:rPr lang="en-US" sz="2600" i="1" dirty="0"/>
              <a:t>cheerio</a:t>
            </a:r>
            <a:r>
              <a:rPr lang="en-US" sz="2600" dirty="0"/>
              <a:t>, </a:t>
            </a:r>
            <a:r>
              <a:rPr lang="en-US" sz="2600" i="1" dirty="0"/>
              <a:t>request</a:t>
            </a:r>
            <a:r>
              <a:rPr lang="en-US" sz="2600" dirty="0"/>
              <a:t> and </a:t>
            </a:r>
            <a:r>
              <a:rPr lang="en-US" sz="2600" i="1" dirty="0"/>
              <a:t>fs</a:t>
            </a:r>
            <a:r>
              <a:rPr lang="en-US" sz="2600" dirty="0"/>
              <a:t> to be installed and imported into respected variables. </a:t>
            </a:r>
          </a:p>
          <a:p>
            <a:pPr marL="0" indent="0">
              <a:buNone/>
            </a:pPr>
            <a:r>
              <a:rPr lang="en-US" sz="2600" dirty="0"/>
              <a:t>When the execution of this method starts, it makes a request to the given URL and loads the HTML page of that URL into a variable. A looping statement is used to scan the page for “a” tag and “</a:t>
            </a:r>
            <a:r>
              <a:rPr lang="en-US" sz="2600" dirty="0" err="1"/>
              <a:t>href</a:t>
            </a:r>
            <a:r>
              <a:rPr lang="en-US" sz="2600" dirty="0"/>
              <a:t>” attribute. </a:t>
            </a:r>
          </a:p>
          <a:p>
            <a:pPr marL="0" indent="0">
              <a:buNone/>
            </a:pPr>
            <a:r>
              <a:rPr lang="en-US" sz="2600" dirty="0"/>
              <a:t>Using the </a:t>
            </a:r>
            <a:r>
              <a:rPr lang="en-US" sz="2600" dirty="0" err="1"/>
              <a:t>basename</a:t>
            </a:r>
            <a:r>
              <a:rPr lang="en-US" sz="2600" dirty="0"/>
              <a:t>() function, the name of that attribute is sliced and stored into the object. This object is converted into a string using the </a:t>
            </a:r>
            <a:r>
              <a:rPr lang="en-US" sz="2600" dirty="0" err="1"/>
              <a:t>stringify</a:t>
            </a:r>
            <a:r>
              <a:rPr lang="en-US" sz="2600" dirty="0"/>
              <a:t>() method, and a JSON file is written.</a:t>
            </a:r>
            <a:endParaRPr lang="en-IN" sz="2600" dirty="0"/>
          </a:p>
        </p:txBody>
      </p:sp>
    </p:spTree>
    <p:extLst>
      <p:ext uri="{BB962C8B-B14F-4D97-AF65-F5344CB8AC3E}">
        <p14:creationId xmlns:p14="http://schemas.microsoft.com/office/powerpoint/2010/main" val="300606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00BA-26F6-4DCD-BB01-29E4908968B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9955652-72BE-4D0B-990D-12FDBFB1AC66}"/>
              </a:ext>
            </a:extLst>
          </p:cNvPr>
          <p:cNvSpPr>
            <a:spLocks noGrp="1"/>
          </p:cNvSpPr>
          <p:nvPr>
            <p:ph idx="1"/>
          </p:nvPr>
        </p:nvSpPr>
        <p:spPr/>
        <p:txBody>
          <a:bodyPr>
            <a:normAutofit lnSpcReduction="10000"/>
          </a:bodyPr>
          <a:lstStyle/>
          <a:p>
            <a:pPr>
              <a:buFont typeface="Wingdings" panose="05000000000000000000" pitchFamily="2" charset="2"/>
              <a:buChar char="v"/>
            </a:pPr>
            <a:r>
              <a:rPr lang="en-US" sz="2600" b="1" i="1" u="sng" dirty="0"/>
              <a:t>Function.js</a:t>
            </a:r>
          </a:p>
          <a:p>
            <a:pPr>
              <a:buFont typeface="Wingdings" panose="05000000000000000000" pitchFamily="2" charset="2"/>
              <a:buChar char="v"/>
            </a:pPr>
            <a:r>
              <a:rPr lang="en-US" sz="2600" i="1" dirty="0"/>
              <a:t>cheerio module:</a:t>
            </a:r>
          </a:p>
          <a:p>
            <a:pPr marL="0" indent="0">
              <a:buNone/>
            </a:pPr>
            <a:r>
              <a:rPr lang="en-US" sz="2600" b="0" i="0" dirty="0">
                <a:solidFill>
                  <a:srgbClr val="333333"/>
                </a:solidFill>
                <a:effectLst/>
              </a:rPr>
              <a:t>Cheerio parses markup and provides an API for manipulating the resulting data structure. </a:t>
            </a:r>
            <a:r>
              <a:rPr lang="en-US" sz="2600" b="0" i="0" dirty="0" err="1">
                <a:solidFill>
                  <a:srgbClr val="333333"/>
                </a:solidFill>
                <a:effectLst/>
              </a:rPr>
              <a:t>Jquery</a:t>
            </a:r>
            <a:r>
              <a:rPr lang="en-US" sz="2600" b="0" i="0" dirty="0">
                <a:solidFill>
                  <a:srgbClr val="333333"/>
                </a:solidFill>
                <a:effectLst/>
              </a:rPr>
              <a:t> can be used to perform tasks.</a:t>
            </a:r>
          </a:p>
          <a:p>
            <a:pPr>
              <a:buFont typeface="Wingdings" panose="05000000000000000000" pitchFamily="2" charset="2"/>
              <a:buChar char="v"/>
            </a:pPr>
            <a:r>
              <a:rPr lang="en-US" sz="2600" i="1" dirty="0">
                <a:solidFill>
                  <a:srgbClr val="333333"/>
                </a:solidFill>
              </a:rPr>
              <a:t>request module:</a:t>
            </a:r>
          </a:p>
          <a:p>
            <a:pPr marL="0" indent="0">
              <a:buNone/>
            </a:pPr>
            <a:r>
              <a:rPr lang="en-US" sz="2600" dirty="0">
                <a:solidFill>
                  <a:srgbClr val="333333"/>
                </a:solidFill>
              </a:rPr>
              <a:t>To make a request to any </a:t>
            </a:r>
            <a:r>
              <a:rPr lang="en-US" sz="2600" dirty="0" err="1">
                <a:solidFill>
                  <a:srgbClr val="333333"/>
                </a:solidFill>
              </a:rPr>
              <a:t>url</a:t>
            </a:r>
            <a:endParaRPr lang="en-US" sz="2600" dirty="0">
              <a:solidFill>
                <a:srgbClr val="333333"/>
              </a:solidFill>
            </a:endParaRPr>
          </a:p>
          <a:p>
            <a:pPr>
              <a:buFont typeface="Wingdings" panose="05000000000000000000" pitchFamily="2" charset="2"/>
              <a:buChar char="v"/>
            </a:pPr>
            <a:r>
              <a:rPr lang="en-US" sz="2600" i="1" dirty="0">
                <a:solidFill>
                  <a:srgbClr val="333333"/>
                </a:solidFill>
              </a:rPr>
              <a:t>fs module:</a:t>
            </a:r>
          </a:p>
          <a:p>
            <a:pPr marL="0" indent="0">
              <a:buNone/>
            </a:pPr>
            <a:r>
              <a:rPr lang="en-US" sz="2600" dirty="0">
                <a:solidFill>
                  <a:srgbClr val="333333"/>
                </a:solidFill>
              </a:rPr>
              <a:t>To perform file operations</a:t>
            </a:r>
          </a:p>
          <a:p>
            <a:pPr marL="0" indent="0">
              <a:buNone/>
            </a:pPr>
            <a:endParaRPr lang="en-US" sz="2600" dirty="0"/>
          </a:p>
          <a:p>
            <a:pPr marL="0" indent="0">
              <a:buNone/>
            </a:pPr>
            <a:endParaRPr lang="en-US" sz="2600" u="sng" dirty="0"/>
          </a:p>
        </p:txBody>
      </p:sp>
    </p:spTree>
    <p:extLst>
      <p:ext uri="{BB962C8B-B14F-4D97-AF65-F5344CB8AC3E}">
        <p14:creationId xmlns:p14="http://schemas.microsoft.com/office/powerpoint/2010/main" val="78381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02BF-6486-41C1-875A-FA1145E79E68}"/>
              </a:ext>
            </a:extLst>
          </p:cNvPr>
          <p:cNvSpPr>
            <a:spLocks noGrp="1"/>
          </p:cNvSpPr>
          <p:nvPr>
            <p:ph type="title"/>
          </p:nvPr>
        </p:nvSpPr>
        <p:spPr/>
        <p:txBody>
          <a:bodyPr/>
          <a:lstStyle/>
          <a:p>
            <a:r>
              <a:rPr lang="en-IN" dirty="0"/>
              <a:t>CODE</a:t>
            </a:r>
          </a:p>
        </p:txBody>
      </p:sp>
      <p:pic>
        <p:nvPicPr>
          <p:cNvPr id="6" name="Content Placeholder 5">
            <a:extLst>
              <a:ext uri="{FF2B5EF4-FFF2-40B4-BE49-F238E27FC236}">
                <a16:creationId xmlns:a16="http://schemas.microsoft.com/office/drawing/2014/main" id="{1D043F80-A44A-4469-B8D6-ADB6A852B2E3}"/>
              </a:ext>
            </a:extLst>
          </p:cNvPr>
          <p:cNvPicPr>
            <a:picLocks noGrp="1" noChangeAspect="1"/>
          </p:cNvPicPr>
          <p:nvPr>
            <p:ph sz="half" idx="1"/>
          </p:nvPr>
        </p:nvPicPr>
        <p:blipFill>
          <a:blip r:embed="rId2"/>
          <a:stretch>
            <a:fillRect/>
          </a:stretch>
        </p:blipFill>
        <p:spPr>
          <a:xfrm>
            <a:off x="1263683" y="1912176"/>
            <a:ext cx="3928188" cy="4190643"/>
          </a:xfrm>
        </p:spPr>
      </p:pic>
      <p:pic>
        <p:nvPicPr>
          <p:cNvPr id="8" name="Content Placeholder 7">
            <a:extLst>
              <a:ext uri="{FF2B5EF4-FFF2-40B4-BE49-F238E27FC236}">
                <a16:creationId xmlns:a16="http://schemas.microsoft.com/office/drawing/2014/main" id="{47345F0B-3ADA-499B-B9C5-8D84254D68D8}"/>
              </a:ext>
            </a:extLst>
          </p:cNvPr>
          <p:cNvPicPr>
            <a:picLocks noGrp="1" noChangeAspect="1"/>
          </p:cNvPicPr>
          <p:nvPr>
            <p:ph sz="half" idx="2"/>
          </p:nvPr>
        </p:nvPicPr>
        <p:blipFill>
          <a:blip r:embed="rId3"/>
          <a:stretch>
            <a:fillRect/>
          </a:stretch>
        </p:blipFill>
        <p:spPr>
          <a:xfrm>
            <a:off x="5275846" y="2636050"/>
            <a:ext cx="6597397" cy="2561101"/>
          </a:xfrm>
        </p:spPr>
      </p:pic>
    </p:spTree>
    <p:extLst>
      <p:ext uri="{BB962C8B-B14F-4D97-AF65-F5344CB8AC3E}">
        <p14:creationId xmlns:p14="http://schemas.microsoft.com/office/powerpoint/2010/main" val="164987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02BF-6486-41C1-875A-FA1145E79E68}"/>
              </a:ext>
            </a:extLst>
          </p:cNvPr>
          <p:cNvSpPr>
            <a:spLocks noGrp="1"/>
          </p:cNvSpPr>
          <p:nvPr>
            <p:ph type="title"/>
          </p:nvPr>
        </p:nvSpPr>
        <p:spPr/>
        <p:txBody>
          <a:bodyPr/>
          <a:lstStyle/>
          <a:p>
            <a:r>
              <a:rPr lang="en-IN" dirty="0"/>
              <a:t>OUTPUT</a:t>
            </a:r>
          </a:p>
        </p:txBody>
      </p:sp>
      <p:sp>
        <p:nvSpPr>
          <p:cNvPr id="9" name="Title 1">
            <a:extLst>
              <a:ext uri="{FF2B5EF4-FFF2-40B4-BE49-F238E27FC236}">
                <a16:creationId xmlns:a16="http://schemas.microsoft.com/office/drawing/2014/main" id="{DEA0700E-43ED-404F-8225-C9EC06DB4C9D}"/>
              </a:ext>
            </a:extLst>
          </p:cNvPr>
          <p:cNvSpPr txBox="1">
            <a:spLocks/>
          </p:cNvSpPr>
          <p:nvPr/>
        </p:nvSpPr>
        <p:spPr>
          <a:xfrm>
            <a:off x="1097280" y="1786271"/>
            <a:ext cx="10113264" cy="8229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dirty="0" err="1"/>
              <a:t>list.json</a:t>
            </a:r>
            <a:endParaRPr lang="en-IN" dirty="0"/>
          </a:p>
        </p:txBody>
      </p:sp>
      <p:sp>
        <p:nvSpPr>
          <p:cNvPr id="10" name="Text Placeholder 3">
            <a:extLst>
              <a:ext uri="{FF2B5EF4-FFF2-40B4-BE49-F238E27FC236}">
                <a16:creationId xmlns:a16="http://schemas.microsoft.com/office/drawing/2014/main" id="{7CAECC36-470E-43CE-BDD7-DF4BF1804FCE}"/>
              </a:ext>
            </a:extLst>
          </p:cNvPr>
          <p:cNvSpPr txBox="1">
            <a:spLocks/>
          </p:cNvSpPr>
          <p:nvPr/>
        </p:nvSpPr>
        <p:spPr>
          <a:xfrm>
            <a:off x="1097279" y="2619865"/>
            <a:ext cx="10662330" cy="108026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This file contains a list of all the filenames extracted.</a:t>
            </a:r>
          </a:p>
          <a:p>
            <a:r>
              <a:rPr lang="en-US" sz="1800" dirty="0"/>
              <a:t> It is dynamic and can be modified at anytime. File  names can be added or deleted whenever needed.</a:t>
            </a:r>
            <a:endParaRPr lang="en-IN" sz="1800" dirty="0"/>
          </a:p>
        </p:txBody>
      </p:sp>
      <p:pic>
        <p:nvPicPr>
          <p:cNvPr id="11" name="Picture 10">
            <a:extLst>
              <a:ext uri="{FF2B5EF4-FFF2-40B4-BE49-F238E27FC236}">
                <a16:creationId xmlns:a16="http://schemas.microsoft.com/office/drawing/2014/main" id="{33F04BE0-B6BF-4A98-A63A-114B9870D7F9}"/>
              </a:ext>
            </a:extLst>
          </p:cNvPr>
          <p:cNvPicPr>
            <a:picLocks noChangeAspect="1"/>
          </p:cNvPicPr>
          <p:nvPr/>
        </p:nvPicPr>
        <p:blipFill>
          <a:blip r:embed="rId2"/>
          <a:stretch>
            <a:fillRect/>
          </a:stretch>
        </p:blipFill>
        <p:spPr>
          <a:xfrm>
            <a:off x="1254642" y="3898956"/>
            <a:ext cx="9955902" cy="1799404"/>
          </a:xfrm>
          <a:prstGeom prst="rect">
            <a:avLst/>
          </a:prstGeom>
        </p:spPr>
      </p:pic>
    </p:spTree>
    <p:extLst>
      <p:ext uri="{BB962C8B-B14F-4D97-AF65-F5344CB8AC3E}">
        <p14:creationId xmlns:p14="http://schemas.microsoft.com/office/powerpoint/2010/main" val="379185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A901-459B-47D1-8C7A-9F95B6C255A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192077F-82C3-48FE-B376-380FD17A382F}"/>
              </a:ext>
            </a:extLst>
          </p:cNvPr>
          <p:cNvSpPr>
            <a:spLocks noGrp="1"/>
          </p:cNvSpPr>
          <p:nvPr>
            <p:ph idx="1"/>
          </p:nvPr>
        </p:nvSpPr>
        <p:spPr/>
        <p:txBody>
          <a:bodyPr>
            <a:normAutofit lnSpcReduction="10000"/>
          </a:bodyPr>
          <a:lstStyle/>
          <a:p>
            <a:pPr>
              <a:buFont typeface="Wingdings" panose="05000000000000000000" pitchFamily="2" charset="2"/>
              <a:buChar char="v"/>
            </a:pPr>
            <a:r>
              <a:rPr lang="en-US" sz="2600" b="1" i="1" u="sng" dirty="0"/>
              <a:t>Index.js</a:t>
            </a:r>
          </a:p>
          <a:p>
            <a:pPr marL="0" indent="0">
              <a:buNone/>
            </a:pPr>
            <a:r>
              <a:rPr lang="en-US" sz="2600" dirty="0"/>
              <a:t>This is the main program of the project, and the execution begins here. The </a:t>
            </a:r>
            <a:r>
              <a:rPr lang="en-US" sz="2600" i="1" dirty="0" err="1"/>
              <a:t>ScrapeProduct</a:t>
            </a:r>
            <a:r>
              <a:rPr lang="en-US" sz="2600" i="1" dirty="0"/>
              <a:t>() </a:t>
            </a:r>
            <a:r>
              <a:rPr lang="en-US" sz="2600" dirty="0"/>
              <a:t>method from function.js is exported, and index.js imports it into a variable. </a:t>
            </a:r>
          </a:p>
          <a:p>
            <a:pPr marL="0" indent="0">
              <a:buNone/>
            </a:pPr>
            <a:r>
              <a:rPr lang="en-US" sz="2600" dirty="0"/>
              <a:t>This module acts like an API and uses express.js to render the contents into a HTML page. The express module is imported into the app variable. The </a:t>
            </a:r>
            <a:r>
              <a:rPr lang="en-US" sz="2600" i="1" dirty="0"/>
              <a:t>get() </a:t>
            </a:r>
            <a:r>
              <a:rPr lang="en-US" sz="2600" dirty="0"/>
              <a:t>function is used to make a request and deliver a response. </a:t>
            </a:r>
          </a:p>
          <a:p>
            <a:pPr marL="0" indent="0">
              <a:buNone/>
            </a:pPr>
            <a:r>
              <a:rPr lang="en-US" sz="2600" dirty="0"/>
              <a:t>It calls the </a:t>
            </a:r>
            <a:r>
              <a:rPr lang="en-US" sz="2600" i="1" dirty="0" err="1"/>
              <a:t>ScrapeProduct</a:t>
            </a:r>
            <a:r>
              <a:rPr lang="en-US" sz="2600" i="1" dirty="0"/>
              <a:t>() </a:t>
            </a:r>
            <a:r>
              <a:rPr lang="en-US" sz="2600" dirty="0"/>
              <a:t>function which gives an output, all the contents of the </a:t>
            </a:r>
            <a:r>
              <a:rPr lang="en-US" sz="2600" dirty="0" err="1"/>
              <a:t>list.json</a:t>
            </a:r>
            <a:r>
              <a:rPr lang="en-US" sz="2600" dirty="0"/>
              <a:t> file is loaded into a variable. It also recursively writes each file name into the page as a drop-down list. The port chosen here is 8080. </a:t>
            </a:r>
            <a:endParaRPr lang="en-IN" sz="2600" dirty="0"/>
          </a:p>
        </p:txBody>
      </p:sp>
    </p:spTree>
    <p:extLst>
      <p:ext uri="{BB962C8B-B14F-4D97-AF65-F5344CB8AC3E}">
        <p14:creationId xmlns:p14="http://schemas.microsoft.com/office/powerpoint/2010/main" val="31696598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TotalTime>
  <Words>822</Words>
  <Application>Microsoft Office PowerPoint</Application>
  <PresentationFormat>Widescreen</PresentationFormat>
  <Paragraphs>72</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PowerPoint Presentation</vt:lpstr>
      <vt:lpstr>SUMMARY</vt:lpstr>
      <vt:lpstr>INRODUCTION</vt:lpstr>
      <vt:lpstr>MODULES</vt:lpstr>
      <vt:lpstr>IMPLEMENTATION</vt:lpstr>
      <vt:lpstr>IMPLEMENTATION</vt:lpstr>
      <vt:lpstr>CODE</vt:lpstr>
      <vt:lpstr>OUTPUT</vt:lpstr>
      <vt:lpstr>IMPLEMENTATION</vt:lpstr>
      <vt:lpstr>IMPLEMENTATION</vt:lpstr>
      <vt:lpstr>CODE</vt:lpstr>
      <vt:lpstr>RESULT</vt:lpstr>
      <vt:lpstr>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USING NODE.JS</dc:title>
  <dc:creator>Gayathri Ravichandran</dc:creator>
  <cp:lastModifiedBy>Gayathri Ravichandran</cp:lastModifiedBy>
  <cp:revision>13</cp:revision>
  <dcterms:created xsi:type="dcterms:W3CDTF">2021-02-16T05:27:31Z</dcterms:created>
  <dcterms:modified xsi:type="dcterms:W3CDTF">2021-02-18T07:31:57Z</dcterms:modified>
</cp:coreProperties>
</file>