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60"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78F2-56F7-001A-22BD-99289197C5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C2954A-972C-3496-FBEF-82CD972E0B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0DB7147-D774-8696-0202-5CB4227EA533}"/>
              </a:ext>
            </a:extLst>
          </p:cNvPr>
          <p:cNvSpPr>
            <a:spLocks noGrp="1"/>
          </p:cNvSpPr>
          <p:nvPr>
            <p:ph type="dt" sz="half" idx="10"/>
          </p:nvPr>
        </p:nvSpPr>
        <p:spPr/>
        <p:txBody>
          <a:bodyPr/>
          <a:lstStyle/>
          <a:p>
            <a:fld id="{2848F8AA-483E-482E-A2AC-E5F8945E3BAC}" type="datetimeFigureOut">
              <a:rPr lang="en-US" smtClean="0"/>
              <a:t>10/6/2022</a:t>
            </a:fld>
            <a:endParaRPr lang="en-US"/>
          </a:p>
        </p:txBody>
      </p:sp>
      <p:sp>
        <p:nvSpPr>
          <p:cNvPr id="5" name="Footer Placeholder 4">
            <a:extLst>
              <a:ext uri="{FF2B5EF4-FFF2-40B4-BE49-F238E27FC236}">
                <a16:creationId xmlns:a16="http://schemas.microsoft.com/office/drawing/2014/main" id="{48EB03C4-2294-3455-4303-E215035176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0C2C71-2F46-9B24-3B9F-F907FF07F93D}"/>
              </a:ext>
            </a:extLst>
          </p:cNvPr>
          <p:cNvSpPr>
            <a:spLocks noGrp="1"/>
          </p:cNvSpPr>
          <p:nvPr>
            <p:ph type="sldNum" sz="quarter" idx="12"/>
          </p:nvPr>
        </p:nvSpPr>
        <p:spPr/>
        <p:txBody>
          <a:bodyPr/>
          <a:lstStyle/>
          <a:p>
            <a:fld id="{C8D26C54-7A16-4596-8670-B2C702286902}" type="slidenum">
              <a:rPr lang="en-US" smtClean="0"/>
              <a:t>‹#›</a:t>
            </a:fld>
            <a:endParaRPr lang="en-US"/>
          </a:p>
        </p:txBody>
      </p:sp>
    </p:spTree>
    <p:extLst>
      <p:ext uri="{BB962C8B-B14F-4D97-AF65-F5344CB8AC3E}">
        <p14:creationId xmlns:p14="http://schemas.microsoft.com/office/powerpoint/2010/main" val="3725622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39F03-EFD2-4467-4776-8BE434E862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EB30EA-7B37-4CD5-56A0-DB35877C9D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A1C1A9-3AAA-42EF-B80C-6792A8931802}"/>
              </a:ext>
            </a:extLst>
          </p:cNvPr>
          <p:cNvSpPr>
            <a:spLocks noGrp="1"/>
          </p:cNvSpPr>
          <p:nvPr>
            <p:ph type="dt" sz="half" idx="10"/>
          </p:nvPr>
        </p:nvSpPr>
        <p:spPr/>
        <p:txBody>
          <a:bodyPr/>
          <a:lstStyle/>
          <a:p>
            <a:fld id="{2848F8AA-483E-482E-A2AC-E5F8945E3BAC}" type="datetimeFigureOut">
              <a:rPr lang="en-US" smtClean="0"/>
              <a:t>10/6/2022</a:t>
            </a:fld>
            <a:endParaRPr lang="en-US"/>
          </a:p>
        </p:txBody>
      </p:sp>
      <p:sp>
        <p:nvSpPr>
          <p:cNvPr id="5" name="Footer Placeholder 4">
            <a:extLst>
              <a:ext uri="{FF2B5EF4-FFF2-40B4-BE49-F238E27FC236}">
                <a16:creationId xmlns:a16="http://schemas.microsoft.com/office/drawing/2014/main" id="{981B3FDD-E950-C199-4D5C-0D29E89F9A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A8BE8C-4AAB-D0EC-007C-6F43A6794293}"/>
              </a:ext>
            </a:extLst>
          </p:cNvPr>
          <p:cNvSpPr>
            <a:spLocks noGrp="1"/>
          </p:cNvSpPr>
          <p:nvPr>
            <p:ph type="sldNum" sz="quarter" idx="12"/>
          </p:nvPr>
        </p:nvSpPr>
        <p:spPr/>
        <p:txBody>
          <a:bodyPr/>
          <a:lstStyle/>
          <a:p>
            <a:fld id="{C8D26C54-7A16-4596-8670-B2C702286902}" type="slidenum">
              <a:rPr lang="en-US" smtClean="0"/>
              <a:t>‹#›</a:t>
            </a:fld>
            <a:endParaRPr lang="en-US"/>
          </a:p>
        </p:txBody>
      </p:sp>
    </p:spTree>
    <p:extLst>
      <p:ext uri="{BB962C8B-B14F-4D97-AF65-F5344CB8AC3E}">
        <p14:creationId xmlns:p14="http://schemas.microsoft.com/office/powerpoint/2010/main" val="2815507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B5C986-5175-0DDC-D576-F4AAACE9BE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24A16F-9E1F-90E9-694A-C7F87BF0B7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B81F02-A25E-D483-DC05-D24F8928E331}"/>
              </a:ext>
            </a:extLst>
          </p:cNvPr>
          <p:cNvSpPr>
            <a:spLocks noGrp="1"/>
          </p:cNvSpPr>
          <p:nvPr>
            <p:ph type="dt" sz="half" idx="10"/>
          </p:nvPr>
        </p:nvSpPr>
        <p:spPr/>
        <p:txBody>
          <a:bodyPr/>
          <a:lstStyle/>
          <a:p>
            <a:fld id="{2848F8AA-483E-482E-A2AC-E5F8945E3BAC}" type="datetimeFigureOut">
              <a:rPr lang="en-US" smtClean="0"/>
              <a:t>10/6/2022</a:t>
            </a:fld>
            <a:endParaRPr lang="en-US"/>
          </a:p>
        </p:txBody>
      </p:sp>
      <p:sp>
        <p:nvSpPr>
          <p:cNvPr id="5" name="Footer Placeholder 4">
            <a:extLst>
              <a:ext uri="{FF2B5EF4-FFF2-40B4-BE49-F238E27FC236}">
                <a16:creationId xmlns:a16="http://schemas.microsoft.com/office/drawing/2014/main" id="{E66B5C26-D637-01F0-8625-A1518A069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1873C9-7670-8737-5D8D-377D00F52AAB}"/>
              </a:ext>
            </a:extLst>
          </p:cNvPr>
          <p:cNvSpPr>
            <a:spLocks noGrp="1"/>
          </p:cNvSpPr>
          <p:nvPr>
            <p:ph type="sldNum" sz="quarter" idx="12"/>
          </p:nvPr>
        </p:nvSpPr>
        <p:spPr/>
        <p:txBody>
          <a:bodyPr/>
          <a:lstStyle/>
          <a:p>
            <a:fld id="{C8D26C54-7A16-4596-8670-B2C702286902}" type="slidenum">
              <a:rPr lang="en-US" smtClean="0"/>
              <a:t>‹#›</a:t>
            </a:fld>
            <a:endParaRPr lang="en-US"/>
          </a:p>
        </p:txBody>
      </p:sp>
    </p:spTree>
    <p:extLst>
      <p:ext uri="{BB962C8B-B14F-4D97-AF65-F5344CB8AC3E}">
        <p14:creationId xmlns:p14="http://schemas.microsoft.com/office/powerpoint/2010/main" val="1388856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8CFCB-5C7D-B1A5-0E62-533B8C20A8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560E6F-7375-93A0-BD9D-CDBE66E3B4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8DB2F5-FC1C-7DF4-EE98-6CBE771AB027}"/>
              </a:ext>
            </a:extLst>
          </p:cNvPr>
          <p:cNvSpPr>
            <a:spLocks noGrp="1"/>
          </p:cNvSpPr>
          <p:nvPr>
            <p:ph type="dt" sz="half" idx="10"/>
          </p:nvPr>
        </p:nvSpPr>
        <p:spPr/>
        <p:txBody>
          <a:bodyPr/>
          <a:lstStyle/>
          <a:p>
            <a:fld id="{2848F8AA-483E-482E-A2AC-E5F8945E3BAC}" type="datetimeFigureOut">
              <a:rPr lang="en-US" smtClean="0"/>
              <a:t>10/6/2022</a:t>
            </a:fld>
            <a:endParaRPr lang="en-US"/>
          </a:p>
        </p:txBody>
      </p:sp>
      <p:sp>
        <p:nvSpPr>
          <p:cNvPr id="5" name="Footer Placeholder 4">
            <a:extLst>
              <a:ext uri="{FF2B5EF4-FFF2-40B4-BE49-F238E27FC236}">
                <a16:creationId xmlns:a16="http://schemas.microsoft.com/office/drawing/2014/main" id="{EB401AAD-0B35-1C80-F3DD-E45CA6A2A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AA53D5-FB4F-0A10-E117-40BB0837476F}"/>
              </a:ext>
            </a:extLst>
          </p:cNvPr>
          <p:cNvSpPr>
            <a:spLocks noGrp="1"/>
          </p:cNvSpPr>
          <p:nvPr>
            <p:ph type="sldNum" sz="quarter" idx="12"/>
          </p:nvPr>
        </p:nvSpPr>
        <p:spPr/>
        <p:txBody>
          <a:bodyPr/>
          <a:lstStyle/>
          <a:p>
            <a:fld id="{C8D26C54-7A16-4596-8670-B2C702286902}" type="slidenum">
              <a:rPr lang="en-US" smtClean="0"/>
              <a:t>‹#›</a:t>
            </a:fld>
            <a:endParaRPr lang="en-US"/>
          </a:p>
        </p:txBody>
      </p:sp>
    </p:spTree>
    <p:extLst>
      <p:ext uri="{BB962C8B-B14F-4D97-AF65-F5344CB8AC3E}">
        <p14:creationId xmlns:p14="http://schemas.microsoft.com/office/powerpoint/2010/main" val="1386361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748C3-2EC6-B285-C724-E953EDFC81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5F9F61-8BA4-2EB5-8190-9D967CE953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EE029E-56C6-ACE2-5B3C-00728D56855F}"/>
              </a:ext>
            </a:extLst>
          </p:cNvPr>
          <p:cNvSpPr>
            <a:spLocks noGrp="1"/>
          </p:cNvSpPr>
          <p:nvPr>
            <p:ph type="dt" sz="half" idx="10"/>
          </p:nvPr>
        </p:nvSpPr>
        <p:spPr/>
        <p:txBody>
          <a:bodyPr/>
          <a:lstStyle/>
          <a:p>
            <a:fld id="{2848F8AA-483E-482E-A2AC-E5F8945E3BAC}" type="datetimeFigureOut">
              <a:rPr lang="en-US" smtClean="0"/>
              <a:t>10/6/2022</a:t>
            </a:fld>
            <a:endParaRPr lang="en-US"/>
          </a:p>
        </p:txBody>
      </p:sp>
      <p:sp>
        <p:nvSpPr>
          <p:cNvPr id="5" name="Footer Placeholder 4">
            <a:extLst>
              <a:ext uri="{FF2B5EF4-FFF2-40B4-BE49-F238E27FC236}">
                <a16:creationId xmlns:a16="http://schemas.microsoft.com/office/drawing/2014/main" id="{87BB693C-057F-3AB5-70B8-5C590DC4F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9CB10C-7529-6602-0783-BE7E8C7B5BD3}"/>
              </a:ext>
            </a:extLst>
          </p:cNvPr>
          <p:cNvSpPr>
            <a:spLocks noGrp="1"/>
          </p:cNvSpPr>
          <p:nvPr>
            <p:ph type="sldNum" sz="quarter" idx="12"/>
          </p:nvPr>
        </p:nvSpPr>
        <p:spPr/>
        <p:txBody>
          <a:bodyPr/>
          <a:lstStyle/>
          <a:p>
            <a:fld id="{C8D26C54-7A16-4596-8670-B2C702286902}" type="slidenum">
              <a:rPr lang="en-US" smtClean="0"/>
              <a:t>‹#›</a:t>
            </a:fld>
            <a:endParaRPr lang="en-US"/>
          </a:p>
        </p:txBody>
      </p:sp>
    </p:spTree>
    <p:extLst>
      <p:ext uri="{BB962C8B-B14F-4D97-AF65-F5344CB8AC3E}">
        <p14:creationId xmlns:p14="http://schemas.microsoft.com/office/powerpoint/2010/main" val="241168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D349-6B26-D5E0-D711-1194E1D73A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0AF1E9-6E49-6444-CE6B-1570A37B7F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B42639-5C82-3CD5-74C8-03214241C5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493E428-EDB1-819A-C643-9C86FAA1A1A4}"/>
              </a:ext>
            </a:extLst>
          </p:cNvPr>
          <p:cNvSpPr>
            <a:spLocks noGrp="1"/>
          </p:cNvSpPr>
          <p:nvPr>
            <p:ph type="dt" sz="half" idx="10"/>
          </p:nvPr>
        </p:nvSpPr>
        <p:spPr/>
        <p:txBody>
          <a:bodyPr/>
          <a:lstStyle/>
          <a:p>
            <a:fld id="{2848F8AA-483E-482E-A2AC-E5F8945E3BAC}" type="datetimeFigureOut">
              <a:rPr lang="en-US" smtClean="0"/>
              <a:t>10/6/2022</a:t>
            </a:fld>
            <a:endParaRPr lang="en-US"/>
          </a:p>
        </p:txBody>
      </p:sp>
      <p:sp>
        <p:nvSpPr>
          <p:cNvPr id="6" name="Footer Placeholder 5">
            <a:extLst>
              <a:ext uri="{FF2B5EF4-FFF2-40B4-BE49-F238E27FC236}">
                <a16:creationId xmlns:a16="http://schemas.microsoft.com/office/drawing/2014/main" id="{0D65F88F-1905-9590-2F62-001E9111A7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AA580-E574-6C5F-5D97-F38C41E66181}"/>
              </a:ext>
            </a:extLst>
          </p:cNvPr>
          <p:cNvSpPr>
            <a:spLocks noGrp="1"/>
          </p:cNvSpPr>
          <p:nvPr>
            <p:ph type="sldNum" sz="quarter" idx="12"/>
          </p:nvPr>
        </p:nvSpPr>
        <p:spPr/>
        <p:txBody>
          <a:bodyPr/>
          <a:lstStyle/>
          <a:p>
            <a:fld id="{C8D26C54-7A16-4596-8670-B2C702286902}" type="slidenum">
              <a:rPr lang="en-US" smtClean="0"/>
              <a:t>‹#›</a:t>
            </a:fld>
            <a:endParaRPr lang="en-US"/>
          </a:p>
        </p:txBody>
      </p:sp>
    </p:spTree>
    <p:extLst>
      <p:ext uri="{BB962C8B-B14F-4D97-AF65-F5344CB8AC3E}">
        <p14:creationId xmlns:p14="http://schemas.microsoft.com/office/powerpoint/2010/main" val="1141557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BF9F8-CE0C-DB74-A097-D77B632729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A62508-5391-B0DC-D526-8D1FC44F18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A89B21-B760-AD6E-6252-B1344F66E5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3619F5-776A-3842-AC24-759C6BC10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E22A95-4668-16B1-3257-2B077CEB8F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7BD650-517F-DE7F-A022-69F1608232B1}"/>
              </a:ext>
            </a:extLst>
          </p:cNvPr>
          <p:cNvSpPr>
            <a:spLocks noGrp="1"/>
          </p:cNvSpPr>
          <p:nvPr>
            <p:ph type="dt" sz="half" idx="10"/>
          </p:nvPr>
        </p:nvSpPr>
        <p:spPr/>
        <p:txBody>
          <a:bodyPr/>
          <a:lstStyle/>
          <a:p>
            <a:fld id="{2848F8AA-483E-482E-A2AC-E5F8945E3BAC}" type="datetimeFigureOut">
              <a:rPr lang="en-US" smtClean="0"/>
              <a:t>10/6/2022</a:t>
            </a:fld>
            <a:endParaRPr lang="en-US"/>
          </a:p>
        </p:txBody>
      </p:sp>
      <p:sp>
        <p:nvSpPr>
          <p:cNvPr id="8" name="Footer Placeholder 7">
            <a:extLst>
              <a:ext uri="{FF2B5EF4-FFF2-40B4-BE49-F238E27FC236}">
                <a16:creationId xmlns:a16="http://schemas.microsoft.com/office/drawing/2014/main" id="{3BEEECFC-C1E7-1C84-4BBC-ED360989BF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01702D-5598-C66C-1F3A-768E7567512D}"/>
              </a:ext>
            </a:extLst>
          </p:cNvPr>
          <p:cNvSpPr>
            <a:spLocks noGrp="1"/>
          </p:cNvSpPr>
          <p:nvPr>
            <p:ph type="sldNum" sz="quarter" idx="12"/>
          </p:nvPr>
        </p:nvSpPr>
        <p:spPr/>
        <p:txBody>
          <a:bodyPr/>
          <a:lstStyle/>
          <a:p>
            <a:fld id="{C8D26C54-7A16-4596-8670-B2C702286902}" type="slidenum">
              <a:rPr lang="en-US" smtClean="0"/>
              <a:t>‹#›</a:t>
            </a:fld>
            <a:endParaRPr lang="en-US"/>
          </a:p>
        </p:txBody>
      </p:sp>
    </p:spTree>
    <p:extLst>
      <p:ext uri="{BB962C8B-B14F-4D97-AF65-F5344CB8AC3E}">
        <p14:creationId xmlns:p14="http://schemas.microsoft.com/office/powerpoint/2010/main" val="2749316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59533-20E4-D301-ED40-9905F0A85D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433999-68E4-C04A-C912-823C60FC6307}"/>
              </a:ext>
            </a:extLst>
          </p:cNvPr>
          <p:cNvSpPr>
            <a:spLocks noGrp="1"/>
          </p:cNvSpPr>
          <p:nvPr>
            <p:ph type="dt" sz="half" idx="10"/>
          </p:nvPr>
        </p:nvSpPr>
        <p:spPr/>
        <p:txBody>
          <a:bodyPr/>
          <a:lstStyle/>
          <a:p>
            <a:fld id="{2848F8AA-483E-482E-A2AC-E5F8945E3BAC}" type="datetimeFigureOut">
              <a:rPr lang="en-US" smtClean="0"/>
              <a:t>10/6/2022</a:t>
            </a:fld>
            <a:endParaRPr lang="en-US"/>
          </a:p>
        </p:txBody>
      </p:sp>
      <p:sp>
        <p:nvSpPr>
          <p:cNvPr id="4" name="Footer Placeholder 3">
            <a:extLst>
              <a:ext uri="{FF2B5EF4-FFF2-40B4-BE49-F238E27FC236}">
                <a16:creationId xmlns:a16="http://schemas.microsoft.com/office/drawing/2014/main" id="{C1164120-CB99-BA78-D22F-C7EACDC4A1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0013B2-66B4-FA9D-2B9C-FF2C6F96C7CF}"/>
              </a:ext>
            </a:extLst>
          </p:cNvPr>
          <p:cNvSpPr>
            <a:spLocks noGrp="1"/>
          </p:cNvSpPr>
          <p:nvPr>
            <p:ph type="sldNum" sz="quarter" idx="12"/>
          </p:nvPr>
        </p:nvSpPr>
        <p:spPr/>
        <p:txBody>
          <a:bodyPr/>
          <a:lstStyle/>
          <a:p>
            <a:fld id="{C8D26C54-7A16-4596-8670-B2C702286902}" type="slidenum">
              <a:rPr lang="en-US" smtClean="0"/>
              <a:t>‹#›</a:t>
            </a:fld>
            <a:endParaRPr lang="en-US"/>
          </a:p>
        </p:txBody>
      </p:sp>
    </p:spTree>
    <p:extLst>
      <p:ext uri="{BB962C8B-B14F-4D97-AF65-F5344CB8AC3E}">
        <p14:creationId xmlns:p14="http://schemas.microsoft.com/office/powerpoint/2010/main" val="2088429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B93B26-49C1-B084-112B-F06637E9314F}"/>
              </a:ext>
            </a:extLst>
          </p:cNvPr>
          <p:cNvSpPr>
            <a:spLocks noGrp="1"/>
          </p:cNvSpPr>
          <p:nvPr>
            <p:ph type="dt" sz="half" idx="10"/>
          </p:nvPr>
        </p:nvSpPr>
        <p:spPr/>
        <p:txBody>
          <a:bodyPr/>
          <a:lstStyle/>
          <a:p>
            <a:fld id="{2848F8AA-483E-482E-A2AC-E5F8945E3BAC}" type="datetimeFigureOut">
              <a:rPr lang="en-US" smtClean="0"/>
              <a:t>10/6/2022</a:t>
            </a:fld>
            <a:endParaRPr lang="en-US"/>
          </a:p>
        </p:txBody>
      </p:sp>
      <p:sp>
        <p:nvSpPr>
          <p:cNvPr id="3" name="Footer Placeholder 2">
            <a:extLst>
              <a:ext uri="{FF2B5EF4-FFF2-40B4-BE49-F238E27FC236}">
                <a16:creationId xmlns:a16="http://schemas.microsoft.com/office/drawing/2014/main" id="{DF5C7D35-6693-DFFF-AA96-C0B55A7BF7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E8F990-276A-291D-F88A-FC1ECB8DCD62}"/>
              </a:ext>
            </a:extLst>
          </p:cNvPr>
          <p:cNvSpPr>
            <a:spLocks noGrp="1"/>
          </p:cNvSpPr>
          <p:nvPr>
            <p:ph type="sldNum" sz="quarter" idx="12"/>
          </p:nvPr>
        </p:nvSpPr>
        <p:spPr/>
        <p:txBody>
          <a:bodyPr/>
          <a:lstStyle/>
          <a:p>
            <a:fld id="{C8D26C54-7A16-4596-8670-B2C702286902}" type="slidenum">
              <a:rPr lang="en-US" smtClean="0"/>
              <a:t>‹#›</a:t>
            </a:fld>
            <a:endParaRPr lang="en-US"/>
          </a:p>
        </p:txBody>
      </p:sp>
    </p:spTree>
    <p:extLst>
      <p:ext uri="{BB962C8B-B14F-4D97-AF65-F5344CB8AC3E}">
        <p14:creationId xmlns:p14="http://schemas.microsoft.com/office/powerpoint/2010/main" val="3178336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00CB8-1793-8E2E-241D-73868595B4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0045BF-B559-384B-DC47-BFAB2C5881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21C992-9954-26B7-6ACA-FF0DD275F3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635056-B7AE-5B30-9B2B-A5F9C4217D94}"/>
              </a:ext>
            </a:extLst>
          </p:cNvPr>
          <p:cNvSpPr>
            <a:spLocks noGrp="1"/>
          </p:cNvSpPr>
          <p:nvPr>
            <p:ph type="dt" sz="half" idx="10"/>
          </p:nvPr>
        </p:nvSpPr>
        <p:spPr/>
        <p:txBody>
          <a:bodyPr/>
          <a:lstStyle/>
          <a:p>
            <a:fld id="{2848F8AA-483E-482E-A2AC-E5F8945E3BAC}" type="datetimeFigureOut">
              <a:rPr lang="en-US" smtClean="0"/>
              <a:t>10/6/2022</a:t>
            </a:fld>
            <a:endParaRPr lang="en-US"/>
          </a:p>
        </p:txBody>
      </p:sp>
      <p:sp>
        <p:nvSpPr>
          <p:cNvPr id="6" name="Footer Placeholder 5">
            <a:extLst>
              <a:ext uri="{FF2B5EF4-FFF2-40B4-BE49-F238E27FC236}">
                <a16:creationId xmlns:a16="http://schemas.microsoft.com/office/drawing/2014/main" id="{0A63FCD3-DBFC-EE26-FB18-48CFEC053F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50479E-A653-A815-0B61-351A93CC5CAC}"/>
              </a:ext>
            </a:extLst>
          </p:cNvPr>
          <p:cNvSpPr>
            <a:spLocks noGrp="1"/>
          </p:cNvSpPr>
          <p:nvPr>
            <p:ph type="sldNum" sz="quarter" idx="12"/>
          </p:nvPr>
        </p:nvSpPr>
        <p:spPr/>
        <p:txBody>
          <a:bodyPr/>
          <a:lstStyle/>
          <a:p>
            <a:fld id="{C8D26C54-7A16-4596-8670-B2C702286902}" type="slidenum">
              <a:rPr lang="en-US" smtClean="0"/>
              <a:t>‹#›</a:t>
            </a:fld>
            <a:endParaRPr lang="en-US"/>
          </a:p>
        </p:txBody>
      </p:sp>
    </p:spTree>
    <p:extLst>
      <p:ext uri="{BB962C8B-B14F-4D97-AF65-F5344CB8AC3E}">
        <p14:creationId xmlns:p14="http://schemas.microsoft.com/office/powerpoint/2010/main" val="1068162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4D179-77E2-5600-38E8-E809AAF01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96C8FC-0803-B0BD-FB7A-99D11E6D55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07EB52-0DB4-E8C0-D5CE-6D17DF435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3707C7-521C-85DF-DB64-49B76D239A53}"/>
              </a:ext>
            </a:extLst>
          </p:cNvPr>
          <p:cNvSpPr>
            <a:spLocks noGrp="1"/>
          </p:cNvSpPr>
          <p:nvPr>
            <p:ph type="dt" sz="half" idx="10"/>
          </p:nvPr>
        </p:nvSpPr>
        <p:spPr/>
        <p:txBody>
          <a:bodyPr/>
          <a:lstStyle/>
          <a:p>
            <a:fld id="{2848F8AA-483E-482E-A2AC-E5F8945E3BAC}" type="datetimeFigureOut">
              <a:rPr lang="en-US" smtClean="0"/>
              <a:t>10/6/2022</a:t>
            </a:fld>
            <a:endParaRPr lang="en-US"/>
          </a:p>
        </p:txBody>
      </p:sp>
      <p:sp>
        <p:nvSpPr>
          <p:cNvPr id="6" name="Footer Placeholder 5">
            <a:extLst>
              <a:ext uri="{FF2B5EF4-FFF2-40B4-BE49-F238E27FC236}">
                <a16:creationId xmlns:a16="http://schemas.microsoft.com/office/drawing/2014/main" id="{68EC8699-7943-FEBD-8070-87CE77FE94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E41E5-2FA0-B434-48E5-2E3481E1EDF1}"/>
              </a:ext>
            </a:extLst>
          </p:cNvPr>
          <p:cNvSpPr>
            <a:spLocks noGrp="1"/>
          </p:cNvSpPr>
          <p:nvPr>
            <p:ph type="sldNum" sz="quarter" idx="12"/>
          </p:nvPr>
        </p:nvSpPr>
        <p:spPr/>
        <p:txBody>
          <a:bodyPr/>
          <a:lstStyle/>
          <a:p>
            <a:fld id="{C8D26C54-7A16-4596-8670-B2C702286902}" type="slidenum">
              <a:rPr lang="en-US" smtClean="0"/>
              <a:t>‹#›</a:t>
            </a:fld>
            <a:endParaRPr lang="en-US"/>
          </a:p>
        </p:txBody>
      </p:sp>
    </p:spTree>
    <p:extLst>
      <p:ext uri="{BB962C8B-B14F-4D97-AF65-F5344CB8AC3E}">
        <p14:creationId xmlns:p14="http://schemas.microsoft.com/office/powerpoint/2010/main" val="372394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5B622F-9801-E52D-BBC7-0B15EB596C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F401F7-9630-20DC-B86C-C94AB0FFF3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A826BC-3E80-2917-374F-5FAA1A285C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48F8AA-483E-482E-A2AC-E5F8945E3BAC}" type="datetimeFigureOut">
              <a:rPr lang="en-US" smtClean="0"/>
              <a:t>10/6/2022</a:t>
            </a:fld>
            <a:endParaRPr lang="en-US"/>
          </a:p>
        </p:txBody>
      </p:sp>
      <p:sp>
        <p:nvSpPr>
          <p:cNvPr id="5" name="Footer Placeholder 4">
            <a:extLst>
              <a:ext uri="{FF2B5EF4-FFF2-40B4-BE49-F238E27FC236}">
                <a16:creationId xmlns:a16="http://schemas.microsoft.com/office/drawing/2014/main" id="{2E2D5514-7A1C-AC44-835D-831C7ADE47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A3F181-5E73-DACF-C3CB-9AAC3CD8D9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26C54-7A16-4596-8670-B2C702286902}" type="slidenum">
              <a:rPr lang="en-US" smtClean="0"/>
              <a:t>‹#›</a:t>
            </a:fld>
            <a:endParaRPr lang="en-US"/>
          </a:p>
        </p:txBody>
      </p:sp>
    </p:spTree>
    <p:extLst>
      <p:ext uri="{BB962C8B-B14F-4D97-AF65-F5344CB8AC3E}">
        <p14:creationId xmlns:p14="http://schemas.microsoft.com/office/powerpoint/2010/main" val="425655017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2014B-E85E-E562-DAB9-128D232BEE7D}"/>
              </a:ext>
            </a:extLst>
          </p:cNvPr>
          <p:cNvSpPr>
            <a:spLocks noGrp="1"/>
          </p:cNvSpPr>
          <p:nvPr>
            <p:ph type="ctrTitle"/>
          </p:nvPr>
        </p:nvSpPr>
        <p:spPr>
          <a:xfrm>
            <a:off x="1523999" y="2300437"/>
            <a:ext cx="9853061" cy="1260909"/>
          </a:xfrm>
        </p:spPr>
        <p:txBody>
          <a:bodyPr>
            <a:normAutofit/>
          </a:bodyPr>
          <a:lstStyle/>
          <a:p>
            <a:r>
              <a:rPr lang="en-US" sz="7200" b="1" dirty="0">
                <a:latin typeface="Goudy Old Style" panose="02020502050305020303" pitchFamily="18" charset="0"/>
              </a:rPr>
              <a:t>SALARY PREDICTION</a:t>
            </a:r>
          </a:p>
        </p:txBody>
      </p:sp>
      <p:sp>
        <p:nvSpPr>
          <p:cNvPr id="3" name="Subtitle 2">
            <a:extLst>
              <a:ext uri="{FF2B5EF4-FFF2-40B4-BE49-F238E27FC236}">
                <a16:creationId xmlns:a16="http://schemas.microsoft.com/office/drawing/2014/main" id="{BE24473C-6BAD-C6D1-BFEF-4DBA6C6C5741}"/>
              </a:ext>
            </a:extLst>
          </p:cNvPr>
          <p:cNvSpPr>
            <a:spLocks noGrp="1"/>
          </p:cNvSpPr>
          <p:nvPr>
            <p:ph type="subTitle" idx="1"/>
          </p:nvPr>
        </p:nvSpPr>
        <p:spPr>
          <a:xfrm>
            <a:off x="7806088" y="5072514"/>
            <a:ext cx="3878981" cy="798897"/>
          </a:xfrm>
        </p:spPr>
        <p:txBody>
          <a:bodyPr>
            <a:normAutofit fontScale="92500" lnSpcReduction="20000"/>
          </a:bodyPr>
          <a:lstStyle/>
          <a:p>
            <a:endParaRPr lang="en-US" sz="2800" b="1" dirty="0"/>
          </a:p>
          <a:p>
            <a:r>
              <a:rPr lang="en-US" sz="2800" b="1" dirty="0">
                <a:latin typeface="Goudy Old Style" panose="02020502050305020303" pitchFamily="18" charset="0"/>
              </a:rPr>
              <a:t>Submitted by- Group 6</a:t>
            </a:r>
          </a:p>
        </p:txBody>
      </p:sp>
    </p:spTree>
    <p:extLst>
      <p:ext uri="{BB962C8B-B14F-4D97-AF65-F5344CB8AC3E}">
        <p14:creationId xmlns:p14="http://schemas.microsoft.com/office/powerpoint/2010/main" val="4077201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4581-E7C4-6D63-A5D6-79A73180DA10}"/>
              </a:ext>
            </a:extLst>
          </p:cNvPr>
          <p:cNvSpPr>
            <a:spLocks noGrp="1"/>
          </p:cNvSpPr>
          <p:nvPr>
            <p:ph type="title"/>
          </p:nvPr>
        </p:nvSpPr>
        <p:spPr/>
        <p:txBody>
          <a:bodyPr/>
          <a:lstStyle/>
          <a:p>
            <a:r>
              <a:rPr lang="en-US" dirty="0">
                <a:latin typeface="Goudy Old Style" panose="02020502050305020303" pitchFamily="18" charset="0"/>
              </a:rPr>
              <a:t>Abstract</a:t>
            </a:r>
          </a:p>
        </p:txBody>
      </p:sp>
      <p:sp>
        <p:nvSpPr>
          <p:cNvPr id="3" name="Content Placeholder 2">
            <a:extLst>
              <a:ext uri="{FF2B5EF4-FFF2-40B4-BE49-F238E27FC236}">
                <a16:creationId xmlns:a16="http://schemas.microsoft.com/office/drawing/2014/main" id="{18467DB8-85D5-A90E-69C8-EE247809D944}"/>
              </a:ext>
            </a:extLst>
          </p:cNvPr>
          <p:cNvSpPr>
            <a:spLocks noGrp="1"/>
          </p:cNvSpPr>
          <p:nvPr>
            <p:ph idx="1"/>
          </p:nvPr>
        </p:nvSpPr>
        <p:spPr>
          <a:xfrm>
            <a:off x="838200" y="1530417"/>
            <a:ext cx="10515600" cy="4962458"/>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Human resources (HR) is the division of an organization that is responsible for finding, screening,</a:t>
            </a:r>
          </a:p>
          <a:p>
            <a:pPr marL="0" indent="0" algn="just">
              <a:buNone/>
            </a:pPr>
            <a:r>
              <a:rPr lang="en-US" sz="2400" dirty="0">
                <a:latin typeface="Times New Roman" panose="02020603050405020304" pitchFamily="18" charset="0"/>
                <a:cs typeface="Times New Roman" panose="02020603050405020304" pitchFamily="18" charset="0"/>
              </a:rPr>
              <a:t>recruiting, and training job applicants, and administering employee-benefit programs.</a:t>
            </a:r>
          </a:p>
          <a:p>
            <a:pPr marL="0" indent="0" algn="just">
              <a:buNone/>
            </a:pPr>
            <a:r>
              <a:rPr lang="en-US" sz="2400" dirty="0">
                <a:latin typeface="Times New Roman" panose="02020603050405020304" pitchFamily="18" charset="0"/>
                <a:cs typeface="Times New Roman" panose="02020603050405020304" pitchFamily="18" charset="0"/>
              </a:rPr>
              <a:t>This management is the strategic approach to the efficient management of people in any</a:t>
            </a:r>
          </a:p>
          <a:p>
            <a:pPr marL="0" indent="0" algn="just">
              <a:buNone/>
            </a:pPr>
            <a:r>
              <a:rPr lang="en-US" sz="2400" dirty="0">
                <a:latin typeface="Times New Roman" panose="02020603050405020304" pitchFamily="18" charset="0"/>
                <a:cs typeface="Times New Roman" panose="02020603050405020304" pitchFamily="18" charset="0"/>
              </a:rPr>
              <a:t>organization in a way that can help their business gain a competitive advantage. It is designed to</a:t>
            </a:r>
          </a:p>
          <a:p>
            <a:pPr marL="0" indent="0" algn="just">
              <a:buNone/>
            </a:pPr>
            <a:r>
              <a:rPr lang="en-US" sz="2400" dirty="0">
                <a:latin typeface="Times New Roman" panose="02020603050405020304" pitchFamily="18" charset="0"/>
                <a:cs typeface="Times New Roman" panose="02020603050405020304" pitchFamily="18" charset="0"/>
              </a:rPr>
              <a:t>improve employee performance in service of an employer's strategic objectives.</a:t>
            </a:r>
          </a:p>
          <a:p>
            <a:pPr marL="0" indent="0" algn="just">
              <a:buNone/>
            </a:pPr>
            <a:r>
              <a:rPr lang="en-US" sz="2400" dirty="0">
                <a:latin typeface="Times New Roman" panose="02020603050405020304" pitchFamily="18" charset="0"/>
                <a:cs typeface="Times New Roman" panose="02020603050405020304" pitchFamily="18" charset="0"/>
              </a:rPr>
              <a:t>Understanding the Problem Statement :-</a:t>
            </a:r>
          </a:p>
          <a:p>
            <a:pPr marL="0" indent="0" algn="just">
              <a:buNone/>
            </a:pPr>
            <a:r>
              <a:rPr lang="en-US" sz="2400" b="0" i="0" dirty="0">
                <a:solidFill>
                  <a:srgbClr val="202124"/>
                </a:solidFill>
                <a:effectLst/>
                <a:latin typeface="Times New Roman" panose="02020603050405020304" pitchFamily="18" charset="0"/>
                <a:cs typeface="Times New Roman" panose="02020603050405020304" pitchFamily="18" charset="0"/>
              </a:rPr>
              <a:t>Here we are going to analyze the salary variation based on age, Experience, total, education </a:t>
            </a:r>
            <a:r>
              <a:rPr lang="en-US" sz="2400" b="0" i="0" dirty="0" err="1">
                <a:solidFill>
                  <a:srgbClr val="202124"/>
                </a:solidFill>
                <a:effectLst/>
                <a:latin typeface="Times New Roman" panose="02020603050405020304" pitchFamily="18" charset="0"/>
                <a:cs typeface="Times New Roman" panose="02020603050405020304" pitchFamily="18" charset="0"/>
              </a:rPr>
              <a:t>etc</a:t>
            </a:r>
            <a:r>
              <a:rPr lang="en-US" sz="2400" b="0" i="0" dirty="0">
                <a:solidFill>
                  <a:srgbClr val="202124"/>
                </a:solidFill>
                <a:effectLst/>
                <a:latin typeface="Times New Roman" panose="02020603050405020304" pitchFamily="18" charset="0"/>
                <a:cs typeface="Times New Roman" panose="02020603050405020304" pitchFamily="18" charset="0"/>
              </a:rPr>
              <a:t> and predict the salary distribution of each employee in the firm.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3015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41F44-6258-0C0E-2B1B-AAE5942C1D45}"/>
              </a:ext>
            </a:extLst>
          </p:cNvPr>
          <p:cNvSpPr>
            <a:spLocks noGrp="1"/>
          </p:cNvSpPr>
          <p:nvPr>
            <p:ph type="title"/>
          </p:nvPr>
        </p:nvSpPr>
        <p:spPr>
          <a:xfrm>
            <a:off x="838200" y="365126"/>
            <a:ext cx="9788091" cy="847658"/>
          </a:xfrm>
        </p:spPr>
        <p:txBody>
          <a:bodyPr/>
          <a:lstStyle/>
          <a:p>
            <a:r>
              <a:rPr lang="en-IN" dirty="0">
                <a:latin typeface="Goudy Old Style" panose="02020502050305020303" pitchFamily="18" charset="0"/>
              </a:rPr>
              <a:t>Univariate Analysis</a:t>
            </a:r>
          </a:p>
        </p:txBody>
      </p:sp>
      <p:pic>
        <p:nvPicPr>
          <p:cNvPr id="9" name="Content Placeholder 8">
            <a:extLst>
              <a:ext uri="{FF2B5EF4-FFF2-40B4-BE49-F238E27FC236}">
                <a16:creationId xmlns:a16="http://schemas.microsoft.com/office/drawing/2014/main" id="{C0F08A7C-23BD-A077-F68C-6F20ECD83D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8211" y="1049154"/>
            <a:ext cx="5227065" cy="5461884"/>
          </a:xfrm>
        </p:spPr>
      </p:pic>
    </p:spTree>
    <p:extLst>
      <p:ext uri="{BB962C8B-B14F-4D97-AF65-F5344CB8AC3E}">
        <p14:creationId xmlns:p14="http://schemas.microsoft.com/office/powerpoint/2010/main" val="1457780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ED8EB-86BB-6F4F-3ABE-8EB3E83CAB56}"/>
              </a:ext>
            </a:extLst>
          </p:cNvPr>
          <p:cNvSpPr>
            <a:spLocks noGrp="1"/>
          </p:cNvSpPr>
          <p:nvPr>
            <p:ph type="title"/>
          </p:nvPr>
        </p:nvSpPr>
        <p:spPr>
          <a:xfrm>
            <a:off x="838200" y="36413"/>
            <a:ext cx="7381775" cy="954989"/>
          </a:xfrm>
        </p:spPr>
        <p:txBody>
          <a:bodyPr/>
          <a:lstStyle/>
          <a:p>
            <a:r>
              <a:rPr lang="en-IN" b="1" dirty="0">
                <a:latin typeface="Goudy Old Style" panose="02020502050305020303" pitchFamily="18" charset="0"/>
              </a:rPr>
              <a:t>Bivariate Analysis</a:t>
            </a:r>
          </a:p>
        </p:txBody>
      </p:sp>
      <p:pic>
        <p:nvPicPr>
          <p:cNvPr id="5" name="Content Placeholder 4">
            <a:extLst>
              <a:ext uri="{FF2B5EF4-FFF2-40B4-BE49-F238E27FC236}">
                <a16:creationId xmlns:a16="http://schemas.microsoft.com/office/drawing/2014/main" id="{895F829D-A5B2-69CD-02A0-9AE21C9E378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46019" y="1520791"/>
            <a:ext cx="5181600" cy="3975233"/>
          </a:xfrm>
        </p:spPr>
      </p:pic>
      <p:pic>
        <p:nvPicPr>
          <p:cNvPr id="8" name="Content Placeholder 7">
            <a:extLst>
              <a:ext uri="{FF2B5EF4-FFF2-40B4-BE49-F238E27FC236}">
                <a16:creationId xmlns:a16="http://schemas.microsoft.com/office/drawing/2014/main" id="{56EF2020-266C-463D-7CB7-C3EEBD8A2D0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520791"/>
            <a:ext cx="5181600" cy="3975233"/>
          </a:xfrm>
        </p:spPr>
      </p:pic>
      <p:sp>
        <p:nvSpPr>
          <p:cNvPr id="9" name="TextBox 8">
            <a:extLst>
              <a:ext uri="{FF2B5EF4-FFF2-40B4-BE49-F238E27FC236}">
                <a16:creationId xmlns:a16="http://schemas.microsoft.com/office/drawing/2014/main" id="{5CF32B01-F193-5FA5-37BD-CEE63AFB8C7E}"/>
              </a:ext>
            </a:extLst>
          </p:cNvPr>
          <p:cNvSpPr txBox="1"/>
          <p:nvPr/>
        </p:nvSpPr>
        <p:spPr>
          <a:xfrm>
            <a:off x="1098481" y="5486398"/>
            <a:ext cx="4676675" cy="1200329"/>
          </a:xfrm>
          <a:prstGeom prst="rect">
            <a:avLst/>
          </a:prstGeom>
          <a:noFill/>
        </p:spPr>
        <p:txBody>
          <a:bodyPr wrap="square" rtlCol="0">
            <a:spAutoFit/>
          </a:bodyPr>
          <a:lstStyle/>
          <a:p>
            <a:pPr algn="just"/>
            <a:r>
              <a:rPr lang="en-US" i="1" dirty="0"/>
              <a:t>We can see that, age ranging from 40 to 70 shows no much variation in the salary, whereas the age gap between 15 and 33 shows greater variations in the salary</a:t>
            </a:r>
            <a:endParaRPr lang="en-IN" i="1" dirty="0"/>
          </a:p>
        </p:txBody>
      </p:sp>
      <p:sp>
        <p:nvSpPr>
          <p:cNvPr id="10" name="TextBox 9">
            <a:extLst>
              <a:ext uri="{FF2B5EF4-FFF2-40B4-BE49-F238E27FC236}">
                <a16:creationId xmlns:a16="http://schemas.microsoft.com/office/drawing/2014/main" id="{940AA510-C4D6-9205-F681-3DC58DD4FCAC}"/>
              </a:ext>
            </a:extLst>
          </p:cNvPr>
          <p:cNvSpPr txBox="1"/>
          <p:nvPr/>
        </p:nvSpPr>
        <p:spPr>
          <a:xfrm>
            <a:off x="6416846" y="5486397"/>
            <a:ext cx="4676675" cy="1200329"/>
          </a:xfrm>
          <a:prstGeom prst="rect">
            <a:avLst/>
          </a:prstGeom>
          <a:noFill/>
        </p:spPr>
        <p:txBody>
          <a:bodyPr wrap="square" rtlCol="0">
            <a:spAutoFit/>
          </a:bodyPr>
          <a:lstStyle/>
          <a:p>
            <a:pPr algn="just"/>
            <a:r>
              <a:rPr lang="en-US" i="1" dirty="0"/>
              <a:t>Here we observe that, there is drastic increase in salary when education is between Intermediate and Graduation, and least change in salary when the education is below intermediate.</a:t>
            </a:r>
            <a:endParaRPr lang="en-IN" i="1" dirty="0"/>
          </a:p>
        </p:txBody>
      </p:sp>
      <p:sp>
        <p:nvSpPr>
          <p:cNvPr id="11" name="Rectangle 10">
            <a:extLst>
              <a:ext uri="{FF2B5EF4-FFF2-40B4-BE49-F238E27FC236}">
                <a16:creationId xmlns:a16="http://schemas.microsoft.com/office/drawing/2014/main" id="{1DB370EA-1CAD-1AAC-9308-8C55F431E66C}"/>
              </a:ext>
            </a:extLst>
          </p:cNvPr>
          <p:cNvSpPr/>
          <p:nvPr/>
        </p:nvSpPr>
        <p:spPr>
          <a:xfrm>
            <a:off x="1260909" y="1078029"/>
            <a:ext cx="4835091" cy="4427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Age vs Salary</a:t>
            </a:r>
            <a:endParaRPr lang="en-IN" dirty="0"/>
          </a:p>
        </p:txBody>
      </p:sp>
      <p:sp>
        <p:nvSpPr>
          <p:cNvPr id="12" name="Rectangle 11">
            <a:extLst>
              <a:ext uri="{FF2B5EF4-FFF2-40B4-BE49-F238E27FC236}">
                <a16:creationId xmlns:a16="http://schemas.microsoft.com/office/drawing/2014/main" id="{BBDCE250-2D50-D0C8-27A4-0491E0F43CC5}"/>
              </a:ext>
            </a:extLst>
          </p:cNvPr>
          <p:cNvSpPr/>
          <p:nvPr/>
        </p:nvSpPr>
        <p:spPr>
          <a:xfrm>
            <a:off x="6518709" y="1078029"/>
            <a:ext cx="4835091" cy="4427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Education vs Salary</a:t>
            </a:r>
            <a:endParaRPr lang="en-IN" dirty="0"/>
          </a:p>
        </p:txBody>
      </p:sp>
    </p:spTree>
    <p:extLst>
      <p:ext uri="{BB962C8B-B14F-4D97-AF65-F5344CB8AC3E}">
        <p14:creationId xmlns:p14="http://schemas.microsoft.com/office/powerpoint/2010/main" val="153383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ED8EB-86BB-6F4F-3ABE-8EB3E83CAB56}"/>
              </a:ext>
            </a:extLst>
          </p:cNvPr>
          <p:cNvSpPr>
            <a:spLocks noGrp="1"/>
          </p:cNvSpPr>
          <p:nvPr>
            <p:ph type="title"/>
          </p:nvPr>
        </p:nvSpPr>
        <p:spPr>
          <a:xfrm>
            <a:off x="838200" y="36413"/>
            <a:ext cx="7381775" cy="954989"/>
          </a:xfrm>
        </p:spPr>
        <p:txBody>
          <a:bodyPr/>
          <a:lstStyle/>
          <a:p>
            <a:r>
              <a:rPr lang="en-IN" b="1" dirty="0">
                <a:latin typeface="Goudy Old Style" panose="02020502050305020303" pitchFamily="18" charset="0"/>
              </a:rPr>
              <a:t>Bivariate Analysis- </a:t>
            </a:r>
            <a:r>
              <a:rPr lang="en-IN" sz="1800" b="1" i="1" dirty="0">
                <a:latin typeface="Goudy Old Style" panose="02020502050305020303" pitchFamily="18" charset="0"/>
              </a:rPr>
              <a:t>continued</a:t>
            </a:r>
            <a:endParaRPr lang="en-IN" b="1" i="1" dirty="0">
              <a:latin typeface="Goudy Old Style" panose="02020502050305020303" pitchFamily="18" charset="0"/>
            </a:endParaRPr>
          </a:p>
        </p:txBody>
      </p:sp>
      <p:sp>
        <p:nvSpPr>
          <p:cNvPr id="9" name="TextBox 8">
            <a:extLst>
              <a:ext uri="{FF2B5EF4-FFF2-40B4-BE49-F238E27FC236}">
                <a16:creationId xmlns:a16="http://schemas.microsoft.com/office/drawing/2014/main" id="{5CF32B01-F193-5FA5-37BD-CEE63AFB8C7E}"/>
              </a:ext>
            </a:extLst>
          </p:cNvPr>
          <p:cNvSpPr txBox="1"/>
          <p:nvPr/>
        </p:nvSpPr>
        <p:spPr>
          <a:xfrm>
            <a:off x="1098481" y="5486398"/>
            <a:ext cx="4676675" cy="646331"/>
          </a:xfrm>
          <a:prstGeom prst="rect">
            <a:avLst/>
          </a:prstGeom>
          <a:noFill/>
        </p:spPr>
        <p:txBody>
          <a:bodyPr wrap="square" rtlCol="0">
            <a:spAutoFit/>
          </a:bodyPr>
          <a:lstStyle/>
          <a:p>
            <a:pPr algn="just"/>
            <a:r>
              <a:rPr lang="en-US" i="1" dirty="0"/>
              <a:t>We observe that the bonus paid is directly proportional to the salaries.</a:t>
            </a:r>
            <a:endParaRPr lang="en-IN" i="1" dirty="0"/>
          </a:p>
        </p:txBody>
      </p:sp>
      <p:sp>
        <p:nvSpPr>
          <p:cNvPr id="10" name="TextBox 9">
            <a:extLst>
              <a:ext uri="{FF2B5EF4-FFF2-40B4-BE49-F238E27FC236}">
                <a16:creationId xmlns:a16="http://schemas.microsoft.com/office/drawing/2014/main" id="{940AA510-C4D6-9205-F681-3DC58DD4FCAC}"/>
              </a:ext>
            </a:extLst>
          </p:cNvPr>
          <p:cNvSpPr txBox="1"/>
          <p:nvPr/>
        </p:nvSpPr>
        <p:spPr>
          <a:xfrm>
            <a:off x="6416846" y="5486397"/>
            <a:ext cx="4676675" cy="1200329"/>
          </a:xfrm>
          <a:prstGeom prst="rect">
            <a:avLst/>
          </a:prstGeom>
          <a:noFill/>
        </p:spPr>
        <p:txBody>
          <a:bodyPr wrap="square" rtlCol="0">
            <a:spAutoFit/>
          </a:bodyPr>
          <a:lstStyle/>
          <a:p>
            <a:pPr algn="just"/>
            <a:r>
              <a:rPr lang="en-US" i="1" dirty="0"/>
              <a:t>There  is a commendable hike in salary for newly joined and for the experienced employee.</a:t>
            </a:r>
          </a:p>
          <a:p>
            <a:pPr algn="just"/>
            <a:r>
              <a:rPr lang="en-US" i="1" dirty="0"/>
              <a:t>Also we can observe that, there is only a slight change in salary for the employees who stay.</a:t>
            </a:r>
            <a:endParaRPr lang="en-IN" i="1" dirty="0"/>
          </a:p>
        </p:txBody>
      </p:sp>
      <p:sp>
        <p:nvSpPr>
          <p:cNvPr id="11" name="Rectangle 10">
            <a:extLst>
              <a:ext uri="{FF2B5EF4-FFF2-40B4-BE49-F238E27FC236}">
                <a16:creationId xmlns:a16="http://schemas.microsoft.com/office/drawing/2014/main" id="{1DB370EA-1CAD-1AAC-9308-8C55F431E66C}"/>
              </a:ext>
            </a:extLst>
          </p:cNvPr>
          <p:cNvSpPr/>
          <p:nvPr/>
        </p:nvSpPr>
        <p:spPr>
          <a:xfrm>
            <a:off x="1260909" y="1078029"/>
            <a:ext cx="4835091" cy="4427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Bonus Pay vs Salary</a:t>
            </a:r>
            <a:endParaRPr lang="en-IN" dirty="0"/>
          </a:p>
        </p:txBody>
      </p:sp>
      <p:sp>
        <p:nvSpPr>
          <p:cNvPr id="12" name="Rectangle 11">
            <a:extLst>
              <a:ext uri="{FF2B5EF4-FFF2-40B4-BE49-F238E27FC236}">
                <a16:creationId xmlns:a16="http://schemas.microsoft.com/office/drawing/2014/main" id="{BBDCE250-2D50-D0C8-27A4-0491E0F43CC5}"/>
              </a:ext>
            </a:extLst>
          </p:cNvPr>
          <p:cNvSpPr/>
          <p:nvPr/>
        </p:nvSpPr>
        <p:spPr>
          <a:xfrm>
            <a:off x="6518709" y="1078029"/>
            <a:ext cx="4835091" cy="4427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Experience vs Salary</a:t>
            </a:r>
            <a:endParaRPr lang="en-IN" dirty="0"/>
          </a:p>
        </p:txBody>
      </p:sp>
      <p:pic>
        <p:nvPicPr>
          <p:cNvPr id="7" name="Content Placeholder 6">
            <a:extLst>
              <a:ext uri="{FF2B5EF4-FFF2-40B4-BE49-F238E27FC236}">
                <a16:creationId xmlns:a16="http://schemas.microsoft.com/office/drawing/2014/main" id="{497B3576-9C98-DF31-3096-8F78F491E51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07419"/>
            <a:ext cx="5181600" cy="3706828"/>
          </a:xfrm>
        </p:spPr>
      </p:pic>
      <p:pic>
        <p:nvPicPr>
          <p:cNvPr id="16" name="Content Placeholder 15">
            <a:extLst>
              <a:ext uri="{FF2B5EF4-FFF2-40B4-BE49-F238E27FC236}">
                <a16:creationId xmlns:a16="http://schemas.microsoft.com/office/drawing/2014/main" id="{C8881073-F3EB-8162-0234-3F6E34A4EE7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732547"/>
            <a:ext cx="5181600" cy="3555438"/>
          </a:xfrm>
        </p:spPr>
      </p:pic>
    </p:spTree>
    <p:extLst>
      <p:ext uri="{BB962C8B-B14F-4D97-AF65-F5344CB8AC3E}">
        <p14:creationId xmlns:p14="http://schemas.microsoft.com/office/powerpoint/2010/main" val="2191320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ED8EB-86BB-6F4F-3ABE-8EB3E83CAB56}"/>
              </a:ext>
            </a:extLst>
          </p:cNvPr>
          <p:cNvSpPr>
            <a:spLocks noGrp="1"/>
          </p:cNvSpPr>
          <p:nvPr>
            <p:ph type="title"/>
          </p:nvPr>
        </p:nvSpPr>
        <p:spPr>
          <a:xfrm>
            <a:off x="838200" y="36413"/>
            <a:ext cx="7381775" cy="954989"/>
          </a:xfrm>
        </p:spPr>
        <p:txBody>
          <a:bodyPr/>
          <a:lstStyle/>
          <a:p>
            <a:r>
              <a:rPr lang="en-IN" b="1" dirty="0">
                <a:latin typeface="Goudy Old Style" panose="02020502050305020303" pitchFamily="18" charset="0"/>
              </a:rPr>
              <a:t>Bivariate Analysis- </a:t>
            </a:r>
            <a:r>
              <a:rPr lang="en-IN" sz="1800" b="1" i="1" dirty="0">
                <a:latin typeface="Goudy Old Style" panose="02020502050305020303" pitchFamily="18" charset="0"/>
              </a:rPr>
              <a:t>continued</a:t>
            </a:r>
            <a:endParaRPr lang="en-IN" b="1" i="1" dirty="0">
              <a:latin typeface="Goudy Old Style" panose="02020502050305020303" pitchFamily="18" charset="0"/>
            </a:endParaRPr>
          </a:p>
        </p:txBody>
      </p:sp>
      <p:sp>
        <p:nvSpPr>
          <p:cNvPr id="9" name="TextBox 8">
            <a:extLst>
              <a:ext uri="{FF2B5EF4-FFF2-40B4-BE49-F238E27FC236}">
                <a16:creationId xmlns:a16="http://schemas.microsoft.com/office/drawing/2014/main" id="{5CF32B01-F193-5FA5-37BD-CEE63AFB8C7E}"/>
              </a:ext>
            </a:extLst>
          </p:cNvPr>
          <p:cNvSpPr txBox="1"/>
          <p:nvPr/>
        </p:nvSpPr>
        <p:spPr>
          <a:xfrm>
            <a:off x="1098481" y="5486398"/>
            <a:ext cx="4676675" cy="1200329"/>
          </a:xfrm>
          <a:prstGeom prst="rect">
            <a:avLst/>
          </a:prstGeom>
          <a:noFill/>
        </p:spPr>
        <p:txBody>
          <a:bodyPr wrap="square" rtlCol="0">
            <a:spAutoFit/>
          </a:bodyPr>
          <a:lstStyle/>
          <a:p>
            <a:pPr algn="just"/>
            <a:r>
              <a:rPr lang="en-US" i="1" dirty="0"/>
              <a:t>We observe that the unit sales less than or equal to  20, bonus is set to be below 4,000 and for Unit Sales of above 20, there is greater impact in bonus according to sales made.</a:t>
            </a:r>
            <a:endParaRPr lang="en-IN" i="1" dirty="0"/>
          </a:p>
        </p:txBody>
      </p:sp>
      <p:sp>
        <p:nvSpPr>
          <p:cNvPr id="10" name="TextBox 9">
            <a:extLst>
              <a:ext uri="{FF2B5EF4-FFF2-40B4-BE49-F238E27FC236}">
                <a16:creationId xmlns:a16="http://schemas.microsoft.com/office/drawing/2014/main" id="{940AA510-C4D6-9205-F681-3DC58DD4FCAC}"/>
              </a:ext>
            </a:extLst>
          </p:cNvPr>
          <p:cNvSpPr txBox="1"/>
          <p:nvPr/>
        </p:nvSpPr>
        <p:spPr>
          <a:xfrm>
            <a:off x="6416846" y="5486397"/>
            <a:ext cx="4676675" cy="923330"/>
          </a:xfrm>
          <a:prstGeom prst="rect">
            <a:avLst/>
          </a:prstGeom>
          <a:noFill/>
        </p:spPr>
        <p:txBody>
          <a:bodyPr wrap="square" rtlCol="0">
            <a:spAutoFit/>
          </a:bodyPr>
          <a:lstStyle/>
          <a:p>
            <a:pPr algn="just"/>
            <a:r>
              <a:rPr lang="en-US" i="1" dirty="0"/>
              <a:t>We infer that employees with higher educational qualifications are offered with better basic pay.</a:t>
            </a:r>
            <a:endParaRPr lang="en-IN" i="1" dirty="0"/>
          </a:p>
        </p:txBody>
      </p:sp>
      <p:sp>
        <p:nvSpPr>
          <p:cNvPr id="11" name="Rectangle 10">
            <a:extLst>
              <a:ext uri="{FF2B5EF4-FFF2-40B4-BE49-F238E27FC236}">
                <a16:creationId xmlns:a16="http://schemas.microsoft.com/office/drawing/2014/main" id="{1DB370EA-1CAD-1AAC-9308-8C55F431E66C}"/>
              </a:ext>
            </a:extLst>
          </p:cNvPr>
          <p:cNvSpPr/>
          <p:nvPr/>
        </p:nvSpPr>
        <p:spPr>
          <a:xfrm>
            <a:off x="1260909" y="1078029"/>
            <a:ext cx="4835091" cy="4427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Sale volume vs Bonus</a:t>
            </a:r>
            <a:endParaRPr lang="en-IN" dirty="0"/>
          </a:p>
        </p:txBody>
      </p:sp>
      <p:sp>
        <p:nvSpPr>
          <p:cNvPr id="12" name="Rectangle 11">
            <a:extLst>
              <a:ext uri="{FF2B5EF4-FFF2-40B4-BE49-F238E27FC236}">
                <a16:creationId xmlns:a16="http://schemas.microsoft.com/office/drawing/2014/main" id="{BBDCE250-2D50-D0C8-27A4-0491E0F43CC5}"/>
              </a:ext>
            </a:extLst>
          </p:cNvPr>
          <p:cNvSpPr/>
          <p:nvPr/>
        </p:nvSpPr>
        <p:spPr>
          <a:xfrm>
            <a:off x="6518709" y="1078029"/>
            <a:ext cx="4835091" cy="4427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Education  vs Basic Pay</a:t>
            </a:r>
            <a:endParaRPr lang="en-IN" dirty="0"/>
          </a:p>
        </p:txBody>
      </p:sp>
      <p:pic>
        <p:nvPicPr>
          <p:cNvPr id="6" name="Content Placeholder 5">
            <a:extLst>
              <a:ext uri="{FF2B5EF4-FFF2-40B4-BE49-F238E27FC236}">
                <a16:creationId xmlns:a16="http://schemas.microsoft.com/office/drawing/2014/main" id="{6EE54D28-7448-74EE-B017-FDA0248A45F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732547"/>
            <a:ext cx="5181600" cy="3713240"/>
          </a:xfrm>
        </p:spPr>
      </p:pic>
      <p:pic>
        <p:nvPicPr>
          <p:cNvPr id="15" name="Content Placeholder 14">
            <a:extLst>
              <a:ext uri="{FF2B5EF4-FFF2-40B4-BE49-F238E27FC236}">
                <a16:creationId xmlns:a16="http://schemas.microsoft.com/office/drawing/2014/main" id="{8CD34492-C98B-D616-FA09-7254458F447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732548"/>
            <a:ext cx="5181600" cy="3648598"/>
          </a:xfrm>
        </p:spPr>
      </p:pic>
    </p:spTree>
    <p:extLst>
      <p:ext uri="{BB962C8B-B14F-4D97-AF65-F5344CB8AC3E}">
        <p14:creationId xmlns:p14="http://schemas.microsoft.com/office/powerpoint/2010/main" val="3955837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ED8EB-86BB-6F4F-3ABE-8EB3E83CAB56}"/>
              </a:ext>
            </a:extLst>
          </p:cNvPr>
          <p:cNvSpPr>
            <a:spLocks noGrp="1"/>
          </p:cNvSpPr>
          <p:nvPr>
            <p:ph type="title"/>
          </p:nvPr>
        </p:nvSpPr>
        <p:spPr>
          <a:xfrm>
            <a:off x="838200" y="36413"/>
            <a:ext cx="7381775" cy="954989"/>
          </a:xfrm>
        </p:spPr>
        <p:txBody>
          <a:bodyPr/>
          <a:lstStyle/>
          <a:p>
            <a:r>
              <a:rPr lang="en-IN" b="1" dirty="0">
                <a:latin typeface="Goudy Old Style" panose="02020502050305020303" pitchFamily="18" charset="0"/>
              </a:rPr>
              <a:t>Bivariate Analysis- </a:t>
            </a:r>
            <a:r>
              <a:rPr lang="en-IN" sz="1800" b="1" i="1" dirty="0">
                <a:latin typeface="Goudy Old Style" panose="02020502050305020303" pitchFamily="18" charset="0"/>
              </a:rPr>
              <a:t>continued</a:t>
            </a:r>
            <a:endParaRPr lang="en-IN" b="1" i="1" dirty="0">
              <a:latin typeface="Goudy Old Style" panose="02020502050305020303" pitchFamily="18" charset="0"/>
            </a:endParaRPr>
          </a:p>
        </p:txBody>
      </p:sp>
      <p:sp>
        <p:nvSpPr>
          <p:cNvPr id="9" name="TextBox 8">
            <a:extLst>
              <a:ext uri="{FF2B5EF4-FFF2-40B4-BE49-F238E27FC236}">
                <a16:creationId xmlns:a16="http://schemas.microsoft.com/office/drawing/2014/main" id="{5CF32B01-F193-5FA5-37BD-CEE63AFB8C7E}"/>
              </a:ext>
            </a:extLst>
          </p:cNvPr>
          <p:cNvSpPr txBox="1"/>
          <p:nvPr/>
        </p:nvSpPr>
        <p:spPr>
          <a:xfrm>
            <a:off x="1098481" y="5486398"/>
            <a:ext cx="4676675" cy="1200329"/>
          </a:xfrm>
          <a:prstGeom prst="rect">
            <a:avLst/>
          </a:prstGeom>
          <a:noFill/>
        </p:spPr>
        <p:txBody>
          <a:bodyPr wrap="square" rtlCol="0">
            <a:spAutoFit/>
          </a:bodyPr>
          <a:lstStyle/>
          <a:p>
            <a:pPr algn="just"/>
            <a:r>
              <a:rPr lang="en-US" i="1" dirty="0"/>
              <a:t>We infer that number of female employees are less than male employees in the company, salaries are equally distributed among both the gender</a:t>
            </a:r>
            <a:endParaRPr lang="en-IN" i="1" dirty="0"/>
          </a:p>
        </p:txBody>
      </p:sp>
      <p:sp>
        <p:nvSpPr>
          <p:cNvPr id="10" name="TextBox 9">
            <a:extLst>
              <a:ext uri="{FF2B5EF4-FFF2-40B4-BE49-F238E27FC236}">
                <a16:creationId xmlns:a16="http://schemas.microsoft.com/office/drawing/2014/main" id="{940AA510-C4D6-9205-F681-3DC58DD4FCAC}"/>
              </a:ext>
            </a:extLst>
          </p:cNvPr>
          <p:cNvSpPr txBox="1"/>
          <p:nvPr/>
        </p:nvSpPr>
        <p:spPr>
          <a:xfrm>
            <a:off x="6416846" y="5486397"/>
            <a:ext cx="4676675" cy="369332"/>
          </a:xfrm>
          <a:prstGeom prst="rect">
            <a:avLst/>
          </a:prstGeom>
          <a:noFill/>
        </p:spPr>
        <p:txBody>
          <a:bodyPr wrap="square" rtlCol="0">
            <a:spAutoFit/>
          </a:bodyPr>
          <a:lstStyle/>
          <a:p>
            <a:pPr algn="just"/>
            <a:r>
              <a:rPr lang="en-US" i="1" dirty="0"/>
              <a:t>We infer that calls are beneficial for unit sales.</a:t>
            </a:r>
            <a:endParaRPr lang="en-IN" i="1" dirty="0"/>
          </a:p>
        </p:txBody>
      </p:sp>
      <p:sp>
        <p:nvSpPr>
          <p:cNvPr id="11" name="Rectangle 10">
            <a:extLst>
              <a:ext uri="{FF2B5EF4-FFF2-40B4-BE49-F238E27FC236}">
                <a16:creationId xmlns:a16="http://schemas.microsoft.com/office/drawing/2014/main" id="{1DB370EA-1CAD-1AAC-9308-8C55F431E66C}"/>
              </a:ext>
            </a:extLst>
          </p:cNvPr>
          <p:cNvSpPr/>
          <p:nvPr/>
        </p:nvSpPr>
        <p:spPr>
          <a:xfrm>
            <a:off x="1260909" y="1078029"/>
            <a:ext cx="4835091" cy="4427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Gender vs Salary</a:t>
            </a:r>
            <a:endParaRPr lang="en-IN" dirty="0"/>
          </a:p>
        </p:txBody>
      </p:sp>
      <p:sp>
        <p:nvSpPr>
          <p:cNvPr id="12" name="Rectangle 11">
            <a:extLst>
              <a:ext uri="{FF2B5EF4-FFF2-40B4-BE49-F238E27FC236}">
                <a16:creationId xmlns:a16="http://schemas.microsoft.com/office/drawing/2014/main" id="{BBDCE250-2D50-D0C8-27A4-0491E0F43CC5}"/>
              </a:ext>
            </a:extLst>
          </p:cNvPr>
          <p:cNvSpPr/>
          <p:nvPr/>
        </p:nvSpPr>
        <p:spPr>
          <a:xfrm>
            <a:off x="6518709" y="1078029"/>
            <a:ext cx="4835091" cy="4427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Calls made  vs Sales</a:t>
            </a:r>
            <a:endParaRPr lang="en-IN" dirty="0"/>
          </a:p>
        </p:txBody>
      </p:sp>
      <p:pic>
        <p:nvPicPr>
          <p:cNvPr id="13" name="Content Placeholder 12">
            <a:extLst>
              <a:ext uri="{FF2B5EF4-FFF2-40B4-BE49-F238E27FC236}">
                <a16:creationId xmlns:a16="http://schemas.microsoft.com/office/drawing/2014/main" id="{32240911-3157-4CEA-CCEE-A8F1D7FD98F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6"/>
            <a:ext cx="5181600" cy="3546432"/>
          </a:xfrm>
        </p:spPr>
      </p:pic>
      <p:pic>
        <p:nvPicPr>
          <p:cNvPr id="16" name="Content Placeholder 15">
            <a:extLst>
              <a:ext uri="{FF2B5EF4-FFF2-40B4-BE49-F238E27FC236}">
                <a16:creationId xmlns:a16="http://schemas.microsoft.com/office/drawing/2014/main" id="{186D3786-21AC-E2A7-9FCD-2BA34DEBBC2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862715"/>
            <a:ext cx="5181600" cy="3546432"/>
          </a:xfrm>
        </p:spPr>
      </p:pic>
    </p:spTree>
    <p:extLst>
      <p:ext uri="{BB962C8B-B14F-4D97-AF65-F5344CB8AC3E}">
        <p14:creationId xmlns:p14="http://schemas.microsoft.com/office/powerpoint/2010/main" val="215789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ED8EB-86BB-6F4F-3ABE-8EB3E83CAB56}"/>
              </a:ext>
            </a:extLst>
          </p:cNvPr>
          <p:cNvSpPr>
            <a:spLocks noGrp="1"/>
          </p:cNvSpPr>
          <p:nvPr>
            <p:ph type="title"/>
          </p:nvPr>
        </p:nvSpPr>
        <p:spPr>
          <a:xfrm>
            <a:off x="251457" y="328600"/>
            <a:ext cx="10255319" cy="770656"/>
          </a:xfrm>
        </p:spPr>
        <p:txBody>
          <a:bodyPr/>
          <a:lstStyle/>
          <a:p>
            <a:r>
              <a:rPr lang="en-IN" b="1" dirty="0">
                <a:latin typeface="Goudy Old Style" panose="02020502050305020303" pitchFamily="18" charset="0"/>
              </a:rPr>
              <a:t>Bivariate Analysis- </a:t>
            </a:r>
            <a:r>
              <a:rPr lang="en-IN" sz="1800" b="1" i="1" dirty="0">
                <a:latin typeface="Goudy Old Style" panose="02020502050305020303" pitchFamily="18" charset="0"/>
              </a:rPr>
              <a:t>continued</a:t>
            </a:r>
            <a:endParaRPr lang="en-IN" b="1" i="1" dirty="0">
              <a:latin typeface="Goudy Old Style" panose="02020502050305020303" pitchFamily="18" charset="0"/>
            </a:endParaRPr>
          </a:p>
        </p:txBody>
      </p:sp>
      <p:sp>
        <p:nvSpPr>
          <p:cNvPr id="9" name="TextBox 8">
            <a:extLst>
              <a:ext uri="{FF2B5EF4-FFF2-40B4-BE49-F238E27FC236}">
                <a16:creationId xmlns:a16="http://schemas.microsoft.com/office/drawing/2014/main" id="{5CF32B01-F193-5FA5-37BD-CEE63AFB8C7E}"/>
              </a:ext>
            </a:extLst>
          </p:cNvPr>
          <p:cNvSpPr txBox="1"/>
          <p:nvPr/>
        </p:nvSpPr>
        <p:spPr>
          <a:xfrm>
            <a:off x="3300553" y="6024083"/>
            <a:ext cx="7406751" cy="369332"/>
          </a:xfrm>
          <a:prstGeom prst="rect">
            <a:avLst/>
          </a:prstGeom>
          <a:noFill/>
        </p:spPr>
        <p:txBody>
          <a:bodyPr wrap="square" rtlCol="0">
            <a:spAutoFit/>
          </a:bodyPr>
          <a:lstStyle/>
          <a:p>
            <a:pPr algn="just"/>
            <a:r>
              <a:rPr lang="en-US" i="1" dirty="0"/>
              <a:t>we can infer that rating doesn't affect the salary</a:t>
            </a:r>
            <a:endParaRPr lang="en-IN" i="1" dirty="0"/>
          </a:p>
        </p:txBody>
      </p:sp>
      <p:sp>
        <p:nvSpPr>
          <p:cNvPr id="12" name="Rectangle 11">
            <a:extLst>
              <a:ext uri="{FF2B5EF4-FFF2-40B4-BE49-F238E27FC236}">
                <a16:creationId xmlns:a16="http://schemas.microsoft.com/office/drawing/2014/main" id="{BBDCE250-2D50-D0C8-27A4-0491E0F43CC5}"/>
              </a:ext>
            </a:extLst>
          </p:cNvPr>
          <p:cNvSpPr/>
          <p:nvPr/>
        </p:nvSpPr>
        <p:spPr>
          <a:xfrm>
            <a:off x="2333329" y="1194177"/>
            <a:ext cx="7406752" cy="4427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Rating vs Salary</a:t>
            </a:r>
            <a:endParaRPr lang="en-IN" dirty="0"/>
          </a:p>
        </p:txBody>
      </p:sp>
      <p:pic>
        <p:nvPicPr>
          <p:cNvPr id="8" name="Content Placeholder 7">
            <a:extLst>
              <a:ext uri="{FF2B5EF4-FFF2-40B4-BE49-F238E27FC236}">
                <a16:creationId xmlns:a16="http://schemas.microsoft.com/office/drawing/2014/main" id="{A0ECE6E9-7CE0-0BFC-BDEF-1E6D671330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3502" y="1731860"/>
            <a:ext cx="7906578" cy="4197302"/>
          </a:xfrm>
        </p:spPr>
      </p:pic>
    </p:spTree>
    <p:extLst>
      <p:ext uri="{BB962C8B-B14F-4D97-AF65-F5344CB8AC3E}">
        <p14:creationId xmlns:p14="http://schemas.microsoft.com/office/powerpoint/2010/main" val="1681285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ED8EB-86BB-6F4F-3ABE-8EB3E83CAB56}"/>
              </a:ext>
            </a:extLst>
          </p:cNvPr>
          <p:cNvSpPr>
            <a:spLocks noGrp="1"/>
          </p:cNvSpPr>
          <p:nvPr>
            <p:ph type="title"/>
          </p:nvPr>
        </p:nvSpPr>
        <p:spPr>
          <a:xfrm>
            <a:off x="251457" y="299725"/>
            <a:ext cx="10255319" cy="770656"/>
          </a:xfrm>
        </p:spPr>
        <p:txBody>
          <a:bodyPr/>
          <a:lstStyle/>
          <a:p>
            <a:r>
              <a:rPr lang="en-IN" b="1" dirty="0">
                <a:latin typeface="Goudy Old Style" panose="02020502050305020303" pitchFamily="18" charset="0"/>
              </a:rPr>
              <a:t>Bivariate Analysis- </a:t>
            </a:r>
            <a:r>
              <a:rPr lang="en-IN" sz="1800" b="1" i="1" dirty="0">
                <a:latin typeface="Goudy Old Style" panose="02020502050305020303" pitchFamily="18" charset="0"/>
              </a:rPr>
              <a:t>continued</a:t>
            </a:r>
            <a:endParaRPr lang="en-IN" b="1" i="1" dirty="0">
              <a:latin typeface="Goudy Old Style" panose="02020502050305020303" pitchFamily="18" charset="0"/>
            </a:endParaRPr>
          </a:p>
        </p:txBody>
      </p:sp>
      <p:sp>
        <p:nvSpPr>
          <p:cNvPr id="9" name="TextBox 8">
            <a:extLst>
              <a:ext uri="{FF2B5EF4-FFF2-40B4-BE49-F238E27FC236}">
                <a16:creationId xmlns:a16="http://schemas.microsoft.com/office/drawing/2014/main" id="{5CF32B01-F193-5FA5-37BD-CEE63AFB8C7E}"/>
              </a:ext>
            </a:extLst>
          </p:cNvPr>
          <p:cNvSpPr txBox="1"/>
          <p:nvPr/>
        </p:nvSpPr>
        <p:spPr>
          <a:xfrm>
            <a:off x="2030931" y="5337916"/>
            <a:ext cx="7406751" cy="923330"/>
          </a:xfrm>
          <a:prstGeom prst="rect">
            <a:avLst/>
          </a:prstGeom>
          <a:noFill/>
        </p:spPr>
        <p:txBody>
          <a:bodyPr wrap="square" rtlCol="0">
            <a:spAutoFit/>
          </a:bodyPr>
          <a:lstStyle/>
          <a:p>
            <a:pPr algn="just"/>
            <a:r>
              <a:rPr lang="en-US" i="1" dirty="0"/>
              <a:t>Since there are null values we were unable to plot the graph between difference and salary columns. Once preprocessing is done we can plot the graph.</a:t>
            </a:r>
            <a:endParaRPr lang="en-IN" i="1" dirty="0"/>
          </a:p>
        </p:txBody>
      </p:sp>
      <p:sp>
        <p:nvSpPr>
          <p:cNvPr id="12" name="Rectangle 11">
            <a:extLst>
              <a:ext uri="{FF2B5EF4-FFF2-40B4-BE49-F238E27FC236}">
                <a16:creationId xmlns:a16="http://schemas.microsoft.com/office/drawing/2014/main" id="{BBDCE250-2D50-D0C8-27A4-0491E0F43CC5}"/>
              </a:ext>
            </a:extLst>
          </p:cNvPr>
          <p:cNvSpPr/>
          <p:nvPr/>
        </p:nvSpPr>
        <p:spPr>
          <a:xfrm>
            <a:off x="2030931" y="1210520"/>
            <a:ext cx="7406752" cy="4427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Salary vs Difference in balances </a:t>
            </a:r>
            <a:endParaRPr lang="en-IN" dirty="0"/>
          </a:p>
        </p:txBody>
      </p:sp>
      <p:pic>
        <p:nvPicPr>
          <p:cNvPr id="6" name="Picture 5">
            <a:extLst>
              <a:ext uri="{FF2B5EF4-FFF2-40B4-BE49-F238E27FC236}">
                <a16:creationId xmlns:a16="http://schemas.microsoft.com/office/drawing/2014/main" id="{FD678511-61F8-1BD9-2C0C-50A6F61C26F1}"/>
              </a:ext>
            </a:extLst>
          </p:cNvPr>
          <p:cNvPicPr>
            <a:picLocks noChangeAspect="1"/>
          </p:cNvPicPr>
          <p:nvPr/>
        </p:nvPicPr>
        <p:blipFill>
          <a:blip r:embed="rId2"/>
          <a:stretch>
            <a:fillRect/>
          </a:stretch>
        </p:blipFill>
        <p:spPr>
          <a:xfrm>
            <a:off x="2030931" y="1793422"/>
            <a:ext cx="7406751" cy="3609260"/>
          </a:xfrm>
          <a:prstGeom prst="rect">
            <a:avLst/>
          </a:prstGeom>
          <a:ln>
            <a:solidFill>
              <a:schemeClr val="tx1"/>
            </a:solidFill>
          </a:ln>
        </p:spPr>
      </p:pic>
    </p:spTree>
    <p:extLst>
      <p:ext uri="{BB962C8B-B14F-4D97-AF65-F5344CB8AC3E}">
        <p14:creationId xmlns:p14="http://schemas.microsoft.com/office/powerpoint/2010/main" val="4222260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58</TotalTime>
  <Words>410</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Goudy Old Style</vt:lpstr>
      <vt:lpstr>Times New Roman</vt:lpstr>
      <vt:lpstr>Office Theme</vt:lpstr>
      <vt:lpstr>SALARY PREDICTION</vt:lpstr>
      <vt:lpstr>Abstract</vt:lpstr>
      <vt:lpstr>Univariate Analysis</vt:lpstr>
      <vt:lpstr>Bivariate Analysis</vt:lpstr>
      <vt:lpstr>Bivariate Analysis- continued</vt:lpstr>
      <vt:lpstr>Bivariate Analysis- continued</vt:lpstr>
      <vt:lpstr>Bivariate Analysis- continued</vt:lpstr>
      <vt:lpstr>Bivariate Analysis- continued</vt:lpstr>
      <vt:lpstr>Bivariate Analysis-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PREDICTION</dc:title>
  <dc:creator>Micro Xylem</dc:creator>
  <cp:lastModifiedBy>Muhammed Jaffer</cp:lastModifiedBy>
  <cp:revision>5</cp:revision>
  <dcterms:created xsi:type="dcterms:W3CDTF">2022-09-24T13:14:13Z</dcterms:created>
  <dcterms:modified xsi:type="dcterms:W3CDTF">2022-10-05T19:36:42Z</dcterms:modified>
</cp:coreProperties>
</file>