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10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1874996"/>
            <a:ext cx="4869061" cy="447960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2280166"/>
            <a:ext cx="7415927" cy="29039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21"/>
              </a:lnSpc>
              <a:buNone/>
            </a:pPr>
            <a:r>
              <a:rPr lang="en-US" sz="6097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Model Evaluation Metrics for Linear Regression</a:t>
            </a:r>
            <a:endParaRPr lang="en-US" sz="6097" dirty="0"/>
          </a:p>
        </p:txBody>
      </p:sp>
      <p:sp>
        <p:nvSpPr>
          <p:cNvPr id="7" name="Text 2"/>
          <p:cNvSpPr/>
          <p:nvPr/>
        </p:nvSpPr>
        <p:spPr>
          <a:xfrm>
            <a:off x="6350437" y="5554385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2577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32577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511" y="1645444"/>
            <a:ext cx="4925258" cy="494168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85455" y="617220"/>
            <a:ext cx="7573089" cy="12751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21"/>
              </a:lnSpc>
              <a:buNone/>
            </a:pPr>
            <a:r>
              <a:rPr lang="en-US" sz="4017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Applying Metrics to Model Selection</a:t>
            </a:r>
            <a:endParaRPr lang="en-US" sz="4017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55" y="2228969"/>
            <a:ext cx="1122164" cy="1795463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2244209" y="2453402"/>
            <a:ext cx="2550438" cy="318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0"/>
              </a:lnSpc>
              <a:buNone/>
            </a:pPr>
            <a:r>
              <a:rPr lang="en-US" sz="2008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Train Models</a:t>
            </a:r>
            <a:endParaRPr lang="en-US" sz="2008" dirty="0"/>
          </a:p>
        </p:txBody>
      </p:sp>
      <p:sp>
        <p:nvSpPr>
          <p:cNvPr id="9" name="Text 3"/>
          <p:cNvSpPr/>
          <p:nvPr/>
        </p:nvSpPr>
        <p:spPr>
          <a:xfrm>
            <a:off x="2244209" y="2906792"/>
            <a:ext cx="6114336" cy="718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8"/>
              </a:lnSpc>
              <a:buNone/>
            </a:pPr>
            <a:r>
              <a:rPr lang="en-US" sz="1767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Develop and train multiple linear regression models using the available data.</a:t>
            </a:r>
            <a:endParaRPr lang="en-US" sz="1767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455" y="4024432"/>
            <a:ext cx="1122164" cy="1795463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2244209" y="4248864"/>
            <a:ext cx="2550438" cy="318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0"/>
              </a:lnSpc>
              <a:buNone/>
            </a:pPr>
            <a:r>
              <a:rPr lang="en-US" sz="2008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Evaluate Metrics</a:t>
            </a:r>
            <a:endParaRPr lang="en-US" sz="2008" dirty="0"/>
          </a:p>
        </p:txBody>
      </p:sp>
      <p:sp>
        <p:nvSpPr>
          <p:cNvPr id="12" name="Text 5"/>
          <p:cNvSpPr/>
          <p:nvPr/>
        </p:nvSpPr>
        <p:spPr>
          <a:xfrm>
            <a:off x="2244209" y="4702254"/>
            <a:ext cx="6114336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28"/>
              </a:lnSpc>
              <a:buNone/>
            </a:pPr>
            <a:r>
              <a:rPr lang="en-US" sz="1767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Calculate the MSE, RMSE, MAE, and R-squared for each model.</a:t>
            </a:r>
            <a:endParaRPr lang="en-US" sz="1767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455" y="5819894"/>
            <a:ext cx="1122164" cy="1795463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2244209" y="6044327"/>
            <a:ext cx="2550438" cy="318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10"/>
              </a:lnSpc>
              <a:buNone/>
            </a:pPr>
            <a:r>
              <a:rPr lang="en-US" sz="2008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Compare Performance</a:t>
            </a:r>
            <a:endParaRPr lang="en-US" sz="2008" dirty="0"/>
          </a:p>
        </p:txBody>
      </p:sp>
      <p:sp>
        <p:nvSpPr>
          <p:cNvPr id="15" name="Text 7"/>
          <p:cNvSpPr/>
          <p:nvPr/>
        </p:nvSpPr>
        <p:spPr>
          <a:xfrm>
            <a:off x="2244209" y="6497717"/>
            <a:ext cx="6114336" cy="7181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8"/>
              </a:lnSpc>
              <a:buNone/>
            </a:pPr>
            <a:r>
              <a:rPr lang="en-US" sz="1767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Analyze the evaluation metrics to determine the most accurate and well-fitting model.</a:t>
            </a:r>
            <a:endParaRPr lang="en-US" sz="176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610" y="2288858"/>
            <a:ext cx="4869180" cy="365188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2986326"/>
            <a:ext cx="6326743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Mean Squared Error (MSE)</a:t>
            </a:r>
            <a:endParaRPr lang="en-US" sz="4418" dirty="0"/>
          </a:p>
        </p:txBody>
      </p:sp>
      <p:sp>
        <p:nvSpPr>
          <p:cNvPr id="7" name="Text 2"/>
          <p:cNvSpPr/>
          <p:nvPr/>
        </p:nvSpPr>
        <p:spPr>
          <a:xfrm>
            <a:off x="864037" y="4058007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MSE measures the average squared difference between the predicted and actual values. It provides an indication of the overall model error, with lower values indicating better fit.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610" y="2288858"/>
            <a:ext cx="4869180" cy="365188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2635687"/>
            <a:ext cx="7415927" cy="1402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Root Mean Squared Error (RMSE)</a:t>
            </a:r>
            <a:endParaRPr lang="en-US" sz="4418" dirty="0"/>
          </a:p>
        </p:txBody>
      </p:sp>
      <p:sp>
        <p:nvSpPr>
          <p:cNvPr id="7" name="Text 2"/>
          <p:cNvSpPr/>
          <p:nvPr/>
        </p:nvSpPr>
        <p:spPr>
          <a:xfrm>
            <a:off x="864037" y="4408765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RMSE is the square root of MSE. It gives the standard deviation of the model's errors in the same units as the original target variable, providing an easily interpretable metric.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2745343"/>
            <a:ext cx="4869180" cy="273891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2986326"/>
            <a:ext cx="6515219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Mean Absolute Error (MAE)</a:t>
            </a:r>
            <a:endParaRPr lang="en-US" sz="4418" dirty="0"/>
          </a:p>
        </p:txBody>
      </p:sp>
      <p:sp>
        <p:nvSpPr>
          <p:cNvPr id="7" name="Text 2"/>
          <p:cNvSpPr/>
          <p:nvPr/>
        </p:nvSpPr>
        <p:spPr>
          <a:xfrm>
            <a:off x="6350437" y="4058007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MAE measures the average of the absolute differences between predicted and actual values. It is more robust to outliers than MSE and provides a sense of the typical magnitude of errors.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2375773"/>
            <a:ext cx="4869061" cy="347793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2635687"/>
            <a:ext cx="7415927" cy="1402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R-squared (Coefficient of Determination)</a:t>
            </a:r>
            <a:endParaRPr lang="en-US" sz="4418" dirty="0"/>
          </a:p>
        </p:txBody>
      </p:sp>
      <p:sp>
        <p:nvSpPr>
          <p:cNvPr id="7" name="Text 2"/>
          <p:cNvSpPr/>
          <p:nvPr/>
        </p:nvSpPr>
        <p:spPr>
          <a:xfrm>
            <a:off x="6350437" y="4408765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R-squared represents the proportion of the variance in the target variable that is predictable from the independent variables. It ranges from 0 to 1, with higher values indicating better model fit.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29" y="2294930"/>
            <a:ext cx="4868942" cy="363962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493996"/>
            <a:ext cx="6656070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Quantifying Model Accuracy</a:t>
            </a:r>
            <a:endParaRPr lang="en-US" sz="4418" dirty="0"/>
          </a:p>
        </p:txBody>
      </p:sp>
      <p:sp>
        <p:nvSpPr>
          <p:cNvPr id="7" name="Shape 2"/>
          <p:cNvSpPr/>
          <p:nvPr/>
        </p:nvSpPr>
        <p:spPr>
          <a:xfrm>
            <a:off x="6350437" y="284333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6536174" y="2952631"/>
            <a:ext cx="183833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51" dirty="0"/>
          </a:p>
        </p:txBody>
      </p:sp>
      <p:sp>
        <p:nvSpPr>
          <p:cNvPr id="9" name="Text 4"/>
          <p:cNvSpPr/>
          <p:nvPr/>
        </p:nvSpPr>
        <p:spPr>
          <a:xfrm>
            <a:off x="7152680" y="2843332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MSE, RMSE, MAE</a:t>
            </a:r>
            <a:endParaRPr lang="en-US" sz="2209" dirty="0"/>
          </a:p>
        </p:txBody>
      </p:sp>
      <p:sp>
        <p:nvSpPr>
          <p:cNvPr id="10" name="Text 5"/>
          <p:cNvSpPr/>
          <p:nvPr/>
        </p:nvSpPr>
        <p:spPr>
          <a:xfrm>
            <a:off x="7152680" y="3342084"/>
            <a:ext cx="661368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These metrics directly quantify the magnitude of a model's errors, allowing for comparison across different models or datasets.</a:t>
            </a:r>
            <a:endParaRPr lang="en-US" sz="1944" dirty="0"/>
          </a:p>
        </p:txBody>
      </p:sp>
      <p:sp>
        <p:nvSpPr>
          <p:cNvPr id="11" name="Shape 6"/>
          <p:cNvSpPr/>
          <p:nvPr/>
        </p:nvSpPr>
        <p:spPr>
          <a:xfrm>
            <a:off x="6350437" y="505170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7"/>
          <p:cNvSpPr/>
          <p:nvPr/>
        </p:nvSpPr>
        <p:spPr>
          <a:xfrm>
            <a:off x="6536174" y="5161002"/>
            <a:ext cx="183833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51" dirty="0"/>
          </a:p>
        </p:txBody>
      </p:sp>
      <p:sp>
        <p:nvSpPr>
          <p:cNvPr id="13" name="Text 8"/>
          <p:cNvSpPr/>
          <p:nvPr/>
        </p:nvSpPr>
        <p:spPr>
          <a:xfrm>
            <a:off x="7152680" y="5051703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R-squared</a:t>
            </a:r>
            <a:endParaRPr lang="en-US" sz="2209" dirty="0"/>
          </a:p>
        </p:txBody>
      </p:sp>
      <p:sp>
        <p:nvSpPr>
          <p:cNvPr id="14" name="Text 9"/>
          <p:cNvSpPr/>
          <p:nvPr/>
        </p:nvSpPr>
        <p:spPr>
          <a:xfrm>
            <a:off x="7152680" y="5550456"/>
            <a:ext cx="661368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Gives the percentage of variance in the target variable that is explained by the model, providing an intuitive measure of goodness of fit.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1185029" y="1659969"/>
            <a:ext cx="6256615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Measuring Goodness of Fit</a:t>
            </a:r>
            <a:endParaRPr lang="en-US" sz="4418" dirty="0"/>
          </a:p>
        </p:txBody>
      </p:sp>
      <p:sp>
        <p:nvSpPr>
          <p:cNvPr id="5" name="Text 2"/>
          <p:cNvSpPr/>
          <p:nvPr/>
        </p:nvSpPr>
        <p:spPr>
          <a:xfrm>
            <a:off x="1185029" y="2855119"/>
            <a:ext cx="12260223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6" name="Text 3"/>
          <p:cNvSpPr/>
          <p:nvPr/>
        </p:nvSpPr>
        <p:spPr>
          <a:xfrm>
            <a:off x="1185029" y="3774638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MSE, RMSE, MAE</a:t>
            </a:r>
            <a:endParaRPr lang="en-US" sz="2209" dirty="0"/>
          </a:p>
        </p:txBody>
      </p:sp>
      <p:sp>
        <p:nvSpPr>
          <p:cNvPr id="7" name="Text 4"/>
          <p:cNvSpPr/>
          <p:nvPr/>
        </p:nvSpPr>
        <p:spPr>
          <a:xfrm>
            <a:off x="1185029" y="4372094"/>
            <a:ext cx="325647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These metrics assess how closely the model's predictions match the actual data, with lower values indicating better fit.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5051346" y="4367213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R-squared</a:t>
            </a:r>
            <a:endParaRPr lang="en-US" sz="2209" dirty="0"/>
          </a:p>
        </p:txBody>
      </p:sp>
      <p:sp>
        <p:nvSpPr>
          <p:cNvPr id="9" name="Text 6"/>
          <p:cNvSpPr/>
          <p:nvPr/>
        </p:nvSpPr>
        <p:spPr>
          <a:xfrm>
            <a:off x="5051346" y="4964668"/>
            <a:ext cx="840140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Provides a statistical measure of how well the regression line approximates the real data points, with higher values denoting better fit.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179082" y="755213"/>
            <a:ext cx="10272236" cy="3308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6"/>
              </a:lnSpc>
              <a:buNone/>
            </a:pPr>
            <a:r>
              <a:rPr lang="en-US" sz="1629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Key Metrics for Evaluating Regression Models</a:t>
            </a:r>
            <a:endParaRPr lang="en-US" sz="1629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082" y="1318736"/>
            <a:ext cx="10272236" cy="577810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179082" y="7329488"/>
            <a:ext cx="10272236" cy="3308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06"/>
              </a:lnSpc>
              <a:buNone/>
            </a:pPr>
            <a:endParaRPr lang="en-US" sz="162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93" y="2326362"/>
            <a:ext cx="4996696" cy="357687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72081" y="1009769"/>
            <a:ext cx="5797153" cy="5566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82"/>
              </a:lnSpc>
              <a:buNone/>
            </a:pPr>
            <a:r>
              <a:rPr lang="en-US" sz="3506" dirty="0">
                <a:solidFill>
                  <a:srgbClr val="F5F0F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Interpreting Evaluation Metrics</a:t>
            </a:r>
            <a:endParaRPr lang="en-US" sz="3506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081" y="1860233"/>
            <a:ext cx="489704" cy="489704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172081" y="2545794"/>
            <a:ext cx="2226231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1"/>
              </a:lnSpc>
              <a:buNone/>
            </a:pPr>
            <a:r>
              <a:rPr lang="en-US" sz="1753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Balanced Consideration</a:t>
            </a:r>
            <a:endParaRPr lang="en-US" sz="1753" dirty="0"/>
          </a:p>
        </p:txBody>
      </p:sp>
      <p:sp>
        <p:nvSpPr>
          <p:cNvPr id="9" name="Text 3"/>
          <p:cNvSpPr/>
          <p:nvPr/>
        </p:nvSpPr>
        <p:spPr>
          <a:xfrm>
            <a:off x="6172081" y="2941558"/>
            <a:ext cx="7772638" cy="313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8"/>
              </a:lnSpc>
              <a:buNone/>
            </a:pPr>
            <a:r>
              <a:rPr lang="en-US" sz="1543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Consider multiple metrics to gain a comprehensive understanding of model performance.</a:t>
            </a:r>
            <a:endParaRPr lang="en-US" sz="1543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081" y="3842623"/>
            <a:ext cx="489704" cy="489704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172081" y="4528185"/>
            <a:ext cx="2226231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1"/>
              </a:lnSpc>
              <a:buNone/>
            </a:pPr>
            <a:r>
              <a:rPr lang="en-US" sz="1753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Contextualize Results</a:t>
            </a:r>
            <a:endParaRPr lang="en-US" sz="1753" dirty="0"/>
          </a:p>
        </p:txBody>
      </p:sp>
      <p:sp>
        <p:nvSpPr>
          <p:cNvPr id="12" name="Text 5"/>
          <p:cNvSpPr/>
          <p:nvPr/>
        </p:nvSpPr>
        <p:spPr>
          <a:xfrm>
            <a:off x="6172081" y="4923949"/>
            <a:ext cx="7772638" cy="313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8"/>
              </a:lnSpc>
              <a:buNone/>
            </a:pPr>
            <a:r>
              <a:rPr lang="en-US" sz="1543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Interpret metrics in the context of the problem, data, and business goals.</a:t>
            </a:r>
            <a:endParaRPr lang="en-US" sz="1543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081" y="5825014"/>
            <a:ext cx="489704" cy="489704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172081" y="6510576"/>
            <a:ext cx="2226231" cy="2782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91"/>
              </a:lnSpc>
              <a:buNone/>
            </a:pPr>
            <a:r>
              <a:rPr lang="en-US" sz="1753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Establish Benchmarks</a:t>
            </a:r>
            <a:endParaRPr lang="en-US" sz="1753" dirty="0"/>
          </a:p>
        </p:txBody>
      </p:sp>
      <p:sp>
        <p:nvSpPr>
          <p:cNvPr id="15" name="Text 7"/>
          <p:cNvSpPr/>
          <p:nvPr/>
        </p:nvSpPr>
        <p:spPr>
          <a:xfrm>
            <a:off x="6172081" y="6906339"/>
            <a:ext cx="7772638" cy="313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8"/>
              </a:lnSpc>
              <a:buNone/>
            </a:pPr>
            <a:r>
              <a:rPr lang="en-US" sz="1543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Compare metrics to industry standards or previous model versions to assess progress.</a:t>
            </a:r>
            <a:endParaRPr lang="en-US" sz="154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Custom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adonis-web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SREE KRISHNAA SUBRAMANI</cp:lastModifiedBy>
  <cp:revision>2</cp:revision>
  <dcterms:created xsi:type="dcterms:W3CDTF">2024-07-18T15:12:46Z</dcterms:created>
  <dcterms:modified xsi:type="dcterms:W3CDTF">2024-07-18T15:26:31Z</dcterms:modified>
</cp:coreProperties>
</file>