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40"/>
  </p:notesMasterIdLst>
  <p:handoutMasterIdLst>
    <p:handoutMasterId r:id="rId41"/>
  </p:handoutMasterIdLst>
  <p:sldIdLst>
    <p:sldId id="263" r:id="rId5"/>
    <p:sldId id="264" r:id="rId6"/>
    <p:sldId id="265" r:id="rId7"/>
    <p:sldId id="278" r:id="rId8"/>
    <p:sldId id="303" r:id="rId9"/>
    <p:sldId id="304" r:id="rId10"/>
    <p:sldId id="305" r:id="rId11"/>
    <p:sldId id="306" r:id="rId12"/>
    <p:sldId id="328" r:id="rId13"/>
    <p:sldId id="329" r:id="rId14"/>
    <p:sldId id="330" r:id="rId15"/>
    <p:sldId id="307" r:id="rId16"/>
    <p:sldId id="309" r:id="rId17"/>
    <p:sldId id="341" r:id="rId18"/>
    <p:sldId id="308" r:id="rId19"/>
    <p:sldId id="310" r:id="rId20"/>
    <p:sldId id="317" r:id="rId21"/>
    <p:sldId id="318" r:id="rId22"/>
    <p:sldId id="340" r:id="rId23"/>
    <p:sldId id="319" r:id="rId24"/>
    <p:sldId id="320" r:id="rId25"/>
    <p:sldId id="321" r:id="rId26"/>
    <p:sldId id="342" r:id="rId27"/>
    <p:sldId id="322" r:id="rId28"/>
    <p:sldId id="343" r:id="rId29"/>
    <p:sldId id="331" r:id="rId30"/>
    <p:sldId id="311" r:id="rId31"/>
    <p:sldId id="312" r:id="rId32"/>
    <p:sldId id="313" r:id="rId33"/>
    <p:sldId id="314" r:id="rId34"/>
    <p:sldId id="315" r:id="rId35"/>
    <p:sldId id="316" r:id="rId36"/>
    <p:sldId id="344" r:id="rId37"/>
    <p:sldId id="274" r:id="rId38"/>
    <p:sldId id="27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6" userDrawn="1">
          <p15:clr>
            <a:srgbClr val="A4A3A4"/>
          </p15:clr>
        </p15:guide>
        <p15:guide id="2" pos="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1D3C74"/>
    <a:srgbClr val="F47324"/>
    <a:srgbClr val="FFC737"/>
    <a:srgbClr val="408FCD"/>
    <a:srgbClr val="ED7D31"/>
    <a:srgbClr val="EAB900"/>
    <a:srgbClr val="FFC72D"/>
    <a:srgbClr val="FBC400"/>
    <a:srgbClr val="F16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9245" autoAdjust="0"/>
  </p:normalViewPr>
  <p:slideViewPr>
    <p:cSldViewPr snapToGrid="0">
      <p:cViewPr varScale="1">
        <p:scale>
          <a:sx n="73" d="100"/>
          <a:sy n="73" d="100"/>
        </p:scale>
        <p:origin x="1914" y="66"/>
      </p:cViewPr>
      <p:guideLst>
        <p:guide orient="horz" pos="4296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5582D-5F41-4E20-9437-D4B8D62264AC}" type="datetimeFigureOut">
              <a:rPr lang="en-US" smtClean="0"/>
              <a:t>8/3/2016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91620-5216-49C6-863D-7A24375139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25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51FD5-6332-4200-AB87-3E98F9B09AFA}" type="datetimeFigureOut">
              <a:rPr lang="en-US" smtClean="0"/>
              <a:t>8/3/2016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7165-D121-4F3D-92F6-BE975E6DB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49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93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Algorithm 2:</a:t>
            </a:r>
          </a:p>
          <a:p>
            <a:endParaRPr lang="en-IN" dirty="0" smtClean="0"/>
          </a:p>
          <a:p>
            <a:r>
              <a:rPr lang="en-IN" dirty="0" smtClean="0"/>
              <a:t>Input : n</a:t>
            </a:r>
          </a:p>
          <a:p>
            <a:r>
              <a:rPr lang="en-IN" dirty="0" smtClean="0"/>
              <a:t>Output : n is prime or not</a:t>
            </a:r>
          </a:p>
          <a:p>
            <a:r>
              <a:rPr lang="en-IN" dirty="0" smtClean="0"/>
              <a:t>Method:</a:t>
            </a:r>
          </a:p>
          <a:p>
            <a:endParaRPr lang="en-IN" dirty="0" smtClean="0"/>
          </a:p>
          <a:p>
            <a:r>
              <a:rPr lang="en-IN" dirty="0" smtClean="0"/>
              <a:t>         </a:t>
            </a:r>
          </a:p>
          <a:p>
            <a:r>
              <a:rPr lang="en-IN" dirty="0" smtClean="0"/>
              <a:t>         for(i=2;i&lt;n;i++)</a:t>
            </a:r>
          </a:p>
          <a:p>
            <a:r>
              <a:rPr lang="en-IN" dirty="0" smtClean="0"/>
              <a:t>         {</a:t>
            </a:r>
          </a:p>
          <a:p>
            <a:r>
              <a:rPr lang="en-IN" dirty="0" smtClean="0"/>
              <a:t>	 if( n%i==0)</a:t>
            </a:r>
          </a:p>
          <a:p>
            <a:r>
              <a:rPr lang="en-IN" dirty="0" smtClean="0"/>
              <a:t>	          break;</a:t>
            </a:r>
          </a:p>
          <a:p>
            <a:r>
              <a:rPr lang="en-IN" dirty="0" smtClean="0"/>
              <a:t>         }</a:t>
            </a:r>
          </a:p>
          <a:p>
            <a:endParaRPr lang="en-IN" dirty="0" smtClean="0"/>
          </a:p>
          <a:p>
            <a:r>
              <a:rPr lang="en-IN" dirty="0" smtClean="0"/>
              <a:t>        if(i!=n)</a:t>
            </a:r>
          </a:p>
          <a:p>
            <a:r>
              <a:rPr lang="en-IN" dirty="0" smtClean="0"/>
              <a:t>         display "n is Prime  " </a:t>
            </a:r>
          </a:p>
          <a:p>
            <a:r>
              <a:rPr lang="en-IN" dirty="0" smtClean="0"/>
              <a:t>       else</a:t>
            </a:r>
          </a:p>
          <a:p>
            <a:r>
              <a:rPr lang="en-IN" dirty="0" smtClean="0"/>
              <a:t>         display "n is not Prime  "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1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11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latin typeface="Arial" panose="020B0604020202020204" pitchFamily="34" charset="0"/>
              </a:rPr>
              <a:t>Programming Language:</a:t>
            </a: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An artificial language used to feed instructions to the computer </a:t>
            </a:r>
          </a:p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Can be categorized as Machine language, Assembly language, Compiled Languages, Interpreted Languages, Object Oriented Languages … etc.  </a:t>
            </a:r>
          </a:p>
          <a:p>
            <a:pPr lvl="1" eaLnBrk="1" hangingPunct="1"/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Languages which are more simpler, easier are referred as High-Level Languages</a:t>
            </a:r>
          </a:p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Low level languages provides little or no abstraction to the internal working of microprocessor 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3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z="2000" b="1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instructions into modules. There is no absolute standard for pseudocode, these guidelines can be followed:</a:t>
            </a:r>
          </a:p>
          <a:p>
            <a:pPr lvl="1"/>
            <a:r>
              <a:rPr lang="en-US" altLang="en-US" sz="1800" dirty="0" smtClean="0">
                <a:latin typeface="Arial" panose="020B0604020202020204" pitchFamily="34" charset="0"/>
              </a:rPr>
              <a:t>Use simple English </a:t>
            </a:r>
          </a:p>
          <a:p>
            <a:pPr lvl="1"/>
            <a:r>
              <a:rPr lang="en-US" altLang="en-US" sz="1800" dirty="0" smtClean="0">
                <a:latin typeface="Arial" panose="020B0604020202020204" pitchFamily="34" charset="0"/>
              </a:rPr>
              <a:t>Write each instruction on a separate line </a:t>
            </a:r>
          </a:p>
          <a:p>
            <a:pPr lvl="1"/>
            <a:r>
              <a:rPr lang="en-US" altLang="en-US" sz="1800" dirty="0" smtClean="0">
                <a:latin typeface="Arial" panose="020B0604020202020204" pitchFamily="34" charset="0"/>
              </a:rPr>
              <a:t>Use indentation where appropriate </a:t>
            </a:r>
          </a:p>
          <a:p>
            <a:pPr lvl="1"/>
            <a:r>
              <a:rPr lang="en-US" altLang="en-US" sz="1800" dirty="0" smtClean="0">
                <a:latin typeface="Arial" panose="020B0604020202020204" pitchFamily="34" charset="0"/>
              </a:rPr>
              <a:t>Provide only one entry and one exit point for an algorithm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78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5425" lvl="1" indent="0">
              <a:buFontTx/>
              <a:buNone/>
            </a:pPr>
            <a:r>
              <a:rPr lang="en-US" altLang="en-US" dirty="0" smtClean="0"/>
              <a:t>Data Type can be further categorized as </a:t>
            </a:r>
          </a:p>
          <a:p>
            <a:pPr lvl="2"/>
            <a:r>
              <a:rPr lang="en-US" altLang="en-US" sz="2400" dirty="0" smtClean="0"/>
              <a:t>Fundamental Data Types</a:t>
            </a:r>
          </a:p>
          <a:p>
            <a:pPr lvl="2"/>
            <a:r>
              <a:rPr lang="en-US" altLang="en-US" sz="2400" dirty="0" smtClean="0"/>
              <a:t>Composite Data Type or User Defined Data Type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61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 dirty="0" smtClean="0">
                <a:latin typeface="Arial" panose="020B0604020202020204" pitchFamily="34" charset="0"/>
              </a:rPr>
              <a:t>Operators and operands, Expression</a:t>
            </a:r>
            <a:r>
              <a:rPr lang="en-US" altLang="en-US" u="sng" dirty="0" smtClean="0">
                <a:latin typeface="Arial" panose="020B0604020202020204" pitchFamily="34" charset="0"/>
              </a:rPr>
              <a:t>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An operator is a symbol that represents a specific action that must be performed on data</a:t>
            </a:r>
          </a:p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Operator Types :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 Assignment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 Logical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 Relational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 Arithmetic</a:t>
            </a:r>
          </a:p>
          <a:p>
            <a:pPr lvl="1" eaLnBrk="1" hangingPunct="1"/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Operators are evaluated in a specific order according to operator precedence ( highest to lowest)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 Parentheses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 Multiplication and division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 Addition and subtraction</a:t>
            </a:r>
          </a:p>
          <a:p>
            <a:pPr lvl="1" eaLnBrk="1" hangingPunct="1"/>
            <a:endParaRPr lang="en-US" altLang="en-US" i="1" dirty="0" smtClean="0">
              <a:latin typeface="Arial" panose="020B0604020202020204" pitchFamily="34" charset="0"/>
            </a:endParaRPr>
          </a:p>
          <a:p>
            <a:pPr eaLnBrk="1" hangingPunct="1"/>
            <a:endParaRPr lang="en-US" altLang="en-US" i="1" dirty="0" smtClean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6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u="sng" dirty="0" smtClean="0"/>
              <a:t>A set of useful standard Flowchart Symbols:</a:t>
            </a:r>
            <a:endParaRPr lang="en-US" altLang="en-US" sz="1200" b="1" u="sng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200" b="1" dirty="0" smtClean="0"/>
              <a:t>Rounded box</a:t>
            </a:r>
            <a:r>
              <a:rPr lang="en-US" altLang="en-US" sz="1200" dirty="0" smtClean="0"/>
              <a:t> :   use it to represent an event which occurs automatically.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200" b="1" dirty="0" smtClean="0"/>
              <a:t>Rectangle or box  :</a:t>
            </a:r>
            <a:r>
              <a:rPr lang="en-US" altLang="en-US" sz="1200" dirty="0" smtClean="0"/>
              <a:t>    use it to represent an event which is controlled within the process. Typically this will be a step or action which is taken.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200" b="1" dirty="0" smtClean="0"/>
              <a:t>Diamond :</a:t>
            </a:r>
            <a:r>
              <a:rPr lang="en-US" altLang="en-US" sz="1200" dirty="0" smtClean="0"/>
              <a:t>     use it to represent a decision point in the process.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200" b="1" dirty="0" smtClean="0"/>
              <a:t>Circle :</a:t>
            </a:r>
            <a:r>
              <a:rPr lang="en-US" altLang="en-US" sz="1200" dirty="0" smtClean="0"/>
              <a:t>     use it to represent a point at which the flowchart connects with another process. </a:t>
            </a:r>
          </a:p>
          <a:p>
            <a:pPr eaLnBrk="1" hangingPunct="1"/>
            <a:r>
              <a:rPr lang="en-US" altLang="en-US" sz="1200" b="1" dirty="0" smtClean="0"/>
              <a:t>Communication:</a:t>
            </a:r>
            <a:r>
              <a:rPr lang="en-US" altLang="en-US" sz="1200" dirty="0" smtClean="0"/>
              <a:t> Flowcharts are better way of communicating the logic of a system </a:t>
            </a:r>
          </a:p>
          <a:p>
            <a:pPr eaLnBrk="1" hangingPunct="1"/>
            <a:r>
              <a:rPr lang="en-US" altLang="en-US" sz="1200" b="1" dirty="0" smtClean="0"/>
              <a:t>Effective analysis:</a:t>
            </a:r>
            <a:r>
              <a:rPr lang="en-US" altLang="en-US" sz="1200" dirty="0" smtClean="0"/>
              <a:t> Problem can be analyzed in more effective way. </a:t>
            </a:r>
          </a:p>
          <a:p>
            <a:pPr eaLnBrk="1" hangingPunct="1"/>
            <a:r>
              <a:rPr lang="en-US" altLang="en-US" sz="1200" b="1" dirty="0" smtClean="0"/>
              <a:t>Proper documentation:</a:t>
            </a:r>
            <a:r>
              <a:rPr lang="en-US" altLang="en-US" sz="1200" dirty="0" smtClean="0"/>
              <a:t> Flowcharts serve as a good program documentation </a:t>
            </a:r>
          </a:p>
          <a:p>
            <a:pPr eaLnBrk="1" hangingPunct="1"/>
            <a:r>
              <a:rPr lang="en-US" altLang="en-US" sz="1200" b="1" dirty="0" smtClean="0"/>
              <a:t>Efficient Coding:</a:t>
            </a:r>
            <a:r>
              <a:rPr lang="en-US" altLang="en-US" sz="1200" dirty="0" smtClean="0"/>
              <a:t> Flowcharts act as a guide or blueprint during the systems analysis and program development phase. </a:t>
            </a:r>
          </a:p>
          <a:p>
            <a:pPr eaLnBrk="1" hangingPunct="1"/>
            <a:r>
              <a:rPr lang="en-US" altLang="en-US" sz="1200" b="1" dirty="0" smtClean="0"/>
              <a:t>Proper Debugging:</a:t>
            </a:r>
            <a:r>
              <a:rPr lang="en-US" altLang="en-US" sz="1200" dirty="0" smtClean="0"/>
              <a:t> Flowchart helps in debugging process. </a:t>
            </a:r>
          </a:p>
          <a:p>
            <a:pPr eaLnBrk="1" hangingPunct="1"/>
            <a:r>
              <a:rPr lang="en-US" altLang="en-US" sz="1200" b="1" dirty="0" smtClean="0"/>
              <a:t>Efficient Program Maintenance:</a:t>
            </a:r>
            <a:r>
              <a:rPr lang="en-US" altLang="en-US" sz="1200" dirty="0" smtClean="0"/>
              <a:t> The maintenance of operating program becomes easy with the help of flowchart.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5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smtClean="0">
                <a:latin typeface="Arial" panose="020B0604020202020204" pitchFamily="34" charset="0"/>
              </a:rPr>
              <a:t>LIMITATIONS OF USING FLOWCHARTS</a:t>
            </a:r>
          </a:p>
          <a:p>
            <a:pPr marL="571500" indent="-571500" eaLnBrk="1" hangingPunct="1"/>
            <a:r>
              <a:rPr lang="en-US" altLang="en-US" sz="1200" b="1" dirty="0" smtClean="0"/>
              <a:t>Complex logic: </a:t>
            </a:r>
            <a:r>
              <a:rPr lang="en-US" altLang="en-US" sz="1200" dirty="0" smtClean="0"/>
              <a:t>Sometimes, the program logic is quite complicated. In that case, flowchart becomes complex and clumsy. </a:t>
            </a:r>
          </a:p>
          <a:p>
            <a:pPr marL="571500" indent="-571500" eaLnBrk="1" hangingPunct="1"/>
            <a:endParaRPr lang="en-US" altLang="en-US" sz="1200" dirty="0" smtClean="0"/>
          </a:p>
          <a:p>
            <a:pPr marL="571500" indent="-571500" eaLnBrk="1" hangingPunct="1"/>
            <a:r>
              <a:rPr lang="en-US" altLang="en-US" sz="1200" b="1" dirty="0" smtClean="0"/>
              <a:t>Alterations and Modifications: </a:t>
            </a:r>
            <a:r>
              <a:rPr lang="en-US" altLang="en-US" sz="1200" dirty="0" smtClean="0"/>
              <a:t>If alterations are required the flowchart may require re-drawing completely. </a:t>
            </a:r>
          </a:p>
          <a:p>
            <a:pPr marL="571500" indent="-571500" eaLnBrk="1" hangingPunct="1"/>
            <a:endParaRPr lang="en-US" altLang="en-US" sz="1200" dirty="0" smtClean="0"/>
          </a:p>
          <a:p>
            <a:pPr marL="571500" indent="-571500" eaLnBrk="1" hangingPunct="1"/>
            <a:r>
              <a:rPr lang="en-US" altLang="en-US" sz="1200" b="1" dirty="0" smtClean="0"/>
              <a:t>Reproduction: </a:t>
            </a:r>
            <a:r>
              <a:rPr lang="en-US" altLang="en-US" sz="1200" dirty="0" smtClean="0"/>
              <a:t>As the flowchart symbols cannot be typed, reproduction of flowchart becomes a problem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43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Algorithm 1:</a:t>
            </a:r>
          </a:p>
          <a:p>
            <a:endParaRPr lang="en-IN" dirty="0" smtClean="0"/>
          </a:p>
          <a:p>
            <a:r>
              <a:rPr lang="en-IN" dirty="0" smtClean="0"/>
              <a:t>Input : n</a:t>
            </a:r>
          </a:p>
          <a:p>
            <a:r>
              <a:rPr lang="en-IN" dirty="0" smtClean="0"/>
              <a:t>Output : factorial of n</a:t>
            </a:r>
          </a:p>
          <a:p>
            <a:r>
              <a:rPr lang="en-IN" dirty="0" smtClean="0"/>
              <a:t>Method:</a:t>
            </a:r>
          </a:p>
          <a:p>
            <a:endParaRPr lang="en-IN" dirty="0" smtClean="0"/>
          </a:p>
          <a:p>
            <a:r>
              <a:rPr lang="en-IN" dirty="0" smtClean="0"/>
              <a:t>         factorial = 1;</a:t>
            </a:r>
          </a:p>
          <a:p>
            <a:r>
              <a:rPr lang="en-IN" dirty="0" smtClean="0"/>
              <a:t>         for(i=0;i&lt;=n;i++)</a:t>
            </a:r>
          </a:p>
          <a:p>
            <a:r>
              <a:rPr lang="en-IN" dirty="0" smtClean="0"/>
              <a:t>         factorial=factorial*i;</a:t>
            </a:r>
          </a:p>
          <a:p>
            <a:endParaRPr lang="en-IN" dirty="0" smtClean="0"/>
          </a:p>
          <a:p>
            <a:r>
              <a:rPr lang="en-IN" dirty="0" smtClean="0"/>
              <a:t>         Display "Factorial : " , factorial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8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6268763" y="1509377"/>
            <a:ext cx="2524120" cy="1691650"/>
            <a:chOff x="5701703" y="682760"/>
            <a:chExt cx="3074395" cy="2060440"/>
          </a:xfrm>
        </p:grpSpPr>
        <p:sp>
          <p:nvSpPr>
            <p:cNvPr id="6" name="Freeform 5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1D3C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227903" y="90259"/>
            <a:ext cx="2823933" cy="822099"/>
            <a:chOff x="448031" y="5788818"/>
            <a:chExt cx="2183719" cy="63572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1D3C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002266"/>
                </a:solidFill>
              </a:endParaRPr>
            </a:p>
          </p:txBody>
        </p:sp>
      </p:grpSp>
      <p:pic>
        <p:nvPicPr>
          <p:cNvPr id="11" name="Picture 10" descr="Acc_Strat_Line_5_RGB_Wht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3" y="1057958"/>
            <a:ext cx="4693923" cy="2286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852754" y="3771146"/>
            <a:ext cx="8072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Programming Fundamentals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3" name="Text Placeholder 3"/>
          <p:cNvSpPr txBox="1">
            <a:spLocks/>
          </p:cNvSpPr>
          <p:nvPr userDrawn="1"/>
        </p:nvSpPr>
        <p:spPr>
          <a:xfrm>
            <a:off x="3482938" y="4974065"/>
            <a:ext cx="5442147" cy="467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bg1"/>
                </a:solidFill>
              </a:rPr>
              <a:t>Algorithm &amp; Flowchart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86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Slide Divider</a:t>
            </a:r>
            <a:endParaRPr lang="en-CA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7004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 userDrawn="1"/>
        </p:nvGrpSpPr>
        <p:grpSpPr>
          <a:xfrm>
            <a:off x="0" y="6056690"/>
            <a:ext cx="9913258" cy="801310"/>
            <a:chOff x="114300" y="3161090"/>
            <a:chExt cx="9913258" cy="801310"/>
          </a:xfrm>
        </p:grpSpPr>
        <p:sp>
          <p:nvSpPr>
            <p:cNvPr id="68" name="Freeform 67"/>
            <p:cNvSpPr/>
            <p:nvPr/>
          </p:nvSpPr>
          <p:spPr>
            <a:xfrm>
              <a:off x="114301" y="3264080"/>
              <a:ext cx="9913257" cy="698320"/>
            </a:xfrm>
            <a:custGeom>
              <a:avLst/>
              <a:gdLst>
                <a:gd name="connsiteX0" fmla="*/ 4688114 w 9913257"/>
                <a:gd name="connsiteY0" fmla="*/ 457202 h 457202"/>
                <a:gd name="connsiteX1" fmla="*/ 9913257 w 9913257"/>
                <a:gd name="connsiteY1" fmla="*/ 457202 h 457202"/>
                <a:gd name="connsiteX2" fmla="*/ 4688114 w 9913257"/>
                <a:gd name="connsiteY2" fmla="*/ 3 h 457202"/>
                <a:gd name="connsiteX3" fmla="*/ 4688114 w 9913257"/>
                <a:gd name="connsiteY3" fmla="*/ 1 h 457202"/>
                <a:gd name="connsiteX4" fmla="*/ 20 w 9913257"/>
                <a:gd name="connsiteY4" fmla="*/ 1 h 457202"/>
                <a:gd name="connsiteX5" fmla="*/ 0 w 9913257"/>
                <a:gd name="connsiteY5" fmla="*/ 0 h 457202"/>
                <a:gd name="connsiteX6" fmla="*/ 0 w 9913257"/>
                <a:gd name="connsiteY6" fmla="*/ 1 h 457202"/>
                <a:gd name="connsiteX7" fmla="*/ 0 w 9913257"/>
                <a:gd name="connsiteY7" fmla="*/ 1 h 457202"/>
                <a:gd name="connsiteX8" fmla="*/ 0 w 9913257"/>
                <a:gd name="connsiteY8" fmla="*/ 369300 h 457202"/>
                <a:gd name="connsiteX9" fmla="*/ 0 w 9913257"/>
                <a:gd name="connsiteY9" fmla="*/ 369300 h 457202"/>
                <a:gd name="connsiteX10" fmla="*/ 0 w 9913257"/>
                <a:gd name="connsiteY10" fmla="*/ 457200 h 457202"/>
                <a:gd name="connsiteX11" fmla="*/ 4688114 w 9913257"/>
                <a:gd name="connsiteY11" fmla="*/ 457200 h 45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13257" h="457202">
                  <a:moveTo>
                    <a:pt x="4688114" y="457202"/>
                  </a:moveTo>
                  <a:lnTo>
                    <a:pt x="9913257" y="457202"/>
                  </a:lnTo>
                  <a:lnTo>
                    <a:pt x="4688114" y="3"/>
                  </a:lnTo>
                  <a:lnTo>
                    <a:pt x="4688114" y="1"/>
                  </a:lnTo>
                  <a:lnTo>
                    <a:pt x="2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69300"/>
                  </a:lnTo>
                  <a:lnTo>
                    <a:pt x="0" y="369300"/>
                  </a:lnTo>
                  <a:lnTo>
                    <a:pt x="0" y="457200"/>
                  </a:lnTo>
                  <a:lnTo>
                    <a:pt x="4688114" y="457200"/>
                  </a:lnTo>
                  <a:close/>
                </a:path>
              </a:pathLst>
            </a:custGeom>
            <a:solidFill>
              <a:srgbClr val="4D7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ight Triangle 68"/>
            <p:cNvSpPr/>
            <p:nvPr/>
          </p:nvSpPr>
          <p:spPr>
            <a:xfrm>
              <a:off x="114301" y="3505200"/>
              <a:ext cx="5950857" cy="457200"/>
            </a:xfrm>
            <a:prstGeom prst="rtTriangle">
              <a:avLst/>
            </a:prstGeom>
            <a:solidFill>
              <a:srgbClr val="6D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ight Triangle 69"/>
            <p:cNvSpPr/>
            <p:nvPr/>
          </p:nvSpPr>
          <p:spPr>
            <a:xfrm>
              <a:off x="114300" y="3276600"/>
              <a:ext cx="5950857" cy="457200"/>
            </a:xfrm>
            <a:prstGeom prst="rtTriangle">
              <a:avLst/>
            </a:prstGeom>
            <a:solidFill>
              <a:srgbClr val="449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06377" y="3161090"/>
              <a:ext cx="2322635" cy="766275"/>
              <a:chOff x="338587" y="5008584"/>
              <a:chExt cx="2394303" cy="78992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338587" y="5008584"/>
                <a:ext cx="726564" cy="626348"/>
                <a:chOff x="3482236" y="1916181"/>
                <a:chExt cx="1438107" cy="1239747"/>
              </a:xfrm>
            </p:grpSpPr>
            <p:sp>
              <p:nvSpPr>
                <p:cNvPr id="123" name="Hexagon 12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4" name="Straight Connector 123"/>
                <p:cNvCxnSpPr>
                  <a:stCxn id="12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>
                  <a:stCxn id="12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>
                  <a:stCxn id="12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863288" y="5528530"/>
                <a:ext cx="249013" cy="214666"/>
                <a:chOff x="3482236" y="1916181"/>
                <a:chExt cx="1438107" cy="1239747"/>
              </a:xfrm>
            </p:grpSpPr>
            <p:sp>
              <p:nvSpPr>
                <p:cNvPr id="119" name="Hexagon 118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0" name="Straight Connector 119"/>
                <p:cNvCxnSpPr>
                  <a:stCxn id="119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stCxn id="119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>
                  <a:stCxn id="119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907194" y="5012913"/>
                <a:ext cx="379488" cy="327145"/>
                <a:chOff x="3482236" y="1916181"/>
                <a:chExt cx="1438107" cy="1239747"/>
              </a:xfrm>
            </p:grpSpPr>
            <p:sp>
              <p:nvSpPr>
                <p:cNvPr id="115" name="Hexagon 11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6" name="Straight Connector 115"/>
                <p:cNvCxnSpPr>
                  <a:stCxn id="11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stCxn id="11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>
                  <a:stCxn id="11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1020169" y="5263692"/>
                <a:ext cx="486564" cy="419452"/>
                <a:chOff x="3482236" y="1916181"/>
                <a:chExt cx="1438107" cy="1239747"/>
              </a:xfrm>
            </p:grpSpPr>
            <p:sp>
              <p:nvSpPr>
                <p:cNvPr id="111" name="Hexagon 110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2" name="Straight Connector 111"/>
                <p:cNvCxnSpPr>
                  <a:stCxn id="111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>
                  <a:stCxn id="111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111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372497" y="5471359"/>
                <a:ext cx="379488" cy="327145"/>
                <a:chOff x="3482236" y="1916181"/>
                <a:chExt cx="1438107" cy="1239747"/>
              </a:xfrm>
            </p:grpSpPr>
            <p:sp>
              <p:nvSpPr>
                <p:cNvPr id="107" name="Hexagon 106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8" name="Straight Connector 107"/>
                <p:cNvCxnSpPr>
                  <a:stCxn id="107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7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107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1207162" y="5225917"/>
                <a:ext cx="249013" cy="214666"/>
                <a:chOff x="3482236" y="1916181"/>
                <a:chExt cx="1438107" cy="1239747"/>
              </a:xfrm>
            </p:grpSpPr>
            <p:sp>
              <p:nvSpPr>
                <p:cNvPr id="103" name="Hexagon 10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4" name="Straight Connector 103"/>
                <p:cNvCxnSpPr>
                  <a:stCxn id="10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>
                  <a:stCxn id="10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stCxn id="10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1504622" y="5132720"/>
                <a:ext cx="582565" cy="502211"/>
                <a:chOff x="3482236" y="1916181"/>
                <a:chExt cx="1438107" cy="1239747"/>
              </a:xfrm>
            </p:grpSpPr>
            <p:sp>
              <p:nvSpPr>
                <p:cNvPr id="99" name="Hexagon 98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0" name="Straight Connector 99"/>
                <p:cNvCxnSpPr>
                  <a:stCxn id="99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>
                  <a:stCxn id="99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99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347351" y="5059995"/>
                <a:ext cx="341122" cy="294070"/>
                <a:chOff x="3482236" y="1916181"/>
                <a:chExt cx="1438107" cy="1239747"/>
              </a:xfrm>
            </p:grpSpPr>
            <p:sp>
              <p:nvSpPr>
                <p:cNvPr id="95" name="Hexagon 9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6" name="Straight Connector 95"/>
                <p:cNvCxnSpPr>
                  <a:stCxn id="9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1944201" y="5258272"/>
                <a:ext cx="379488" cy="327145"/>
                <a:chOff x="3482236" y="1916181"/>
                <a:chExt cx="1438107" cy="1239747"/>
              </a:xfrm>
            </p:grpSpPr>
            <p:sp>
              <p:nvSpPr>
                <p:cNvPr id="91" name="Hexagon 90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2" name="Straight Connector 91"/>
                <p:cNvCxnSpPr>
                  <a:stCxn id="91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91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91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>
                <a:off x="2264864" y="5321756"/>
                <a:ext cx="299943" cy="258571"/>
                <a:chOff x="3482236" y="1916181"/>
                <a:chExt cx="1438107" cy="1239747"/>
              </a:xfrm>
            </p:grpSpPr>
            <p:sp>
              <p:nvSpPr>
                <p:cNvPr id="87" name="Hexagon 86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8" name="Straight Connector 87"/>
                <p:cNvCxnSpPr>
                  <a:stCxn id="87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>
                  <a:stCxn id="87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>
                  <a:stCxn id="87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/>
              <p:cNvGrpSpPr/>
              <p:nvPr/>
            </p:nvGrpSpPr>
            <p:grpSpPr>
              <a:xfrm>
                <a:off x="2524848" y="5376517"/>
                <a:ext cx="208042" cy="179346"/>
                <a:chOff x="3482236" y="1916181"/>
                <a:chExt cx="1438107" cy="1239747"/>
              </a:xfrm>
            </p:grpSpPr>
            <p:sp>
              <p:nvSpPr>
                <p:cNvPr id="83" name="Hexagon 8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4" name="Straight Connector 83"/>
                <p:cNvCxnSpPr>
                  <a:stCxn id="8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>
                  <a:stCxn id="8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8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27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cxnSp>
        <p:nvCxnSpPr>
          <p:cNvPr id="128" name="Straight Connector 127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Topic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4273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nip Same Side Corner Rectangle 7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rgbClr val="4D7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93963" y="6350448"/>
            <a:ext cx="565127" cy="487178"/>
            <a:chOff x="3482236" y="1916181"/>
            <a:chExt cx="1438107" cy="1239747"/>
          </a:xfrm>
        </p:grpSpPr>
        <p:sp>
          <p:nvSpPr>
            <p:cNvPr id="40" name="Hexagon 39"/>
            <p:cNvSpPr/>
            <p:nvPr/>
          </p:nvSpPr>
          <p:spPr>
            <a:xfrm>
              <a:off x="3482236" y="1916181"/>
              <a:ext cx="1438107" cy="1239747"/>
            </a:xfrm>
            <a:prstGeom prst="hexagon">
              <a:avLst/>
            </a:prstGeom>
            <a:solidFill>
              <a:srgbClr val="A9DDF3"/>
            </a:solidFill>
            <a:ln w="12700">
              <a:solidFill>
                <a:srgbClr val="4B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Connector 40"/>
            <p:cNvCxnSpPr>
              <a:stCxn id="40" idx="3"/>
            </p:cNvCxnSpPr>
            <p:nvPr/>
          </p:nvCxnSpPr>
          <p:spPr>
            <a:xfrm flipV="1">
              <a:off x="3482236" y="2536053"/>
              <a:ext cx="842114" cy="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0" idx="5"/>
            </p:cNvCxnSpPr>
            <p:nvPr/>
          </p:nvCxnSpPr>
          <p:spPr>
            <a:xfrm flipH="1">
              <a:off x="4324350" y="1916181"/>
              <a:ext cx="286056" cy="61987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0" idx="1"/>
            </p:cNvCxnSpPr>
            <p:nvPr/>
          </p:nvCxnSpPr>
          <p:spPr>
            <a:xfrm flipH="1" flipV="1">
              <a:off x="4324350" y="2536054"/>
              <a:ext cx="286056" cy="619874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Topic 1- Content</a:t>
            </a:r>
            <a:endParaRPr lang="en-CA" dirty="0"/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640863" y="6415872"/>
            <a:ext cx="489234" cy="421753"/>
            <a:chOff x="3482236" y="1916181"/>
            <a:chExt cx="1438107" cy="1239747"/>
          </a:xfrm>
        </p:grpSpPr>
        <p:sp>
          <p:nvSpPr>
            <p:cNvPr id="75" name="Hexagon 74"/>
            <p:cNvSpPr/>
            <p:nvPr/>
          </p:nvSpPr>
          <p:spPr>
            <a:xfrm>
              <a:off x="3482236" y="1916181"/>
              <a:ext cx="1438107" cy="1239747"/>
            </a:xfrm>
            <a:prstGeom prst="hexagon">
              <a:avLst/>
            </a:prstGeom>
            <a:solidFill>
              <a:srgbClr val="A9DDF3"/>
            </a:solidFill>
            <a:ln w="12700">
              <a:solidFill>
                <a:srgbClr val="4B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6" name="Straight Connector 75"/>
            <p:cNvCxnSpPr>
              <a:stCxn id="75" idx="3"/>
            </p:cNvCxnSpPr>
            <p:nvPr/>
          </p:nvCxnSpPr>
          <p:spPr>
            <a:xfrm flipV="1">
              <a:off x="3482236" y="2536053"/>
              <a:ext cx="842114" cy="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5" idx="5"/>
            </p:cNvCxnSpPr>
            <p:nvPr/>
          </p:nvCxnSpPr>
          <p:spPr>
            <a:xfrm flipH="1">
              <a:off x="4324350" y="1916181"/>
              <a:ext cx="286056" cy="61987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5" idx="1"/>
            </p:cNvCxnSpPr>
            <p:nvPr/>
          </p:nvCxnSpPr>
          <p:spPr>
            <a:xfrm flipH="1" flipV="1">
              <a:off x="4324350" y="2536054"/>
              <a:ext cx="286056" cy="619874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 userDrawn="1"/>
        </p:nvGrpSpPr>
        <p:grpSpPr>
          <a:xfrm>
            <a:off x="1018352" y="6459072"/>
            <a:ext cx="439122" cy="378553"/>
            <a:chOff x="3482236" y="1916181"/>
            <a:chExt cx="1438107" cy="1239747"/>
          </a:xfrm>
        </p:grpSpPr>
        <p:sp>
          <p:nvSpPr>
            <p:cNvPr id="80" name="Hexagon 79"/>
            <p:cNvSpPr/>
            <p:nvPr/>
          </p:nvSpPr>
          <p:spPr>
            <a:xfrm>
              <a:off x="3482236" y="1916181"/>
              <a:ext cx="1438107" cy="1239747"/>
            </a:xfrm>
            <a:prstGeom prst="hexagon">
              <a:avLst/>
            </a:prstGeom>
            <a:solidFill>
              <a:srgbClr val="A9DDF3"/>
            </a:solidFill>
            <a:ln w="12700">
              <a:solidFill>
                <a:srgbClr val="4B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/>
            <p:cNvCxnSpPr>
              <a:stCxn id="80" idx="3"/>
            </p:cNvCxnSpPr>
            <p:nvPr/>
          </p:nvCxnSpPr>
          <p:spPr>
            <a:xfrm flipV="1">
              <a:off x="3482236" y="2536053"/>
              <a:ext cx="842114" cy="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80" idx="5"/>
            </p:cNvCxnSpPr>
            <p:nvPr/>
          </p:nvCxnSpPr>
          <p:spPr>
            <a:xfrm flipH="1">
              <a:off x="4324350" y="1916181"/>
              <a:ext cx="286056" cy="61987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80" idx="1"/>
            </p:cNvCxnSpPr>
            <p:nvPr/>
          </p:nvCxnSpPr>
          <p:spPr>
            <a:xfrm flipH="1" flipV="1">
              <a:off x="4324350" y="2536054"/>
              <a:ext cx="286056" cy="619874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 userDrawn="1"/>
        </p:nvGrpSpPr>
        <p:grpSpPr>
          <a:xfrm>
            <a:off x="1395165" y="6501284"/>
            <a:ext cx="390156" cy="336341"/>
            <a:chOff x="3482236" y="1916181"/>
            <a:chExt cx="1438107" cy="1239747"/>
          </a:xfrm>
        </p:grpSpPr>
        <p:sp>
          <p:nvSpPr>
            <p:cNvPr id="85" name="Hexagon 84"/>
            <p:cNvSpPr/>
            <p:nvPr/>
          </p:nvSpPr>
          <p:spPr>
            <a:xfrm>
              <a:off x="3482236" y="1916181"/>
              <a:ext cx="1438107" cy="1239747"/>
            </a:xfrm>
            <a:prstGeom prst="hexagon">
              <a:avLst/>
            </a:prstGeom>
            <a:solidFill>
              <a:srgbClr val="A9DDF3"/>
            </a:solidFill>
            <a:ln w="12700">
              <a:solidFill>
                <a:srgbClr val="4B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6" name="Straight Connector 85"/>
            <p:cNvCxnSpPr>
              <a:stCxn id="85" idx="3"/>
            </p:cNvCxnSpPr>
            <p:nvPr/>
          </p:nvCxnSpPr>
          <p:spPr>
            <a:xfrm flipV="1">
              <a:off x="3482236" y="2536053"/>
              <a:ext cx="842114" cy="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5" idx="5"/>
            </p:cNvCxnSpPr>
            <p:nvPr/>
          </p:nvCxnSpPr>
          <p:spPr>
            <a:xfrm flipH="1">
              <a:off x="4324350" y="1916181"/>
              <a:ext cx="286056" cy="61987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5" idx="1"/>
            </p:cNvCxnSpPr>
            <p:nvPr/>
          </p:nvCxnSpPr>
          <p:spPr>
            <a:xfrm flipH="1" flipV="1">
              <a:off x="4324350" y="2536054"/>
              <a:ext cx="286056" cy="619874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 userDrawn="1"/>
        </p:nvGrpSpPr>
        <p:grpSpPr>
          <a:xfrm>
            <a:off x="1731784" y="6546501"/>
            <a:ext cx="337704" cy="291124"/>
            <a:chOff x="3482236" y="1916181"/>
            <a:chExt cx="1438107" cy="1239747"/>
          </a:xfrm>
        </p:grpSpPr>
        <p:sp>
          <p:nvSpPr>
            <p:cNvPr id="90" name="Hexagon 89"/>
            <p:cNvSpPr/>
            <p:nvPr/>
          </p:nvSpPr>
          <p:spPr>
            <a:xfrm>
              <a:off x="3482236" y="1916181"/>
              <a:ext cx="1438107" cy="1239747"/>
            </a:xfrm>
            <a:prstGeom prst="hexagon">
              <a:avLst/>
            </a:prstGeom>
            <a:solidFill>
              <a:srgbClr val="A9DDF3"/>
            </a:solidFill>
            <a:ln w="12700">
              <a:solidFill>
                <a:srgbClr val="4B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1" name="Straight Connector 90"/>
            <p:cNvCxnSpPr>
              <a:stCxn id="90" idx="3"/>
            </p:cNvCxnSpPr>
            <p:nvPr/>
          </p:nvCxnSpPr>
          <p:spPr>
            <a:xfrm flipV="1">
              <a:off x="3482236" y="2536053"/>
              <a:ext cx="842114" cy="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90" idx="5"/>
            </p:cNvCxnSpPr>
            <p:nvPr/>
          </p:nvCxnSpPr>
          <p:spPr>
            <a:xfrm flipH="1">
              <a:off x="4324350" y="1916181"/>
              <a:ext cx="286056" cy="61987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90" idx="1"/>
            </p:cNvCxnSpPr>
            <p:nvPr/>
          </p:nvCxnSpPr>
          <p:spPr>
            <a:xfrm flipH="1" flipV="1">
              <a:off x="4324350" y="2536054"/>
              <a:ext cx="286056" cy="619874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 userDrawn="1"/>
        </p:nvGrpSpPr>
        <p:grpSpPr>
          <a:xfrm>
            <a:off x="2038259" y="6585073"/>
            <a:ext cx="292959" cy="252551"/>
            <a:chOff x="3482236" y="1916181"/>
            <a:chExt cx="1438107" cy="1239747"/>
          </a:xfrm>
        </p:grpSpPr>
        <p:sp>
          <p:nvSpPr>
            <p:cNvPr id="95" name="Hexagon 94"/>
            <p:cNvSpPr/>
            <p:nvPr/>
          </p:nvSpPr>
          <p:spPr>
            <a:xfrm>
              <a:off x="3482236" y="1916181"/>
              <a:ext cx="1438107" cy="1239747"/>
            </a:xfrm>
            <a:prstGeom prst="hexagon">
              <a:avLst/>
            </a:prstGeom>
            <a:solidFill>
              <a:srgbClr val="A9DDF3"/>
            </a:solidFill>
            <a:ln w="12700">
              <a:solidFill>
                <a:srgbClr val="4B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6" name="Straight Connector 95"/>
            <p:cNvCxnSpPr>
              <a:stCxn id="95" idx="3"/>
            </p:cNvCxnSpPr>
            <p:nvPr/>
          </p:nvCxnSpPr>
          <p:spPr>
            <a:xfrm flipV="1">
              <a:off x="3482236" y="2536053"/>
              <a:ext cx="842114" cy="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5" idx="5"/>
            </p:cNvCxnSpPr>
            <p:nvPr/>
          </p:nvCxnSpPr>
          <p:spPr>
            <a:xfrm flipH="1">
              <a:off x="4324350" y="1916181"/>
              <a:ext cx="286056" cy="61987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5" idx="1"/>
            </p:cNvCxnSpPr>
            <p:nvPr/>
          </p:nvCxnSpPr>
          <p:spPr>
            <a:xfrm flipH="1" flipV="1">
              <a:off x="4324350" y="2536054"/>
              <a:ext cx="286056" cy="619874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 userDrawn="1"/>
        </p:nvGrpSpPr>
        <p:grpSpPr>
          <a:xfrm>
            <a:off x="2312707" y="6622431"/>
            <a:ext cx="249624" cy="215193"/>
            <a:chOff x="3482236" y="1916181"/>
            <a:chExt cx="1438107" cy="1239747"/>
          </a:xfrm>
        </p:grpSpPr>
        <p:sp>
          <p:nvSpPr>
            <p:cNvPr id="100" name="Hexagon 99"/>
            <p:cNvSpPr/>
            <p:nvPr/>
          </p:nvSpPr>
          <p:spPr>
            <a:xfrm>
              <a:off x="3482236" y="1916181"/>
              <a:ext cx="1438107" cy="1239747"/>
            </a:xfrm>
            <a:prstGeom prst="hexagon">
              <a:avLst/>
            </a:prstGeom>
            <a:solidFill>
              <a:srgbClr val="A9DDF3"/>
            </a:solidFill>
            <a:ln w="12700">
              <a:solidFill>
                <a:srgbClr val="4B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1" name="Straight Connector 100"/>
            <p:cNvCxnSpPr>
              <a:stCxn id="100" idx="3"/>
            </p:cNvCxnSpPr>
            <p:nvPr/>
          </p:nvCxnSpPr>
          <p:spPr>
            <a:xfrm flipV="1">
              <a:off x="3482236" y="2536053"/>
              <a:ext cx="842114" cy="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00" idx="5"/>
            </p:cNvCxnSpPr>
            <p:nvPr/>
          </p:nvCxnSpPr>
          <p:spPr>
            <a:xfrm flipH="1">
              <a:off x="4324350" y="1916181"/>
              <a:ext cx="286056" cy="61987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00" idx="1"/>
            </p:cNvCxnSpPr>
            <p:nvPr/>
          </p:nvCxnSpPr>
          <p:spPr>
            <a:xfrm flipH="1" flipV="1">
              <a:off x="4324350" y="2536054"/>
              <a:ext cx="286056" cy="619874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 userDrawn="1"/>
        </p:nvGrpSpPr>
        <p:grpSpPr>
          <a:xfrm>
            <a:off x="2523722" y="6669454"/>
            <a:ext cx="195077" cy="168170"/>
            <a:chOff x="3482236" y="1916181"/>
            <a:chExt cx="1438107" cy="1239747"/>
          </a:xfrm>
        </p:grpSpPr>
        <p:sp>
          <p:nvSpPr>
            <p:cNvPr id="105" name="Hexagon 104"/>
            <p:cNvSpPr/>
            <p:nvPr/>
          </p:nvSpPr>
          <p:spPr>
            <a:xfrm>
              <a:off x="3482236" y="1916181"/>
              <a:ext cx="1438107" cy="1239747"/>
            </a:xfrm>
            <a:prstGeom prst="hexagon">
              <a:avLst/>
            </a:prstGeom>
            <a:solidFill>
              <a:srgbClr val="A9DDF3"/>
            </a:solidFill>
            <a:ln w="12700">
              <a:solidFill>
                <a:srgbClr val="4B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6" name="Straight Connector 105"/>
            <p:cNvCxnSpPr>
              <a:stCxn id="105" idx="3"/>
            </p:cNvCxnSpPr>
            <p:nvPr/>
          </p:nvCxnSpPr>
          <p:spPr>
            <a:xfrm flipV="1">
              <a:off x="3482236" y="2536053"/>
              <a:ext cx="842114" cy="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05" idx="5"/>
            </p:cNvCxnSpPr>
            <p:nvPr/>
          </p:nvCxnSpPr>
          <p:spPr>
            <a:xfrm flipH="1">
              <a:off x="4324350" y="1916181"/>
              <a:ext cx="286056" cy="61987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05" idx="1"/>
            </p:cNvCxnSpPr>
            <p:nvPr/>
          </p:nvCxnSpPr>
          <p:spPr>
            <a:xfrm flipH="1" flipV="1">
              <a:off x="4324350" y="2536054"/>
              <a:ext cx="286056" cy="619874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765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7"/>
          <p:cNvSpPr/>
          <p:nvPr/>
        </p:nvSpPr>
        <p:spPr>
          <a:xfrm>
            <a:off x="1" y="6159680"/>
            <a:ext cx="9913257" cy="698320"/>
          </a:xfrm>
          <a:custGeom>
            <a:avLst/>
            <a:gdLst>
              <a:gd name="connsiteX0" fmla="*/ 4688114 w 9913257"/>
              <a:gd name="connsiteY0" fmla="*/ 457202 h 457202"/>
              <a:gd name="connsiteX1" fmla="*/ 9913257 w 9913257"/>
              <a:gd name="connsiteY1" fmla="*/ 457202 h 457202"/>
              <a:gd name="connsiteX2" fmla="*/ 4688114 w 9913257"/>
              <a:gd name="connsiteY2" fmla="*/ 3 h 457202"/>
              <a:gd name="connsiteX3" fmla="*/ 4688114 w 9913257"/>
              <a:gd name="connsiteY3" fmla="*/ 1 h 457202"/>
              <a:gd name="connsiteX4" fmla="*/ 20 w 9913257"/>
              <a:gd name="connsiteY4" fmla="*/ 1 h 457202"/>
              <a:gd name="connsiteX5" fmla="*/ 0 w 9913257"/>
              <a:gd name="connsiteY5" fmla="*/ 0 h 457202"/>
              <a:gd name="connsiteX6" fmla="*/ 0 w 9913257"/>
              <a:gd name="connsiteY6" fmla="*/ 1 h 457202"/>
              <a:gd name="connsiteX7" fmla="*/ 0 w 9913257"/>
              <a:gd name="connsiteY7" fmla="*/ 1 h 457202"/>
              <a:gd name="connsiteX8" fmla="*/ 0 w 9913257"/>
              <a:gd name="connsiteY8" fmla="*/ 369300 h 457202"/>
              <a:gd name="connsiteX9" fmla="*/ 0 w 9913257"/>
              <a:gd name="connsiteY9" fmla="*/ 369300 h 457202"/>
              <a:gd name="connsiteX10" fmla="*/ 0 w 9913257"/>
              <a:gd name="connsiteY10" fmla="*/ 457200 h 457202"/>
              <a:gd name="connsiteX11" fmla="*/ 4688114 w 9913257"/>
              <a:gd name="connsiteY11" fmla="*/ 457200 h 45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13257" h="457202">
                <a:moveTo>
                  <a:pt x="4688114" y="457202"/>
                </a:moveTo>
                <a:lnTo>
                  <a:pt x="9913257" y="457202"/>
                </a:lnTo>
                <a:lnTo>
                  <a:pt x="4688114" y="3"/>
                </a:lnTo>
                <a:lnTo>
                  <a:pt x="4688114" y="1"/>
                </a:lnTo>
                <a:lnTo>
                  <a:pt x="20" y="1"/>
                </a:lnTo>
                <a:lnTo>
                  <a:pt x="0" y="0"/>
                </a:lnTo>
                <a:lnTo>
                  <a:pt x="0" y="1"/>
                </a:lnTo>
                <a:lnTo>
                  <a:pt x="0" y="1"/>
                </a:lnTo>
                <a:lnTo>
                  <a:pt x="0" y="369300"/>
                </a:lnTo>
                <a:lnTo>
                  <a:pt x="0" y="369300"/>
                </a:lnTo>
                <a:lnTo>
                  <a:pt x="0" y="457200"/>
                </a:lnTo>
                <a:lnTo>
                  <a:pt x="4688114" y="457200"/>
                </a:lnTo>
                <a:close/>
              </a:path>
            </a:pathLst>
          </a:custGeom>
          <a:solidFill>
            <a:srgbClr val="609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ight Triangle 68"/>
          <p:cNvSpPr/>
          <p:nvPr/>
        </p:nvSpPr>
        <p:spPr>
          <a:xfrm>
            <a:off x="1" y="6400800"/>
            <a:ext cx="5950857" cy="457200"/>
          </a:xfrm>
          <a:prstGeom prst="rtTriangle">
            <a:avLst/>
          </a:prstGeom>
          <a:solidFill>
            <a:srgbClr val="78C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ight Triangle 69"/>
          <p:cNvSpPr/>
          <p:nvPr/>
        </p:nvSpPr>
        <p:spPr>
          <a:xfrm>
            <a:off x="0" y="6172200"/>
            <a:ext cx="5950857" cy="457200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92077" y="6056690"/>
            <a:ext cx="2322635" cy="766275"/>
            <a:chOff x="338587" y="5008584"/>
            <a:chExt cx="2394303" cy="789920"/>
          </a:xfrm>
          <a:solidFill>
            <a:srgbClr val="9BDA46"/>
          </a:solidFill>
        </p:grpSpPr>
        <p:grpSp>
          <p:nvGrpSpPr>
            <p:cNvPr id="72" name="Group 71"/>
            <p:cNvGrpSpPr/>
            <p:nvPr/>
          </p:nvGrpSpPr>
          <p:grpSpPr>
            <a:xfrm>
              <a:off x="338587" y="5008584"/>
              <a:ext cx="726564" cy="626348"/>
              <a:chOff x="3482236" y="1916181"/>
              <a:chExt cx="1438107" cy="1239747"/>
            </a:xfrm>
            <a:grpFill/>
          </p:grpSpPr>
          <p:sp>
            <p:nvSpPr>
              <p:cNvPr id="123" name="Hexagon 122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4" name="Straight Connector 123"/>
              <p:cNvCxnSpPr>
                <a:stCxn id="123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123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23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863288" y="5528530"/>
              <a:ext cx="249013" cy="214666"/>
              <a:chOff x="3482236" y="1916181"/>
              <a:chExt cx="1438107" cy="1239747"/>
            </a:xfrm>
            <a:grpFill/>
          </p:grpSpPr>
          <p:sp>
            <p:nvSpPr>
              <p:cNvPr id="119" name="Hexagon 118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0" name="Straight Connector 119"/>
              <p:cNvCxnSpPr>
                <a:stCxn id="119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19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19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907194" y="5012913"/>
              <a:ext cx="379488" cy="327145"/>
              <a:chOff x="3482236" y="1916181"/>
              <a:chExt cx="1438107" cy="1239747"/>
            </a:xfrm>
            <a:grpFill/>
          </p:grpSpPr>
          <p:sp>
            <p:nvSpPr>
              <p:cNvPr id="115" name="Hexagon 11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6" name="Straight Connector 115"/>
              <p:cNvCxnSpPr>
                <a:stCxn id="11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1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1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1020169" y="5263692"/>
              <a:ext cx="486564" cy="419452"/>
              <a:chOff x="3482236" y="1916181"/>
              <a:chExt cx="1438107" cy="1239747"/>
            </a:xfrm>
            <a:grpFill/>
          </p:grpSpPr>
          <p:sp>
            <p:nvSpPr>
              <p:cNvPr id="111" name="Hexagon 110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2" name="Straight Connector 111"/>
              <p:cNvCxnSpPr>
                <a:stCxn id="111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11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11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372497" y="5471359"/>
              <a:ext cx="379488" cy="327145"/>
              <a:chOff x="3482236" y="1916181"/>
              <a:chExt cx="1438107" cy="1239747"/>
            </a:xfrm>
            <a:grpFill/>
          </p:grpSpPr>
          <p:sp>
            <p:nvSpPr>
              <p:cNvPr id="107" name="Hexagon 106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8" name="Straight Connector 107"/>
              <p:cNvCxnSpPr>
                <a:stCxn id="107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stCxn id="107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107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1207162" y="5225917"/>
              <a:ext cx="249013" cy="214666"/>
              <a:chOff x="3482236" y="1916181"/>
              <a:chExt cx="1438107" cy="1239747"/>
            </a:xfrm>
            <a:grpFill/>
          </p:grpSpPr>
          <p:sp>
            <p:nvSpPr>
              <p:cNvPr id="103" name="Hexagon 102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4" name="Straight Connector 103"/>
              <p:cNvCxnSpPr>
                <a:stCxn id="103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103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3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1504622" y="5132720"/>
              <a:ext cx="582565" cy="502211"/>
              <a:chOff x="3482236" y="1916181"/>
              <a:chExt cx="1438107" cy="1239747"/>
            </a:xfrm>
            <a:grpFill/>
          </p:grpSpPr>
          <p:sp>
            <p:nvSpPr>
              <p:cNvPr id="99" name="Hexagon 98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Connector 99"/>
              <p:cNvCxnSpPr>
                <a:stCxn id="99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99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99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7351" y="5059995"/>
              <a:ext cx="341122" cy="294070"/>
              <a:chOff x="3482236" y="1916181"/>
              <a:chExt cx="1438107" cy="1239747"/>
            </a:xfrm>
            <a:grpFill/>
          </p:grpSpPr>
          <p:sp>
            <p:nvSpPr>
              <p:cNvPr id="95" name="Hexagon 9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Connector 95"/>
              <p:cNvCxnSpPr>
                <a:stCxn id="9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1944201" y="5258272"/>
              <a:ext cx="379488" cy="327145"/>
              <a:chOff x="3482236" y="1916181"/>
              <a:chExt cx="1438107" cy="1239747"/>
            </a:xfrm>
            <a:grpFill/>
          </p:grpSpPr>
          <p:sp>
            <p:nvSpPr>
              <p:cNvPr id="91" name="Hexagon 90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/>
              <p:cNvCxnSpPr>
                <a:stCxn id="91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91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91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2264864" y="5321756"/>
              <a:ext cx="299943" cy="258571"/>
              <a:chOff x="3482236" y="1916181"/>
              <a:chExt cx="1438107" cy="1239747"/>
            </a:xfrm>
            <a:grpFill/>
          </p:grpSpPr>
          <p:sp>
            <p:nvSpPr>
              <p:cNvPr id="87" name="Hexagon 86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8" name="Straight Connector 87"/>
              <p:cNvCxnSpPr>
                <a:stCxn id="87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87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87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2524848" y="5376517"/>
              <a:ext cx="208042" cy="179346"/>
              <a:chOff x="3482236" y="1916181"/>
              <a:chExt cx="1438107" cy="1239747"/>
            </a:xfrm>
            <a:grpFill/>
          </p:grpSpPr>
          <p:sp>
            <p:nvSpPr>
              <p:cNvPr id="83" name="Hexagon 82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4" name="Straight Connector 83"/>
              <p:cNvCxnSpPr>
                <a:stCxn id="83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3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3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cxnSp>
        <p:nvCxnSpPr>
          <p:cNvPr id="128" name="Straight Connector 127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Topic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949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nip Same Side Corner Rectangle 7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rgbClr val="609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Topic 2- Content</a:t>
            </a:r>
            <a:endParaRPr lang="en-CA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3963" y="6350448"/>
            <a:ext cx="2524836" cy="487178"/>
            <a:chOff x="193963" y="6350448"/>
            <a:chExt cx="2524836" cy="487178"/>
          </a:xfrm>
          <a:solidFill>
            <a:srgbClr val="9BDA46"/>
          </a:solidFill>
        </p:grpSpPr>
        <p:grpSp>
          <p:nvGrpSpPr>
            <p:cNvPr id="19" name="Group 18"/>
            <p:cNvGrpSpPr/>
            <p:nvPr/>
          </p:nvGrpSpPr>
          <p:grpSpPr>
            <a:xfrm>
              <a:off x="193963" y="6350448"/>
              <a:ext cx="565127" cy="487178"/>
              <a:chOff x="3482236" y="1916181"/>
              <a:chExt cx="1438107" cy="1239747"/>
            </a:xfrm>
            <a:grpFill/>
          </p:grpSpPr>
          <p:sp>
            <p:nvSpPr>
              <p:cNvPr id="40" name="Hexagon 3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/>
              <p:cNvCxnSpPr>
                <a:stCxn id="4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 userDrawn="1"/>
          </p:nvGrpSpPr>
          <p:grpSpPr>
            <a:xfrm>
              <a:off x="640863" y="6415872"/>
              <a:ext cx="489234" cy="421753"/>
              <a:chOff x="3482236" y="1916181"/>
              <a:chExt cx="1438107" cy="1239747"/>
            </a:xfrm>
            <a:grpFill/>
          </p:grpSpPr>
          <p:sp>
            <p:nvSpPr>
              <p:cNvPr id="75" name="Hexagon 7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6" name="Straight Connector 75"/>
              <p:cNvCxnSpPr>
                <a:stCxn id="7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7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 userDrawn="1"/>
          </p:nvGrpSpPr>
          <p:grpSpPr>
            <a:xfrm>
              <a:off x="1018352" y="6459072"/>
              <a:ext cx="439122" cy="378553"/>
              <a:chOff x="3482236" y="1916181"/>
              <a:chExt cx="1438107" cy="1239747"/>
            </a:xfrm>
            <a:grpFill/>
          </p:grpSpPr>
          <p:sp>
            <p:nvSpPr>
              <p:cNvPr id="80" name="Hexagon 7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1" name="Straight Connector 80"/>
              <p:cNvCxnSpPr>
                <a:stCxn id="8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8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8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 userDrawn="1"/>
          </p:nvGrpSpPr>
          <p:grpSpPr>
            <a:xfrm>
              <a:off x="1395165" y="6501284"/>
              <a:ext cx="390156" cy="336341"/>
              <a:chOff x="3482236" y="1916181"/>
              <a:chExt cx="1438107" cy="1239747"/>
            </a:xfrm>
            <a:grpFill/>
          </p:grpSpPr>
          <p:sp>
            <p:nvSpPr>
              <p:cNvPr id="85" name="Hexagon 8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6" name="Straight Connector 85"/>
              <p:cNvCxnSpPr>
                <a:stCxn id="8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8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8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 userDrawn="1"/>
          </p:nvGrpSpPr>
          <p:grpSpPr>
            <a:xfrm>
              <a:off x="1731784" y="6546501"/>
              <a:ext cx="337704" cy="291124"/>
              <a:chOff x="3482236" y="1916181"/>
              <a:chExt cx="1438107" cy="1239747"/>
            </a:xfrm>
            <a:grpFill/>
          </p:grpSpPr>
          <p:sp>
            <p:nvSpPr>
              <p:cNvPr id="90" name="Hexagon 8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1" name="Straight Connector 90"/>
              <p:cNvCxnSpPr>
                <a:stCxn id="9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9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9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 userDrawn="1"/>
          </p:nvGrpSpPr>
          <p:grpSpPr>
            <a:xfrm>
              <a:off x="2038259" y="6585073"/>
              <a:ext cx="292959" cy="252551"/>
              <a:chOff x="3482236" y="1916181"/>
              <a:chExt cx="1438107" cy="1239747"/>
            </a:xfrm>
            <a:grpFill/>
          </p:grpSpPr>
          <p:sp>
            <p:nvSpPr>
              <p:cNvPr id="95" name="Hexagon 9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Connector 95"/>
              <p:cNvCxnSpPr>
                <a:stCxn id="9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 userDrawn="1"/>
          </p:nvGrpSpPr>
          <p:grpSpPr>
            <a:xfrm>
              <a:off x="2312707" y="6622431"/>
              <a:ext cx="249624" cy="215193"/>
              <a:chOff x="3482236" y="1916181"/>
              <a:chExt cx="1438107" cy="1239747"/>
            </a:xfrm>
            <a:grpFill/>
          </p:grpSpPr>
          <p:sp>
            <p:nvSpPr>
              <p:cNvPr id="100" name="Hexagon 9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1" name="Straight Connector 100"/>
              <p:cNvCxnSpPr>
                <a:stCxn id="10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10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10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 userDrawn="1"/>
          </p:nvGrpSpPr>
          <p:grpSpPr>
            <a:xfrm>
              <a:off x="2523722" y="6669454"/>
              <a:ext cx="195077" cy="168170"/>
              <a:chOff x="3482236" y="1916181"/>
              <a:chExt cx="1438107" cy="1239747"/>
            </a:xfrm>
            <a:grpFill/>
          </p:grpSpPr>
          <p:sp>
            <p:nvSpPr>
              <p:cNvPr id="105" name="Hexagon 10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6" name="Straight Connector 105"/>
              <p:cNvCxnSpPr>
                <a:stCxn id="10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0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0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28448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7"/>
          <p:cNvSpPr/>
          <p:nvPr/>
        </p:nvSpPr>
        <p:spPr>
          <a:xfrm>
            <a:off x="1" y="6159680"/>
            <a:ext cx="9913257" cy="698320"/>
          </a:xfrm>
          <a:custGeom>
            <a:avLst/>
            <a:gdLst>
              <a:gd name="connsiteX0" fmla="*/ 4688114 w 9913257"/>
              <a:gd name="connsiteY0" fmla="*/ 457202 h 457202"/>
              <a:gd name="connsiteX1" fmla="*/ 9913257 w 9913257"/>
              <a:gd name="connsiteY1" fmla="*/ 457202 h 457202"/>
              <a:gd name="connsiteX2" fmla="*/ 4688114 w 9913257"/>
              <a:gd name="connsiteY2" fmla="*/ 3 h 457202"/>
              <a:gd name="connsiteX3" fmla="*/ 4688114 w 9913257"/>
              <a:gd name="connsiteY3" fmla="*/ 1 h 457202"/>
              <a:gd name="connsiteX4" fmla="*/ 20 w 9913257"/>
              <a:gd name="connsiteY4" fmla="*/ 1 h 457202"/>
              <a:gd name="connsiteX5" fmla="*/ 0 w 9913257"/>
              <a:gd name="connsiteY5" fmla="*/ 0 h 457202"/>
              <a:gd name="connsiteX6" fmla="*/ 0 w 9913257"/>
              <a:gd name="connsiteY6" fmla="*/ 1 h 457202"/>
              <a:gd name="connsiteX7" fmla="*/ 0 w 9913257"/>
              <a:gd name="connsiteY7" fmla="*/ 1 h 457202"/>
              <a:gd name="connsiteX8" fmla="*/ 0 w 9913257"/>
              <a:gd name="connsiteY8" fmla="*/ 369300 h 457202"/>
              <a:gd name="connsiteX9" fmla="*/ 0 w 9913257"/>
              <a:gd name="connsiteY9" fmla="*/ 369300 h 457202"/>
              <a:gd name="connsiteX10" fmla="*/ 0 w 9913257"/>
              <a:gd name="connsiteY10" fmla="*/ 457200 h 457202"/>
              <a:gd name="connsiteX11" fmla="*/ 4688114 w 9913257"/>
              <a:gd name="connsiteY11" fmla="*/ 457200 h 45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13257" h="457202">
                <a:moveTo>
                  <a:pt x="4688114" y="457202"/>
                </a:moveTo>
                <a:lnTo>
                  <a:pt x="9913257" y="457202"/>
                </a:lnTo>
                <a:lnTo>
                  <a:pt x="4688114" y="3"/>
                </a:lnTo>
                <a:lnTo>
                  <a:pt x="4688114" y="1"/>
                </a:lnTo>
                <a:lnTo>
                  <a:pt x="20" y="1"/>
                </a:lnTo>
                <a:lnTo>
                  <a:pt x="0" y="0"/>
                </a:lnTo>
                <a:lnTo>
                  <a:pt x="0" y="1"/>
                </a:lnTo>
                <a:lnTo>
                  <a:pt x="0" y="1"/>
                </a:lnTo>
                <a:lnTo>
                  <a:pt x="0" y="369300"/>
                </a:lnTo>
                <a:lnTo>
                  <a:pt x="0" y="369300"/>
                </a:lnTo>
                <a:lnTo>
                  <a:pt x="0" y="457200"/>
                </a:lnTo>
                <a:lnTo>
                  <a:pt x="4688114" y="457200"/>
                </a:lnTo>
                <a:close/>
              </a:path>
            </a:pathLst>
          </a:custGeom>
          <a:solidFill>
            <a:srgbClr val="F16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ight Triangle 68"/>
          <p:cNvSpPr/>
          <p:nvPr/>
        </p:nvSpPr>
        <p:spPr>
          <a:xfrm>
            <a:off x="1" y="6400800"/>
            <a:ext cx="5950857" cy="457200"/>
          </a:xfrm>
          <a:prstGeom prst="rtTriangle">
            <a:avLst/>
          </a:prstGeom>
          <a:solidFill>
            <a:srgbClr val="F18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ight Triangle 69"/>
          <p:cNvSpPr/>
          <p:nvPr/>
        </p:nvSpPr>
        <p:spPr>
          <a:xfrm>
            <a:off x="0" y="6172200"/>
            <a:ext cx="5950857" cy="457200"/>
          </a:xfrm>
          <a:prstGeom prst="rtTriangle">
            <a:avLst/>
          </a:prstGeom>
          <a:solidFill>
            <a:srgbClr val="F57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92077" y="6056690"/>
            <a:ext cx="2322635" cy="766275"/>
            <a:chOff x="338587" y="5008584"/>
            <a:chExt cx="2394303" cy="789920"/>
          </a:xfrm>
          <a:solidFill>
            <a:srgbClr val="F47324"/>
          </a:solidFill>
        </p:grpSpPr>
        <p:grpSp>
          <p:nvGrpSpPr>
            <p:cNvPr id="72" name="Group 71"/>
            <p:cNvGrpSpPr/>
            <p:nvPr/>
          </p:nvGrpSpPr>
          <p:grpSpPr>
            <a:xfrm>
              <a:off x="338587" y="5008584"/>
              <a:ext cx="726564" cy="626348"/>
              <a:chOff x="3482236" y="1916181"/>
              <a:chExt cx="1438107" cy="1239747"/>
            </a:xfrm>
            <a:grpFill/>
          </p:grpSpPr>
          <p:sp>
            <p:nvSpPr>
              <p:cNvPr id="123" name="Hexagon 122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4" name="Straight Connector 123"/>
              <p:cNvCxnSpPr>
                <a:stCxn id="123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123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23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863288" y="5528530"/>
              <a:ext cx="249013" cy="214666"/>
              <a:chOff x="3482236" y="1916181"/>
              <a:chExt cx="1438107" cy="1239747"/>
            </a:xfrm>
            <a:grpFill/>
          </p:grpSpPr>
          <p:sp>
            <p:nvSpPr>
              <p:cNvPr id="119" name="Hexagon 118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0" name="Straight Connector 119"/>
              <p:cNvCxnSpPr>
                <a:stCxn id="119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19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19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907194" y="5012913"/>
              <a:ext cx="379488" cy="327145"/>
              <a:chOff x="3482236" y="1916181"/>
              <a:chExt cx="1438107" cy="1239747"/>
            </a:xfrm>
            <a:grpFill/>
          </p:grpSpPr>
          <p:sp>
            <p:nvSpPr>
              <p:cNvPr id="115" name="Hexagon 11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6" name="Straight Connector 115"/>
              <p:cNvCxnSpPr>
                <a:stCxn id="11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1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1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1020169" y="5263692"/>
              <a:ext cx="486564" cy="419452"/>
              <a:chOff x="3482236" y="1916181"/>
              <a:chExt cx="1438107" cy="1239747"/>
            </a:xfrm>
            <a:grpFill/>
          </p:grpSpPr>
          <p:sp>
            <p:nvSpPr>
              <p:cNvPr id="111" name="Hexagon 110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2" name="Straight Connector 111"/>
              <p:cNvCxnSpPr>
                <a:stCxn id="111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11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11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372497" y="5471359"/>
              <a:ext cx="379488" cy="327145"/>
              <a:chOff x="3482236" y="1916181"/>
              <a:chExt cx="1438107" cy="1239747"/>
            </a:xfrm>
            <a:grpFill/>
          </p:grpSpPr>
          <p:sp>
            <p:nvSpPr>
              <p:cNvPr id="107" name="Hexagon 106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8" name="Straight Connector 107"/>
              <p:cNvCxnSpPr>
                <a:stCxn id="107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stCxn id="107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107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1207162" y="5225917"/>
              <a:ext cx="249013" cy="214666"/>
              <a:chOff x="3482236" y="1916181"/>
              <a:chExt cx="1438107" cy="1239747"/>
            </a:xfrm>
            <a:grpFill/>
          </p:grpSpPr>
          <p:sp>
            <p:nvSpPr>
              <p:cNvPr id="103" name="Hexagon 102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4" name="Straight Connector 103"/>
              <p:cNvCxnSpPr>
                <a:stCxn id="103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103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3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1504622" y="5132720"/>
              <a:ext cx="582565" cy="502211"/>
              <a:chOff x="3482236" y="1916181"/>
              <a:chExt cx="1438107" cy="1239747"/>
            </a:xfrm>
            <a:grpFill/>
          </p:grpSpPr>
          <p:sp>
            <p:nvSpPr>
              <p:cNvPr id="99" name="Hexagon 98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Connector 99"/>
              <p:cNvCxnSpPr>
                <a:stCxn id="99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99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99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7351" y="5059995"/>
              <a:ext cx="341122" cy="294070"/>
              <a:chOff x="3482236" y="1916181"/>
              <a:chExt cx="1438107" cy="1239747"/>
            </a:xfrm>
            <a:grpFill/>
          </p:grpSpPr>
          <p:sp>
            <p:nvSpPr>
              <p:cNvPr id="95" name="Hexagon 9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Connector 95"/>
              <p:cNvCxnSpPr>
                <a:stCxn id="9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1944201" y="5258272"/>
              <a:ext cx="379488" cy="327145"/>
              <a:chOff x="3482236" y="1916181"/>
              <a:chExt cx="1438107" cy="1239747"/>
            </a:xfrm>
            <a:grpFill/>
          </p:grpSpPr>
          <p:sp>
            <p:nvSpPr>
              <p:cNvPr id="91" name="Hexagon 90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/>
              <p:cNvCxnSpPr>
                <a:stCxn id="91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91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91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2264864" y="5321756"/>
              <a:ext cx="299943" cy="258571"/>
              <a:chOff x="3482236" y="1916181"/>
              <a:chExt cx="1438107" cy="1239747"/>
            </a:xfrm>
            <a:grpFill/>
          </p:grpSpPr>
          <p:sp>
            <p:nvSpPr>
              <p:cNvPr id="87" name="Hexagon 86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8" name="Straight Connector 87"/>
              <p:cNvCxnSpPr>
                <a:stCxn id="87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87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87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2524848" y="5376517"/>
              <a:ext cx="208042" cy="179346"/>
              <a:chOff x="3482236" y="1916181"/>
              <a:chExt cx="1438107" cy="1239747"/>
            </a:xfrm>
            <a:grpFill/>
          </p:grpSpPr>
          <p:sp>
            <p:nvSpPr>
              <p:cNvPr id="83" name="Hexagon 82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4" name="Straight Connector 83"/>
              <p:cNvCxnSpPr>
                <a:stCxn id="83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3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3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cxnSp>
        <p:nvCxnSpPr>
          <p:cNvPr id="128" name="Straight Connector 127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Topic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802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nip Same Side Corner Rectangle 7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rgbClr val="F16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Topic 3- Content</a:t>
            </a:r>
            <a:endParaRPr lang="en-CA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3963" y="6350448"/>
            <a:ext cx="2524836" cy="487178"/>
            <a:chOff x="193963" y="6350448"/>
            <a:chExt cx="2524836" cy="487178"/>
          </a:xfrm>
          <a:solidFill>
            <a:srgbClr val="F47324"/>
          </a:solidFill>
        </p:grpSpPr>
        <p:grpSp>
          <p:nvGrpSpPr>
            <p:cNvPr id="19" name="Group 18"/>
            <p:cNvGrpSpPr/>
            <p:nvPr/>
          </p:nvGrpSpPr>
          <p:grpSpPr>
            <a:xfrm>
              <a:off x="193963" y="6350448"/>
              <a:ext cx="565127" cy="487178"/>
              <a:chOff x="3482236" y="1916181"/>
              <a:chExt cx="1438107" cy="1239747"/>
            </a:xfrm>
            <a:grpFill/>
          </p:grpSpPr>
          <p:sp>
            <p:nvSpPr>
              <p:cNvPr id="40" name="Hexagon 3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/>
              <p:cNvCxnSpPr>
                <a:stCxn id="4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 userDrawn="1"/>
          </p:nvGrpSpPr>
          <p:grpSpPr>
            <a:xfrm>
              <a:off x="640863" y="6415872"/>
              <a:ext cx="489234" cy="421753"/>
              <a:chOff x="3482236" y="1916181"/>
              <a:chExt cx="1438107" cy="1239747"/>
            </a:xfrm>
            <a:grpFill/>
          </p:grpSpPr>
          <p:sp>
            <p:nvSpPr>
              <p:cNvPr id="75" name="Hexagon 7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6" name="Straight Connector 75"/>
              <p:cNvCxnSpPr>
                <a:stCxn id="7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7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 userDrawn="1"/>
          </p:nvGrpSpPr>
          <p:grpSpPr>
            <a:xfrm>
              <a:off x="1018352" y="6459072"/>
              <a:ext cx="439122" cy="378553"/>
              <a:chOff x="3482236" y="1916181"/>
              <a:chExt cx="1438107" cy="1239747"/>
            </a:xfrm>
            <a:grpFill/>
          </p:grpSpPr>
          <p:sp>
            <p:nvSpPr>
              <p:cNvPr id="80" name="Hexagon 7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1" name="Straight Connector 80"/>
              <p:cNvCxnSpPr>
                <a:stCxn id="8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8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8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 userDrawn="1"/>
          </p:nvGrpSpPr>
          <p:grpSpPr>
            <a:xfrm>
              <a:off x="1395165" y="6501284"/>
              <a:ext cx="390156" cy="336341"/>
              <a:chOff x="3482236" y="1916181"/>
              <a:chExt cx="1438107" cy="1239747"/>
            </a:xfrm>
            <a:grpFill/>
          </p:grpSpPr>
          <p:sp>
            <p:nvSpPr>
              <p:cNvPr id="85" name="Hexagon 8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6" name="Straight Connector 85"/>
              <p:cNvCxnSpPr>
                <a:stCxn id="8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8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8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 userDrawn="1"/>
          </p:nvGrpSpPr>
          <p:grpSpPr>
            <a:xfrm>
              <a:off x="1731784" y="6546501"/>
              <a:ext cx="337704" cy="291124"/>
              <a:chOff x="3482236" y="1916181"/>
              <a:chExt cx="1438107" cy="1239747"/>
            </a:xfrm>
            <a:grpFill/>
          </p:grpSpPr>
          <p:sp>
            <p:nvSpPr>
              <p:cNvPr id="90" name="Hexagon 8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1" name="Straight Connector 90"/>
              <p:cNvCxnSpPr>
                <a:stCxn id="9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9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9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 userDrawn="1"/>
          </p:nvGrpSpPr>
          <p:grpSpPr>
            <a:xfrm>
              <a:off x="2038259" y="6585073"/>
              <a:ext cx="292959" cy="252551"/>
              <a:chOff x="3482236" y="1916181"/>
              <a:chExt cx="1438107" cy="1239747"/>
            </a:xfrm>
            <a:grpFill/>
          </p:grpSpPr>
          <p:sp>
            <p:nvSpPr>
              <p:cNvPr id="95" name="Hexagon 9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Connector 95"/>
              <p:cNvCxnSpPr>
                <a:stCxn id="9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 userDrawn="1"/>
          </p:nvGrpSpPr>
          <p:grpSpPr>
            <a:xfrm>
              <a:off x="2312707" y="6622431"/>
              <a:ext cx="249624" cy="215193"/>
              <a:chOff x="3482236" y="1916181"/>
              <a:chExt cx="1438107" cy="1239747"/>
            </a:xfrm>
            <a:grpFill/>
          </p:grpSpPr>
          <p:sp>
            <p:nvSpPr>
              <p:cNvPr id="100" name="Hexagon 9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1" name="Straight Connector 100"/>
              <p:cNvCxnSpPr>
                <a:stCxn id="10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10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10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 userDrawn="1"/>
          </p:nvGrpSpPr>
          <p:grpSpPr>
            <a:xfrm>
              <a:off x="2523722" y="6669454"/>
              <a:ext cx="195077" cy="168170"/>
              <a:chOff x="3482236" y="1916181"/>
              <a:chExt cx="1438107" cy="1239747"/>
            </a:xfrm>
            <a:grpFill/>
          </p:grpSpPr>
          <p:sp>
            <p:nvSpPr>
              <p:cNvPr id="105" name="Hexagon 10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6" name="Straight Connector 105"/>
              <p:cNvCxnSpPr>
                <a:stCxn id="10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0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0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67534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7"/>
          <p:cNvSpPr/>
          <p:nvPr/>
        </p:nvSpPr>
        <p:spPr>
          <a:xfrm>
            <a:off x="1" y="6159680"/>
            <a:ext cx="9913257" cy="698320"/>
          </a:xfrm>
          <a:custGeom>
            <a:avLst/>
            <a:gdLst>
              <a:gd name="connsiteX0" fmla="*/ 4688114 w 9913257"/>
              <a:gd name="connsiteY0" fmla="*/ 457202 h 457202"/>
              <a:gd name="connsiteX1" fmla="*/ 9913257 w 9913257"/>
              <a:gd name="connsiteY1" fmla="*/ 457202 h 457202"/>
              <a:gd name="connsiteX2" fmla="*/ 4688114 w 9913257"/>
              <a:gd name="connsiteY2" fmla="*/ 3 h 457202"/>
              <a:gd name="connsiteX3" fmla="*/ 4688114 w 9913257"/>
              <a:gd name="connsiteY3" fmla="*/ 1 h 457202"/>
              <a:gd name="connsiteX4" fmla="*/ 20 w 9913257"/>
              <a:gd name="connsiteY4" fmla="*/ 1 h 457202"/>
              <a:gd name="connsiteX5" fmla="*/ 0 w 9913257"/>
              <a:gd name="connsiteY5" fmla="*/ 0 h 457202"/>
              <a:gd name="connsiteX6" fmla="*/ 0 w 9913257"/>
              <a:gd name="connsiteY6" fmla="*/ 1 h 457202"/>
              <a:gd name="connsiteX7" fmla="*/ 0 w 9913257"/>
              <a:gd name="connsiteY7" fmla="*/ 1 h 457202"/>
              <a:gd name="connsiteX8" fmla="*/ 0 w 9913257"/>
              <a:gd name="connsiteY8" fmla="*/ 369300 h 457202"/>
              <a:gd name="connsiteX9" fmla="*/ 0 w 9913257"/>
              <a:gd name="connsiteY9" fmla="*/ 369300 h 457202"/>
              <a:gd name="connsiteX10" fmla="*/ 0 w 9913257"/>
              <a:gd name="connsiteY10" fmla="*/ 457200 h 457202"/>
              <a:gd name="connsiteX11" fmla="*/ 4688114 w 9913257"/>
              <a:gd name="connsiteY11" fmla="*/ 457200 h 45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13257" h="457202">
                <a:moveTo>
                  <a:pt x="4688114" y="457202"/>
                </a:moveTo>
                <a:lnTo>
                  <a:pt x="9913257" y="457202"/>
                </a:lnTo>
                <a:lnTo>
                  <a:pt x="4688114" y="3"/>
                </a:lnTo>
                <a:lnTo>
                  <a:pt x="4688114" y="1"/>
                </a:lnTo>
                <a:lnTo>
                  <a:pt x="20" y="1"/>
                </a:lnTo>
                <a:lnTo>
                  <a:pt x="0" y="0"/>
                </a:lnTo>
                <a:lnTo>
                  <a:pt x="0" y="1"/>
                </a:lnTo>
                <a:lnTo>
                  <a:pt x="0" y="1"/>
                </a:lnTo>
                <a:lnTo>
                  <a:pt x="0" y="369300"/>
                </a:lnTo>
                <a:lnTo>
                  <a:pt x="0" y="369300"/>
                </a:lnTo>
                <a:lnTo>
                  <a:pt x="0" y="457200"/>
                </a:lnTo>
                <a:lnTo>
                  <a:pt x="4688114" y="457200"/>
                </a:lnTo>
                <a:close/>
              </a:path>
            </a:pathLst>
          </a:custGeom>
          <a:solidFill>
            <a:srgbClr val="EA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ight Triangle 68"/>
          <p:cNvSpPr/>
          <p:nvPr/>
        </p:nvSpPr>
        <p:spPr>
          <a:xfrm>
            <a:off x="1" y="6400800"/>
            <a:ext cx="5950857" cy="457200"/>
          </a:xfrm>
          <a:prstGeom prst="rtTriangle">
            <a:avLst/>
          </a:prstGeom>
          <a:solidFill>
            <a:srgbClr val="FFC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ight Triangle 69"/>
          <p:cNvSpPr/>
          <p:nvPr/>
        </p:nvSpPr>
        <p:spPr>
          <a:xfrm>
            <a:off x="0" y="6172200"/>
            <a:ext cx="5950857" cy="457200"/>
          </a:xfrm>
          <a:prstGeom prst="rtTriangle">
            <a:avLst/>
          </a:prstGeom>
          <a:solidFill>
            <a:srgbClr val="FB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92077" y="6056690"/>
            <a:ext cx="2322635" cy="766275"/>
            <a:chOff x="338587" y="5008584"/>
            <a:chExt cx="2394303" cy="789920"/>
          </a:xfrm>
          <a:solidFill>
            <a:srgbClr val="FFC737"/>
          </a:solidFill>
        </p:grpSpPr>
        <p:grpSp>
          <p:nvGrpSpPr>
            <p:cNvPr id="72" name="Group 71"/>
            <p:cNvGrpSpPr/>
            <p:nvPr/>
          </p:nvGrpSpPr>
          <p:grpSpPr>
            <a:xfrm>
              <a:off x="338587" y="5008584"/>
              <a:ext cx="726564" cy="626348"/>
              <a:chOff x="3482236" y="1916181"/>
              <a:chExt cx="1438107" cy="1239747"/>
            </a:xfrm>
            <a:grpFill/>
          </p:grpSpPr>
          <p:sp>
            <p:nvSpPr>
              <p:cNvPr id="123" name="Hexagon 122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4" name="Straight Connector 123"/>
              <p:cNvCxnSpPr>
                <a:stCxn id="123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123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23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863288" y="5528530"/>
              <a:ext cx="249013" cy="214666"/>
              <a:chOff x="3482236" y="1916181"/>
              <a:chExt cx="1438107" cy="1239747"/>
            </a:xfrm>
            <a:grpFill/>
          </p:grpSpPr>
          <p:sp>
            <p:nvSpPr>
              <p:cNvPr id="119" name="Hexagon 118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0" name="Straight Connector 119"/>
              <p:cNvCxnSpPr>
                <a:stCxn id="119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19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19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907194" y="5012913"/>
              <a:ext cx="379488" cy="327145"/>
              <a:chOff x="3482236" y="1916181"/>
              <a:chExt cx="1438107" cy="1239747"/>
            </a:xfrm>
            <a:grpFill/>
          </p:grpSpPr>
          <p:sp>
            <p:nvSpPr>
              <p:cNvPr id="115" name="Hexagon 11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6" name="Straight Connector 115"/>
              <p:cNvCxnSpPr>
                <a:stCxn id="11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1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1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1020169" y="5263692"/>
              <a:ext cx="486564" cy="419452"/>
              <a:chOff x="3482236" y="1916181"/>
              <a:chExt cx="1438107" cy="1239747"/>
            </a:xfrm>
            <a:grpFill/>
          </p:grpSpPr>
          <p:sp>
            <p:nvSpPr>
              <p:cNvPr id="111" name="Hexagon 110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2" name="Straight Connector 111"/>
              <p:cNvCxnSpPr>
                <a:stCxn id="111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11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11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372497" y="5471359"/>
              <a:ext cx="379488" cy="327145"/>
              <a:chOff x="3482236" y="1916181"/>
              <a:chExt cx="1438107" cy="1239747"/>
            </a:xfrm>
            <a:grpFill/>
          </p:grpSpPr>
          <p:sp>
            <p:nvSpPr>
              <p:cNvPr id="107" name="Hexagon 106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8" name="Straight Connector 107"/>
              <p:cNvCxnSpPr>
                <a:stCxn id="107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stCxn id="107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107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1207162" y="5225917"/>
              <a:ext cx="249013" cy="214666"/>
              <a:chOff x="3482236" y="1916181"/>
              <a:chExt cx="1438107" cy="1239747"/>
            </a:xfrm>
            <a:grpFill/>
          </p:grpSpPr>
          <p:sp>
            <p:nvSpPr>
              <p:cNvPr id="103" name="Hexagon 102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4" name="Straight Connector 103"/>
              <p:cNvCxnSpPr>
                <a:stCxn id="103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103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3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1504622" y="5132720"/>
              <a:ext cx="582565" cy="502211"/>
              <a:chOff x="3482236" y="1916181"/>
              <a:chExt cx="1438107" cy="1239747"/>
            </a:xfrm>
            <a:grpFill/>
          </p:grpSpPr>
          <p:sp>
            <p:nvSpPr>
              <p:cNvPr id="99" name="Hexagon 98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Connector 99"/>
              <p:cNvCxnSpPr>
                <a:stCxn id="99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99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99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7351" y="5059995"/>
              <a:ext cx="341122" cy="294070"/>
              <a:chOff x="3482236" y="1916181"/>
              <a:chExt cx="1438107" cy="1239747"/>
            </a:xfrm>
            <a:grpFill/>
          </p:grpSpPr>
          <p:sp>
            <p:nvSpPr>
              <p:cNvPr id="95" name="Hexagon 9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Connector 95"/>
              <p:cNvCxnSpPr>
                <a:stCxn id="9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1944201" y="5258272"/>
              <a:ext cx="379488" cy="327145"/>
              <a:chOff x="3482236" y="1916181"/>
              <a:chExt cx="1438107" cy="1239747"/>
            </a:xfrm>
            <a:grpFill/>
          </p:grpSpPr>
          <p:sp>
            <p:nvSpPr>
              <p:cNvPr id="91" name="Hexagon 90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/>
              <p:cNvCxnSpPr>
                <a:stCxn id="91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91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91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2264864" y="5321756"/>
              <a:ext cx="299943" cy="258571"/>
              <a:chOff x="3482236" y="1916181"/>
              <a:chExt cx="1438107" cy="1239747"/>
            </a:xfrm>
            <a:grpFill/>
          </p:grpSpPr>
          <p:sp>
            <p:nvSpPr>
              <p:cNvPr id="87" name="Hexagon 86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8" name="Straight Connector 87"/>
              <p:cNvCxnSpPr>
                <a:stCxn id="87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87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87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2524848" y="5376517"/>
              <a:ext cx="208042" cy="179346"/>
              <a:chOff x="3482236" y="1916181"/>
              <a:chExt cx="1438107" cy="1239747"/>
            </a:xfrm>
            <a:grpFill/>
          </p:grpSpPr>
          <p:sp>
            <p:nvSpPr>
              <p:cNvPr id="83" name="Hexagon 82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4" name="Straight Connector 83"/>
              <p:cNvCxnSpPr>
                <a:stCxn id="83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3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3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cxnSp>
        <p:nvCxnSpPr>
          <p:cNvPr id="128" name="Straight Connector 127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Topic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1478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nip Same Side Corner Rectangle 7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rgbClr val="EA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Topic 4- Content</a:t>
            </a:r>
            <a:endParaRPr lang="en-CA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3963" y="6350448"/>
            <a:ext cx="2524836" cy="487178"/>
            <a:chOff x="193963" y="6350448"/>
            <a:chExt cx="2524836" cy="487178"/>
          </a:xfrm>
          <a:solidFill>
            <a:srgbClr val="FFC737"/>
          </a:solidFill>
        </p:grpSpPr>
        <p:grpSp>
          <p:nvGrpSpPr>
            <p:cNvPr id="19" name="Group 18"/>
            <p:cNvGrpSpPr/>
            <p:nvPr/>
          </p:nvGrpSpPr>
          <p:grpSpPr>
            <a:xfrm>
              <a:off x="193963" y="6350448"/>
              <a:ext cx="565127" cy="487178"/>
              <a:chOff x="3482236" y="1916181"/>
              <a:chExt cx="1438107" cy="1239747"/>
            </a:xfrm>
            <a:grpFill/>
          </p:grpSpPr>
          <p:sp>
            <p:nvSpPr>
              <p:cNvPr id="40" name="Hexagon 3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/>
              <p:cNvCxnSpPr>
                <a:stCxn id="4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 userDrawn="1"/>
          </p:nvGrpSpPr>
          <p:grpSpPr>
            <a:xfrm>
              <a:off x="640863" y="6415872"/>
              <a:ext cx="489234" cy="421753"/>
              <a:chOff x="3482236" y="1916181"/>
              <a:chExt cx="1438107" cy="1239747"/>
            </a:xfrm>
            <a:grpFill/>
          </p:grpSpPr>
          <p:sp>
            <p:nvSpPr>
              <p:cNvPr id="75" name="Hexagon 7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6" name="Straight Connector 75"/>
              <p:cNvCxnSpPr>
                <a:stCxn id="7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7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 userDrawn="1"/>
          </p:nvGrpSpPr>
          <p:grpSpPr>
            <a:xfrm>
              <a:off x="1018352" y="6459072"/>
              <a:ext cx="439122" cy="378553"/>
              <a:chOff x="3482236" y="1916181"/>
              <a:chExt cx="1438107" cy="1239747"/>
            </a:xfrm>
            <a:grpFill/>
          </p:grpSpPr>
          <p:sp>
            <p:nvSpPr>
              <p:cNvPr id="80" name="Hexagon 7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1" name="Straight Connector 80"/>
              <p:cNvCxnSpPr>
                <a:stCxn id="8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8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8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 userDrawn="1"/>
          </p:nvGrpSpPr>
          <p:grpSpPr>
            <a:xfrm>
              <a:off x="1395165" y="6501284"/>
              <a:ext cx="390156" cy="336341"/>
              <a:chOff x="3482236" y="1916181"/>
              <a:chExt cx="1438107" cy="1239747"/>
            </a:xfrm>
            <a:grpFill/>
          </p:grpSpPr>
          <p:sp>
            <p:nvSpPr>
              <p:cNvPr id="85" name="Hexagon 8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6" name="Straight Connector 85"/>
              <p:cNvCxnSpPr>
                <a:stCxn id="8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8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8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 userDrawn="1"/>
          </p:nvGrpSpPr>
          <p:grpSpPr>
            <a:xfrm>
              <a:off x="1731784" y="6546501"/>
              <a:ext cx="337704" cy="291124"/>
              <a:chOff x="3482236" y="1916181"/>
              <a:chExt cx="1438107" cy="1239747"/>
            </a:xfrm>
            <a:grpFill/>
          </p:grpSpPr>
          <p:sp>
            <p:nvSpPr>
              <p:cNvPr id="90" name="Hexagon 8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1" name="Straight Connector 90"/>
              <p:cNvCxnSpPr>
                <a:stCxn id="9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9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9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 userDrawn="1"/>
          </p:nvGrpSpPr>
          <p:grpSpPr>
            <a:xfrm>
              <a:off x="2038259" y="6585073"/>
              <a:ext cx="292959" cy="252551"/>
              <a:chOff x="3482236" y="1916181"/>
              <a:chExt cx="1438107" cy="1239747"/>
            </a:xfrm>
            <a:grpFill/>
          </p:grpSpPr>
          <p:sp>
            <p:nvSpPr>
              <p:cNvPr id="95" name="Hexagon 9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Connector 95"/>
              <p:cNvCxnSpPr>
                <a:stCxn id="9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 userDrawn="1"/>
          </p:nvGrpSpPr>
          <p:grpSpPr>
            <a:xfrm>
              <a:off x="2312707" y="6622431"/>
              <a:ext cx="249624" cy="215193"/>
              <a:chOff x="3482236" y="1916181"/>
              <a:chExt cx="1438107" cy="1239747"/>
            </a:xfrm>
            <a:grpFill/>
          </p:grpSpPr>
          <p:sp>
            <p:nvSpPr>
              <p:cNvPr id="100" name="Hexagon 9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1" name="Straight Connector 100"/>
              <p:cNvCxnSpPr>
                <a:stCxn id="10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10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10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 userDrawn="1"/>
          </p:nvGrpSpPr>
          <p:grpSpPr>
            <a:xfrm>
              <a:off x="2523722" y="6669454"/>
              <a:ext cx="195077" cy="168170"/>
              <a:chOff x="3482236" y="1916181"/>
              <a:chExt cx="1438107" cy="1239747"/>
            </a:xfrm>
            <a:grpFill/>
          </p:grpSpPr>
          <p:sp>
            <p:nvSpPr>
              <p:cNvPr id="105" name="Hexagon 10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6" name="Straight Connector 105"/>
              <p:cNvCxnSpPr>
                <a:stCxn id="10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0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0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11384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General</a:t>
            </a:r>
            <a:endParaRPr lang="en-CA" dirty="0"/>
          </a:p>
        </p:txBody>
      </p:sp>
      <p:sp>
        <p:nvSpPr>
          <p:cNvPr id="12" name="Snip Same Side Corner Rectangle 1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75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2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63547" y="5412511"/>
            <a:ext cx="3780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/>
                </a:solidFill>
              </a:rPr>
              <a:t>Course title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42" name="Text Placeholder 3"/>
          <p:cNvSpPr txBox="1">
            <a:spLocks/>
          </p:cNvSpPr>
          <p:nvPr userDrawn="1"/>
        </p:nvSpPr>
        <p:spPr>
          <a:xfrm>
            <a:off x="5178059" y="6343273"/>
            <a:ext cx="3747027" cy="467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tx1"/>
                </a:solidFill>
              </a:rPr>
              <a:t>Module 1: Name</a:t>
            </a:r>
            <a:endParaRPr lang="en-GB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8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 Knowledge Che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CA" dirty="0" smtClean="0"/>
              <a:t>Knowledge Checks</a:t>
            </a:r>
            <a:endParaRPr lang="en-CA" dirty="0"/>
          </a:p>
        </p:txBody>
      </p:sp>
      <p:sp>
        <p:nvSpPr>
          <p:cNvPr id="12" name="Snip Same Side Corner Rectangle 1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119786" y="1221666"/>
            <a:ext cx="733757" cy="1405510"/>
            <a:chOff x="8033725" y="1162759"/>
            <a:chExt cx="913268" cy="1749363"/>
          </a:xfrm>
        </p:grpSpPr>
        <p:pic>
          <p:nvPicPr>
            <p:cNvPr id="20" name="Picture 19" descr="Light Bulb_PC [Converted]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3725" y="1162759"/>
              <a:ext cx="884468" cy="1426204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1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4742" y="2629280"/>
              <a:ext cx="902251" cy="282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9963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Discussion</a:t>
            </a:r>
            <a:endParaRPr lang="en-CA" dirty="0"/>
          </a:p>
        </p:txBody>
      </p:sp>
      <p:sp>
        <p:nvSpPr>
          <p:cNvPr id="12" name="Snip Same Side Corner Rectangle 1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376281" y="1181326"/>
            <a:ext cx="1513372" cy="1718939"/>
            <a:chOff x="7376281" y="1181326"/>
            <a:chExt cx="1513372" cy="1718939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7376281" y="1181326"/>
              <a:ext cx="1412717" cy="1383577"/>
              <a:chOff x="3194051" y="1312863"/>
              <a:chExt cx="681038" cy="708025"/>
            </a:xfrm>
          </p:grpSpPr>
          <p:sp>
            <p:nvSpPr>
              <p:cNvPr id="7" name="Freeform 34"/>
              <p:cNvSpPr>
                <a:spLocks noEditPoints="1"/>
              </p:cNvSpPr>
              <p:nvPr/>
            </p:nvSpPr>
            <p:spPr bwMode="auto">
              <a:xfrm>
                <a:off x="3376613" y="1312863"/>
                <a:ext cx="325438" cy="385763"/>
              </a:xfrm>
              <a:custGeom>
                <a:avLst/>
                <a:gdLst>
                  <a:gd name="T0" fmla="*/ 293 w 478"/>
                  <a:gd name="T1" fmla="*/ 361 h 565"/>
                  <a:gd name="T2" fmla="*/ 297 w 478"/>
                  <a:gd name="T3" fmla="*/ 359 h 565"/>
                  <a:gd name="T4" fmla="*/ 372 w 478"/>
                  <a:gd name="T5" fmla="*/ 239 h 565"/>
                  <a:gd name="T6" fmla="*/ 239 w 478"/>
                  <a:gd name="T7" fmla="*/ 106 h 565"/>
                  <a:gd name="T8" fmla="*/ 106 w 478"/>
                  <a:gd name="T9" fmla="*/ 239 h 565"/>
                  <a:gd name="T10" fmla="*/ 181 w 478"/>
                  <a:gd name="T11" fmla="*/ 358 h 565"/>
                  <a:gd name="T12" fmla="*/ 190 w 478"/>
                  <a:gd name="T13" fmla="*/ 399 h 565"/>
                  <a:gd name="T14" fmla="*/ 231 w 478"/>
                  <a:gd name="T15" fmla="*/ 296 h 565"/>
                  <a:gd name="T16" fmla="*/ 260 w 478"/>
                  <a:gd name="T17" fmla="*/ 137 h 565"/>
                  <a:gd name="T18" fmla="*/ 295 w 478"/>
                  <a:gd name="T19" fmla="*/ 241 h 565"/>
                  <a:gd name="T20" fmla="*/ 288 w 478"/>
                  <a:gd name="T21" fmla="*/ 399 h 565"/>
                  <a:gd name="T22" fmla="*/ 288 w 478"/>
                  <a:gd name="T23" fmla="*/ 372 h 565"/>
                  <a:gd name="T24" fmla="*/ 361 w 478"/>
                  <a:gd name="T25" fmla="*/ 103 h 565"/>
                  <a:gd name="T26" fmla="*/ 375 w 478"/>
                  <a:gd name="T27" fmla="*/ 117 h 565"/>
                  <a:gd name="T28" fmla="*/ 415 w 478"/>
                  <a:gd name="T29" fmla="*/ 77 h 565"/>
                  <a:gd name="T30" fmla="*/ 391 w 478"/>
                  <a:gd name="T31" fmla="*/ 62 h 565"/>
                  <a:gd name="T32" fmla="*/ 103 w 478"/>
                  <a:gd name="T33" fmla="*/ 361 h 565"/>
                  <a:gd name="T34" fmla="*/ 117 w 478"/>
                  <a:gd name="T35" fmla="*/ 375 h 565"/>
                  <a:gd name="T36" fmla="*/ 77 w 478"/>
                  <a:gd name="T37" fmla="*/ 415 h 565"/>
                  <a:gd name="T38" fmla="*/ 62 w 478"/>
                  <a:gd name="T39" fmla="*/ 391 h 565"/>
                  <a:gd name="T40" fmla="*/ 375 w 478"/>
                  <a:gd name="T41" fmla="*/ 361 h 565"/>
                  <a:gd name="T42" fmla="*/ 361 w 478"/>
                  <a:gd name="T43" fmla="*/ 375 h 565"/>
                  <a:gd name="T44" fmla="*/ 401 w 478"/>
                  <a:gd name="T45" fmla="*/ 415 h 565"/>
                  <a:gd name="T46" fmla="*/ 416 w 478"/>
                  <a:gd name="T47" fmla="*/ 391 h 565"/>
                  <a:gd name="T48" fmla="*/ 117 w 478"/>
                  <a:gd name="T49" fmla="*/ 103 h 565"/>
                  <a:gd name="T50" fmla="*/ 103 w 478"/>
                  <a:gd name="T51" fmla="*/ 117 h 565"/>
                  <a:gd name="T52" fmla="*/ 63 w 478"/>
                  <a:gd name="T53" fmla="*/ 77 h 565"/>
                  <a:gd name="T54" fmla="*/ 87 w 478"/>
                  <a:gd name="T55" fmla="*/ 62 h 565"/>
                  <a:gd name="T56" fmla="*/ 181 w 478"/>
                  <a:gd name="T57" fmla="*/ 482 h 565"/>
                  <a:gd name="T58" fmla="*/ 297 w 478"/>
                  <a:gd name="T59" fmla="*/ 443 h 565"/>
                  <a:gd name="T60" fmla="*/ 181 w 478"/>
                  <a:gd name="T61" fmla="*/ 482 h 565"/>
                  <a:gd name="T62" fmla="*/ 185 w 478"/>
                  <a:gd name="T63" fmla="*/ 499 h 565"/>
                  <a:gd name="T64" fmla="*/ 283 w 478"/>
                  <a:gd name="T65" fmla="*/ 510 h 565"/>
                  <a:gd name="T66" fmla="*/ 297 w 478"/>
                  <a:gd name="T67" fmla="*/ 483 h 565"/>
                  <a:gd name="T68" fmla="*/ 297 w 478"/>
                  <a:gd name="T69" fmla="*/ 425 h 565"/>
                  <a:gd name="T70" fmla="*/ 181 w 478"/>
                  <a:gd name="T71" fmla="*/ 417 h 565"/>
                  <a:gd name="T72" fmla="*/ 248 w 478"/>
                  <a:gd name="T73" fmla="*/ 57 h 565"/>
                  <a:gd name="T74" fmla="*/ 230 w 478"/>
                  <a:gd name="T75" fmla="*/ 57 h 565"/>
                  <a:gd name="T76" fmla="*/ 229 w 478"/>
                  <a:gd name="T77" fmla="*/ 0 h 565"/>
                  <a:gd name="T78" fmla="*/ 257 w 478"/>
                  <a:gd name="T79" fmla="*/ 7 h 565"/>
                  <a:gd name="T80" fmla="*/ 421 w 478"/>
                  <a:gd name="T81" fmla="*/ 230 h 565"/>
                  <a:gd name="T82" fmla="*/ 421 w 478"/>
                  <a:gd name="T83" fmla="*/ 248 h 565"/>
                  <a:gd name="T84" fmla="*/ 478 w 478"/>
                  <a:gd name="T85" fmla="*/ 249 h 565"/>
                  <a:gd name="T86" fmla="*/ 471 w 478"/>
                  <a:gd name="T87" fmla="*/ 221 h 565"/>
                  <a:gd name="T88" fmla="*/ 57 w 478"/>
                  <a:gd name="T89" fmla="*/ 230 h 565"/>
                  <a:gd name="T90" fmla="*/ 57 w 478"/>
                  <a:gd name="T91" fmla="*/ 248 h 565"/>
                  <a:gd name="T92" fmla="*/ 0 w 478"/>
                  <a:gd name="T93" fmla="*/ 249 h 565"/>
                  <a:gd name="T94" fmla="*/ 7 w 478"/>
                  <a:gd name="T95" fmla="*/ 221 h 565"/>
                  <a:gd name="T96" fmla="*/ 274 w 478"/>
                  <a:gd name="T97" fmla="*/ 539 h 565"/>
                  <a:gd name="T98" fmla="*/ 231 w 478"/>
                  <a:gd name="T99" fmla="*/ 565 h 565"/>
                  <a:gd name="T100" fmla="*/ 189 w 478"/>
                  <a:gd name="T101" fmla="*/ 539 h 565"/>
                  <a:gd name="T102" fmla="*/ 156 w 478"/>
                  <a:gd name="T103" fmla="*/ 512 h 565"/>
                  <a:gd name="T104" fmla="*/ 152 w 478"/>
                  <a:gd name="T105" fmla="*/ 502 h 565"/>
                  <a:gd name="T106" fmla="*/ 161 w 478"/>
                  <a:gd name="T107" fmla="*/ 391 h 565"/>
                  <a:gd name="T108" fmla="*/ 103 w 478"/>
                  <a:gd name="T109" fmla="*/ 331 h 565"/>
                  <a:gd name="T110" fmla="*/ 128 w 478"/>
                  <a:gd name="T111" fmla="*/ 126 h 565"/>
                  <a:gd name="T112" fmla="*/ 350 w 478"/>
                  <a:gd name="T113" fmla="*/ 126 h 565"/>
                  <a:gd name="T114" fmla="*/ 375 w 478"/>
                  <a:gd name="T115" fmla="*/ 331 h 565"/>
                  <a:gd name="T116" fmla="*/ 317 w 478"/>
                  <a:gd name="T117" fmla="*/ 391 h 565"/>
                  <a:gd name="T118" fmla="*/ 326 w 478"/>
                  <a:gd name="T119" fmla="*/ 502 h 565"/>
                  <a:gd name="T120" fmla="*/ 299 w 478"/>
                  <a:gd name="T121" fmla="*/ 534 h 565"/>
                  <a:gd name="T122" fmla="*/ 289 w 478"/>
                  <a:gd name="T123" fmla="*/ 539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8" h="565">
                    <a:moveTo>
                      <a:pt x="293" y="361"/>
                    </a:moveTo>
                    <a:cubicBezTo>
                      <a:pt x="293" y="361"/>
                      <a:pt x="293" y="361"/>
                      <a:pt x="293" y="361"/>
                    </a:cubicBezTo>
                    <a:cubicBezTo>
                      <a:pt x="293" y="361"/>
                      <a:pt x="293" y="361"/>
                      <a:pt x="293" y="361"/>
                    </a:cubicBezTo>
                    <a:cubicBezTo>
                      <a:pt x="294" y="360"/>
                      <a:pt x="295" y="359"/>
                      <a:pt x="297" y="359"/>
                    </a:cubicBezTo>
                    <a:cubicBezTo>
                      <a:pt x="319" y="348"/>
                      <a:pt x="338" y="334"/>
                      <a:pt x="351" y="314"/>
                    </a:cubicBezTo>
                    <a:cubicBezTo>
                      <a:pt x="364" y="295"/>
                      <a:pt x="372" y="271"/>
                      <a:pt x="372" y="239"/>
                    </a:cubicBezTo>
                    <a:cubicBezTo>
                      <a:pt x="372" y="207"/>
                      <a:pt x="356" y="172"/>
                      <a:pt x="330" y="146"/>
                    </a:cubicBezTo>
                    <a:cubicBezTo>
                      <a:pt x="306" y="122"/>
                      <a:pt x="274" y="106"/>
                      <a:pt x="239" y="106"/>
                    </a:cubicBezTo>
                    <a:cubicBezTo>
                      <a:pt x="204" y="106"/>
                      <a:pt x="172" y="122"/>
                      <a:pt x="148" y="146"/>
                    </a:cubicBezTo>
                    <a:cubicBezTo>
                      <a:pt x="122" y="172"/>
                      <a:pt x="106" y="207"/>
                      <a:pt x="106" y="239"/>
                    </a:cubicBezTo>
                    <a:cubicBezTo>
                      <a:pt x="106" y="271"/>
                      <a:pt x="114" y="295"/>
                      <a:pt x="127" y="314"/>
                    </a:cubicBezTo>
                    <a:cubicBezTo>
                      <a:pt x="140" y="333"/>
                      <a:pt x="158" y="347"/>
                      <a:pt x="181" y="358"/>
                    </a:cubicBezTo>
                    <a:cubicBezTo>
                      <a:pt x="186" y="360"/>
                      <a:pt x="190" y="366"/>
                      <a:pt x="190" y="372"/>
                    </a:cubicBezTo>
                    <a:cubicBezTo>
                      <a:pt x="190" y="399"/>
                      <a:pt x="190" y="399"/>
                      <a:pt x="190" y="399"/>
                    </a:cubicBezTo>
                    <a:cubicBezTo>
                      <a:pt x="224" y="399"/>
                      <a:pt x="224" y="399"/>
                      <a:pt x="224" y="399"/>
                    </a:cubicBezTo>
                    <a:cubicBezTo>
                      <a:pt x="231" y="296"/>
                      <a:pt x="231" y="296"/>
                      <a:pt x="231" y="296"/>
                    </a:cubicBezTo>
                    <a:cubicBezTo>
                      <a:pt x="173" y="305"/>
                      <a:pt x="173" y="305"/>
                      <a:pt x="173" y="305"/>
                    </a:cubicBezTo>
                    <a:cubicBezTo>
                      <a:pt x="260" y="137"/>
                      <a:pt x="260" y="137"/>
                      <a:pt x="260" y="137"/>
                    </a:cubicBezTo>
                    <a:cubicBezTo>
                      <a:pt x="243" y="251"/>
                      <a:pt x="243" y="251"/>
                      <a:pt x="243" y="251"/>
                    </a:cubicBezTo>
                    <a:cubicBezTo>
                      <a:pt x="295" y="241"/>
                      <a:pt x="295" y="241"/>
                      <a:pt x="295" y="241"/>
                    </a:cubicBezTo>
                    <a:cubicBezTo>
                      <a:pt x="254" y="399"/>
                      <a:pt x="254" y="399"/>
                      <a:pt x="254" y="399"/>
                    </a:cubicBezTo>
                    <a:cubicBezTo>
                      <a:pt x="288" y="399"/>
                      <a:pt x="288" y="399"/>
                      <a:pt x="288" y="399"/>
                    </a:cubicBezTo>
                    <a:cubicBezTo>
                      <a:pt x="288" y="372"/>
                      <a:pt x="288" y="372"/>
                      <a:pt x="288" y="372"/>
                    </a:cubicBezTo>
                    <a:cubicBezTo>
                      <a:pt x="288" y="372"/>
                      <a:pt x="288" y="372"/>
                      <a:pt x="288" y="372"/>
                    </a:cubicBezTo>
                    <a:cubicBezTo>
                      <a:pt x="288" y="368"/>
                      <a:pt x="290" y="364"/>
                      <a:pt x="293" y="361"/>
                    </a:cubicBezTo>
                    <a:close/>
                    <a:moveTo>
                      <a:pt x="361" y="103"/>
                    </a:moveTo>
                    <a:cubicBezTo>
                      <a:pt x="359" y="106"/>
                      <a:pt x="360" y="111"/>
                      <a:pt x="364" y="114"/>
                    </a:cubicBezTo>
                    <a:cubicBezTo>
                      <a:pt x="367" y="118"/>
                      <a:pt x="372" y="119"/>
                      <a:pt x="375" y="117"/>
                    </a:cubicBezTo>
                    <a:cubicBezTo>
                      <a:pt x="416" y="87"/>
                      <a:pt x="416" y="87"/>
                      <a:pt x="416" y="87"/>
                    </a:cubicBezTo>
                    <a:cubicBezTo>
                      <a:pt x="419" y="85"/>
                      <a:pt x="419" y="81"/>
                      <a:pt x="415" y="77"/>
                    </a:cubicBezTo>
                    <a:cubicBezTo>
                      <a:pt x="401" y="63"/>
                      <a:pt x="401" y="63"/>
                      <a:pt x="401" y="63"/>
                    </a:cubicBezTo>
                    <a:cubicBezTo>
                      <a:pt x="397" y="59"/>
                      <a:pt x="393" y="59"/>
                      <a:pt x="391" y="62"/>
                    </a:cubicBezTo>
                    <a:cubicBezTo>
                      <a:pt x="361" y="103"/>
                      <a:pt x="361" y="103"/>
                      <a:pt x="361" y="103"/>
                    </a:cubicBezTo>
                    <a:close/>
                    <a:moveTo>
                      <a:pt x="103" y="361"/>
                    </a:moveTo>
                    <a:cubicBezTo>
                      <a:pt x="106" y="359"/>
                      <a:pt x="111" y="360"/>
                      <a:pt x="114" y="364"/>
                    </a:cubicBezTo>
                    <a:cubicBezTo>
                      <a:pt x="118" y="367"/>
                      <a:pt x="119" y="372"/>
                      <a:pt x="117" y="375"/>
                    </a:cubicBezTo>
                    <a:cubicBezTo>
                      <a:pt x="87" y="416"/>
                      <a:pt x="87" y="416"/>
                      <a:pt x="87" y="416"/>
                    </a:cubicBezTo>
                    <a:cubicBezTo>
                      <a:pt x="85" y="419"/>
                      <a:pt x="81" y="419"/>
                      <a:pt x="77" y="415"/>
                    </a:cubicBezTo>
                    <a:cubicBezTo>
                      <a:pt x="63" y="401"/>
                      <a:pt x="63" y="401"/>
                      <a:pt x="63" y="401"/>
                    </a:cubicBezTo>
                    <a:cubicBezTo>
                      <a:pt x="59" y="397"/>
                      <a:pt x="59" y="393"/>
                      <a:pt x="62" y="391"/>
                    </a:cubicBezTo>
                    <a:cubicBezTo>
                      <a:pt x="103" y="361"/>
                      <a:pt x="103" y="361"/>
                      <a:pt x="103" y="361"/>
                    </a:cubicBezTo>
                    <a:close/>
                    <a:moveTo>
                      <a:pt x="375" y="361"/>
                    </a:moveTo>
                    <a:cubicBezTo>
                      <a:pt x="372" y="359"/>
                      <a:pt x="367" y="360"/>
                      <a:pt x="364" y="364"/>
                    </a:cubicBezTo>
                    <a:cubicBezTo>
                      <a:pt x="360" y="367"/>
                      <a:pt x="359" y="372"/>
                      <a:pt x="361" y="375"/>
                    </a:cubicBezTo>
                    <a:cubicBezTo>
                      <a:pt x="391" y="416"/>
                      <a:pt x="391" y="416"/>
                      <a:pt x="391" y="416"/>
                    </a:cubicBezTo>
                    <a:cubicBezTo>
                      <a:pt x="393" y="419"/>
                      <a:pt x="397" y="419"/>
                      <a:pt x="401" y="415"/>
                    </a:cubicBezTo>
                    <a:cubicBezTo>
                      <a:pt x="415" y="401"/>
                      <a:pt x="415" y="401"/>
                      <a:pt x="415" y="401"/>
                    </a:cubicBezTo>
                    <a:cubicBezTo>
                      <a:pt x="419" y="397"/>
                      <a:pt x="419" y="393"/>
                      <a:pt x="416" y="391"/>
                    </a:cubicBezTo>
                    <a:cubicBezTo>
                      <a:pt x="375" y="361"/>
                      <a:pt x="375" y="361"/>
                      <a:pt x="375" y="361"/>
                    </a:cubicBezTo>
                    <a:close/>
                    <a:moveTo>
                      <a:pt x="117" y="103"/>
                    </a:moveTo>
                    <a:cubicBezTo>
                      <a:pt x="119" y="106"/>
                      <a:pt x="118" y="111"/>
                      <a:pt x="114" y="114"/>
                    </a:cubicBezTo>
                    <a:cubicBezTo>
                      <a:pt x="111" y="118"/>
                      <a:pt x="106" y="119"/>
                      <a:pt x="103" y="117"/>
                    </a:cubicBezTo>
                    <a:cubicBezTo>
                      <a:pt x="62" y="87"/>
                      <a:pt x="62" y="87"/>
                      <a:pt x="62" y="87"/>
                    </a:cubicBezTo>
                    <a:cubicBezTo>
                      <a:pt x="59" y="85"/>
                      <a:pt x="59" y="81"/>
                      <a:pt x="63" y="77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81" y="59"/>
                      <a:pt x="85" y="59"/>
                      <a:pt x="87" y="62"/>
                    </a:cubicBezTo>
                    <a:cubicBezTo>
                      <a:pt x="117" y="103"/>
                      <a:pt x="117" y="103"/>
                      <a:pt x="117" y="103"/>
                    </a:cubicBezTo>
                    <a:close/>
                    <a:moveTo>
                      <a:pt x="181" y="482"/>
                    </a:moveTo>
                    <a:cubicBezTo>
                      <a:pt x="297" y="465"/>
                      <a:pt x="297" y="465"/>
                      <a:pt x="297" y="465"/>
                    </a:cubicBezTo>
                    <a:cubicBezTo>
                      <a:pt x="297" y="443"/>
                      <a:pt x="297" y="443"/>
                      <a:pt x="297" y="443"/>
                    </a:cubicBezTo>
                    <a:cubicBezTo>
                      <a:pt x="181" y="460"/>
                      <a:pt x="181" y="460"/>
                      <a:pt x="181" y="460"/>
                    </a:cubicBezTo>
                    <a:cubicBezTo>
                      <a:pt x="181" y="482"/>
                      <a:pt x="181" y="482"/>
                      <a:pt x="181" y="482"/>
                    </a:cubicBezTo>
                    <a:close/>
                    <a:moveTo>
                      <a:pt x="297" y="483"/>
                    </a:moveTo>
                    <a:cubicBezTo>
                      <a:pt x="185" y="499"/>
                      <a:pt x="185" y="499"/>
                      <a:pt x="185" y="499"/>
                    </a:cubicBezTo>
                    <a:cubicBezTo>
                      <a:pt x="195" y="510"/>
                      <a:pt x="195" y="510"/>
                      <a:pt x="195" y="510"/>
                    </a:cubicBezTo>
                    <a:cubicBezTo>
                      <a:pt x="283" y="510"/>
                      <a:pt x="283" y="510"/>
                      <a:pt x="283" y="510"/>
                    </a:cubicBezTo>
                    <a:cubicBezTo>
                      <a:pt x="297" y="496"/>
                      <a:pt x="297" y="496"/>
                      <a:pt x="297" y="496"/>
                    </a:cubicBezTo>
                    <a:cubicBezTo>
                      <a:pt x="297" y="483"/>
                      <a:pt x="297" y="483"/>
                      <a:pt x="297" y="483"/>
                    </a:cubicBezTo>
                    <a:close/>
                    <a:moveTo>
                      <a:pt x="181" y="442"/>
                    </a:moveTo>
                    <a:cubicBezTo>
                      <a:pt x="297" y="425"/>
                      <a:pt x="297" y="425"/>
                      <a:pt x="297" y="425"/>
                    </a:cubicBezTo>
                    <a:cubicBezTo>
                      <a:pt x="297" y="417"/>
                      <a:pt x="297" y="417"/>
                      <a:pt x="297" y="417"/>
                    </a:cubicBezTo>
                    <a:cubicBezTo>
                      <a:pt x="181" y="417"/>
                      <a:pt x="181" y="417"/>
                      <a:pt x="181" y="417"/>
                    </a:cubicBezTo>
                    <a:cubicBezTo>
                      <a:pt x="181" y="442"/>
                      <a:pt x="181" y="442"/>
                      <a:pt x="181" y="442"/>
                    </a:cubicBezTo>
                    <a:close/>
                    <a:moveTo>
                      <a:pt x="248" y="57"/>
                    </a:moveTo>
                    <a:cubicBezTo>
                      <a:pt x="248" y="60"/>
                      <a:pt x="244" y="62"/>
                      <a:pt x="239" y="62"/>
                    </a:cubicBezTo>
                    <a:cubicBezTo>
                      <a:pt x="234" y="62"/>
                      <a:pt x="230" y="60"/>
                      <a:pt x="230" y="57"/>
                    </a:cubicBezTo>
                    <a:cubicBezTo>
                      <a:pt x="221" y="7"/>
                      <a:pt x="221" y="7"/>
                      <a:pt x="221" y="7"/>
                    </a:cubicBezTo>
                    <a:cubicBezTo>
                      <a:pt x="220" y="3"/>
                      <a:pt x="224" y="0"/>
                      <a:pt x="229" y="0"/>
                    </a:cubicBezTo>
                    <a:cubicBezTo>
                      <a:pt x="249" y="0"/>
                      <a:pt x="249" y="0"/>
                      <a:pt x="249" y="0"/>
                    </a:cubicBezTo>
                    <a:cubicBezTo>
                      <a:pt x="254" y="0"/>
                      <a:pt x="258" y="3"/>
                      <a:pt x="257" y="7"/>
                    </a:cubicBezTo>
                    <a:cubicBezTo>
                      <a:pt x="248" y="57"/>
                      <a:pt x="248" y="57"/>
                      <a:pt x="248" y="57"/>
                    </a:cubicBezTo>
                    <a:close/>
                    <a:moveTo>
                      <a:pt x="421" y="230"/>
                    </a:moveTo>
                    <a:cubicBezTo>
                      <a:pt x="418" y="230"/>
                      <a:pt x="416" y="234"/>
                      <a:pt x="416" y="239"/>
                    </a:cubicBezTo>
                    <a:cubicBezTo>
                      <a:pt x="416" y="244"/>
                      <a:pt x="418" y="248"/>
                      <a:pt x="421" y="248"/>
                    </a:cubicBezTo>
                    <a:cubicBezTo>
                      <a:pt x="471" y="257"/>
                      <a:pt x="471" y="257"/>
                      <a:pt x="471" y="257"/>
                    </a:cubicBezTo>
                    <a:cubicBezTo>
                      <a:pt x="475" y="258"/>
                      <a:pt x="478" y="254"/>
                      <a:pt x="478" y="249"/>
                    </a:cubicBezTo>
                    <a:cubicBezTo>
                      <a:pt x="478" y="229"/>
                      <a:pt x="478" y="229"/>
                      <a:pt x="478" y="229"/>
                    </a:cubicBezTo>
                    <a:cubicBezTo>
                      <a:pt x="478" y="224"/>
                      <a:pt x="475" y="220"/>
                      <a:pt x="471" y="221"/>
                    </a:cubicBezTo>
                    <a:cubicBezTo>
                      <a:pt x="421" y="230"/>
                      <a:pt x="421" y="230"/>
                      <a:pt x="421" y="230"/>
                    </a:cubicBezTo>
                    <a:close/>
                    <a:moveTo>
                      <a:pt x="57" y="230"/>
                    </a:moveTo>
                    <a:cubicBezTo>
                      <a:pt x="60" y="230"/>
                      <a:pt x="62" y="234"/>
                      <a:pt x="62" y="239"/>
                    </a:cubicBezTo>
                    <a:cubicBezTo>
                      <a:pt x="62" y="244"/>
                      <a:pt x="60" y="248"/>
                      <a:pt x="57" y="248"/>
                    </a:cubicBezTo>
                    <a:cubicBezTo>
                      <a:pt x="7" y="257"/>
                      <a:pt x="7" y="257"/>
                      <a:pt x="7" y="257"/>
                    </a:cubicBezTo>
                    <a:cubicBezTo>
                      <a:pt x="3" y="258"/>
                      <a:pt x="0" y="254"/>
                      <a:pt x="0" y="249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224"/>
                      <a:pt x="3" y="220"/>
                      <a:pt x="7" y="221"/>
                    </a:cubicBezTo>
                    <a:cubicBezTo>
                      <a:pt x="57" y="230"/>
                      <a:pt x="57" y="230"/>
                      <a:pt x="57" y="230"/>
                    </a:cubicBezTo>
                    <a:close/>
                    <a:moveTo>
                      <a:pt x="274" y="539"/>
                    </a:moveTo>
                    <a:cubicBezTo>
                      <a:pt x="274" y="553"/>
                      <a:pt x="262" y="565"/>
                      <a:pt x="247" y="565"/>
                    </a:cubicBezTo>
                    <a:cubicBezTo>
                      <a:pt x="231" y="565"/>
                      <a:pt x="231" y="565"/>
                      <a:pt x="231" y="565"/>
                    </a:cubicBezTo>
                    <a:cubicBezTo>
                      <a:pt x="216" y="565"/>
                      <a:pt x="204" y="553"/>
                      <a:pt x="204" y="539"/>
                    </a:cubicBezTo>
                    <a:cubicBezTo>
                      <a:pt x="189" y="539"/>
                      <a:pt x="189" y="539"/>
                      <a:pt x="189" y="539"/>
                    </a:cubicBezTo>
                    <a:cubicBezTo>
                      <a:pt x="184" y="539"/>
                      <a:pt x="181" y="537"/>
                      <a:pt x="178" y="534"/>
                    </a:cubicBezTo>
                    <a:cubicBezTo>
                      <a:pt x="156" y="512"/>
                      <a:pt x="156" y="512"/>
                      <a:pt x="156" y="512"/>
                    </a:cubicBezTo>
                    <a:cubicBezTo>
                      <a:pt x="154" y="509"/>
                      <a:pt x="152" y="505"/>
                      <a:pt x="152" y="502"/>
                    </a:cubicBezTo>
                    <a:cubicBezTo>
                      <a:pt x="152" y="502"/>
                      <a:pt x="152" y="502"/>
                      <a:pt x="152" y="502"/>
                    </a:cubicBezTo>
                    <a:cubicBezTo>
                      <a:pt x="152" y="404"/>
                      <a:pt x="152" y="404"/>
                      <a:pt x="152" y="404"/>
                    </a:cubicBezTo>
                    <a:cubicBezTo>
                      <a:pt x="152" y="398"/>
                      <a:pt x="156" y="393"/>
                      <a:pt x="161" y="391"/>
                    </a:cubicBezTo>
                    <a:cubicBezTo>
                      <a:pt x="161" y="380"/>
                      <a:pt x="161" y="380"/>
                      <a:pt x="161" y="380"/>
                    </a:cubicBezTo>
                    <a:cubicBezTo>
                      <a:pt x="137" y="368"/>
                      <a:pt x="118" y="352"/>
                      <a:pt x="103" y="331"/>
                    </a:cubicBezTo>
                    <a:cubicBezTo>
                      <a:pt x="87" y="307"/>
                      <a:pt x="77" y="277"/>
                      <a:pt x="77" y="239"/>
                    </a:cubicBezTo>
                    <a:cubicBezTo>
                      <a:pt x="77" y="199"/>
                      <a:pt x="97" y="157"/>
                      <a:pt x="128" y="126"/>
                    </a:cubicBezTo>
                    <a:cubicBezTo>
                      <a:pt x="157" y="97"/>
                      <a:pt x="196" y="77"/>
                      <a:pt x="239" y="77"/>
                    </a:cubicBezTo>
                    <a:cubicBezTo>
                      <a:pt x="282" y="77"/>
                      <a:pt x="321" y="97"/>
                      <a:pt x="350" y="126"/>
                    </a:cubicBezTo>
                    <a:cubicBezTo>
                      <a:pt x="381" y="157"/>
                      <a:pt x="401" y="199"/>
                      <a:pt x="401" y="239"/>
                    </a:cubicBezTo>
                    <a:cubicBezTo>
                      <a:pt x="401" y="277"/>
                      <a:pt x="391" y="307"/>
                      <a:pt x="375" y="331"/>
                    </a:cubicBezTo>
                    <a:cubicBezTo>
                      <a:pt x="360" y="352"/>
                      <a:pt x="341" y="368"/>
                      <a:pt x="317" y="380"/>
                    </a:cubicBezTo>
                    <a:cubicBezTo>
                      <a:pt x="317" y="391"/>
                      <a:pt x="317" y="391"/>
                      <a:pt x="317" y="391"/>
                    </a:cubicBezTo>
                    <a:cubicBezTo>
                      <a:pt x="322" y="393"/>
                      <a:pt x="326" y="398"/>
                      <a:pt x="326" y="404"/>
                    </a:cubicBezTo>
                    <a:cubicBezTo>
                      <a:pt x="326" y="502"/>
                      <a:pt x="326" y="502"/>
                      <a:pt x="326" y="502"/>
                    </a:cubicBezTo>
                    <a:cubicBezTo>
                      <a:pt x="326" y="506"/>
                      <a:pt x="324" y="510"/>
                      <a:pt x="321" y="513"/>
                    </a:cubicBezTo>
                    <a:cubicBezTo>
                      <a:pt x="299" y="534"/>
                      <a:pt x="299" y="534"/>
                      <a:pt x="299" y="534"/>
                    </a:cubicBezTo>
                    <a:cubicBezTo>
                      <a:pt x="297" y="537"/>
                      <a:pt x="293" y="539"/>
                      <a:pt x="289" y="539"/>
                    </a:cubicBezTo>
                    <a:cubicBezTo>
                      <a:pt x="289" y="539"/>
                      <a:pt x="289" y="539"/>
                      <a:pt x="289" y="539"/>
                    </a:cubicBezTo>
                    <a:cubicBezTo>
                      <a:pt x="274" y="539"/>
                      <a:pt x="274" y="539"/>
                      <a:pt x="274" y="539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dirty="0"/>
              </a:p>
            </p:txBody>
          </p:sp>
          <p:sp>
            <p:nvSpPr>
              <p:cNvPr id="8" name="Freeform 35"/>
              <p:cNvSpPr>
                <a:spLocks/>
              </p:cNvSpPr>
              <p:nvPr/>
            </p:nvSpPr>
            <p:spPr bwMode="auto">
              <a:xfrm>
                <a:off x="3257551" y="1589088"/>
                <a:ext cx="125413" cy="157163"/>
              </a:xfrm>
              <a:custGeom>
                <a:avLst/>
                <a:gdLst>
                  <a:gd name="T0" fmla="*/ 93 w 186"/>
                  <a:gd name="T1" fmla="*/ 0 h 230"/>
                  <a:gd name="T2" fmla="*/ 0 w 186"/>
                  <a:gd name="T3" fmla="*/ 90 h 230"/>
                  <a:gd name="T4" fmla="*/ 93 w 186"/>
                  <a:gd name="T5" fmla="*/ 230 h 230"/>
                  <a:gd name="T6" fmla="*/ 186 w 186"/>
                  <a:gd name="T7" fmla="*/ 90 h 230"/>
                  <a:gd name="T8" fmla="*/ 93 w 186"/>
                  <a:gd name="T9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" h="230">
                    <a:moveTo>
                      <a:pt x="93" y="0"/>
                    </a:moveTo>
                    <a:cubicBezTo>
                      <a:pt x="42" y="0"/>
                      <a:pt x="0" y="40"/>
                      <a:pt x="0" y="90"/>
                    </a:cubicBezTo>
                    <a:cubicBezTo>
                      <a:pt x="0" y="137"/>
                      <a:pt x="35" y="230"/>
                      <a:pt x="93" y="230"/>
                    </a:cubicBezTo>
                    <a:cubicBezTo>
                      <a:pt x="151" y="230"/>
                      <a:pt x="186" y="137"/>
                      <a:pt x="186" y="90"/>
                    </a:cubicBezTo>
                    <a:cubicBezTo>
                      <a:pt x="186" y="40"/>
                      <a:pt x="144" y="0"/>
                      <a:pt x="93" y="0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dirty="0"/>
              </a:p>
            </p:txBody>
          </p:sp>
          <p:sp>
            <p:nvSpPr>
              <p:cNvPr id="9" name="Freeform 36"/>
              <p:cNvSpPr>
                <a:spLocks/>
              </p:cNvSpPr>
              <p:nvPr/>
            </p:nvSpPr>
            <p:spPr bwMode="auto">
              <a:xfrm>
                <a:off x="3194051" y="1771650"/>
                <a:ext cx="230188" cy="249238"/>
              </a:xfrm>
              <a:custGeom>
                <a:avLst/>
                <a:gdLst>
                  <a:gd name="T0" fmla="*/ 119 w 338"/>
                  <a:gd name="T1" fmla="*/ 4 h 366"/>
                  <a:gd name="T2" fmla="*/ 183 w 338"/>
                  <a:gd name="T3" fmla="*/ 49 h 366"/>
                  <a:gd name="T4" fmla="*/ 200 w 338"/>
                  <a:gd name="T5" fmla="*/ 73 h 366"/>
                  <a:gd name="T6" fmla="*/ 214 w 338"/>
                  <a:gd name="T7" fmla="*/ 143 h 366"/>
                  <a:gd name="T8" fmla="*/ 237 w 338"/>
                  <a:gd name="T9" fmla="*/ 138 h 366"/>
                  <a:gd name="T10" fmla="*/ 223 w 338"/>
                  <a:gd name="T11" fmla="*/ 67 h 366"/>
                  <a:gd name="T12" fmla="*/ 228 w 338"/>
                  <a:gd name="T13" fmla="*/ 39 h 366"/>
                  <a:gd name="T14" fmla="*/ 247 w 338"/>
                  <a:gd name="T15" fmla="*/ 9 h 366"/>
                  <a:gd name="T16" fmla="*/ 259 w 338"/>
                  <a:gd name="T17" fmla="*/ 4 h 366"/>
                  <a:gd name="T18" fmla="*/ 301 w 338"/>
                  <a:gd name="T19" fmla="*/ 57 h 366"/>
                  <a:gd name="T20" fmla="*/ 335 w 338"/>
                  <a:gd name="T21" fmla="*/ 308 h 366"/>
                  <a:gd name="T22" fmla="*/ 337 w 338"/>
                  <a:gd name="T23" fmla="*/ 346 h 366"/>
                  <a:gd name="T24" fmla="*/ 315 w 338"/>
                  <a:gd name="T25" fmla="*/ 366 h 366"/>
                  <a:gd name="T26" fmla="*/ 37 w 338"/>
                  <a:gd name="T27" fmla="*/ 366 h 366"/>
                  <a:gd name="T28" fmla="*/ 1 w 338"/>
                  <a:gd name="T29" fmla="*/ 331 h 366"/>
                  <a:gd name="T30" fmla="*/ 11 w 338"/>
                  <a:gd name="T31" fmla="*/ 170 h 366"/>
                  <a:gd name="T32" fmla="*/ 34 w 338"/>
                  <a:gd name="T33" fmla="*/ 71 h 366"/>
                  <a:gd name="T34" fmla="*/ 61 w 338"/>
                  <a:gd name="T35" fmla="*/ 22 h 366"/>
                  <a:gd name="T36" fmla="*/ 110 w 338"/>
                  <a:gd name="T37" fmla="*/ 1 h 366"/>
                  <a:gd name="T38" fmla="*/ 119 w 338"/>
                  <a:gd name="T39" fmla="*/ 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8" h="366">
                    <a:moveTo>
                      <a:pt x="119" y="4"/>
                    </a:moveTo>
                    <a:cubicBezTo>
                      <a:pt x="129" y="15"/>
                      <a:pt x="162" y="36"/>
                      <a:pt x="183" y="49"/>
                    </a:cubicBezTo>
                    <a:cubicBezTo>
                      <a:pt x="192" y="54"/>
                      <a:pt x="198" y="63"/>
                      <a:pt x="200" y="73"/>
                    </a:cubicBezTo>
                    <a:cubicBezTo>
                      <a:pt x="214" y="143"/>
                      <a:pt x="214" y="143"/>
                      <a:pt x="214" y="143"/>
                    </a:cubicBezTo>
                    <a:cubicBezTo>
                      <a:pt x="217" y="158"/>
                      <a:pt x="240" y="154"/>
                      <a:pt x="237" y="138"/>
                    </a:cubicBezTo>
                    <a:cubicBezTo>
                      <a:pt x="223" y="67"/>
                      <a:pt x="223" y="67"/>
                      <a:pt x="223" y="67"/>
                    </a:cubicBezTo>
                    <a:cubicBezTo>
                      <a:pt x="221" y="57"/>
                      <a:pt x="223" y="48"/>
                      <a:pt x="228" y="39"/>
                    </a:cubicBezTo>
                    <a:cubicBezTo>
                      <a:pt x="234" y="29"/>
                      <a:pt x="242" y="17"/>
                      <a:pt x="247" y="9"/>
                    </a:cubicBezTo>
                    <a:cubicBezTo>
                      <a:pt x="249" y="4"/>
                      <a:pt x="254" y="2"/>
                      <a:pt x="259" y="4"/>
                    </a:cubicBezTo>
                    <a:cubicBezTo>
                      <a:pt x="283" y="15"/>
                      <a:pt x="291" y="30"/>
                      <a:pt x="301" y="57"/>
                    </a:cubicBezTo>
                    <a:cubicBezTo>
                      <a:pt x="324" y="118"/>
                      <a:pt x="329" y="205"/>
                      <a:pt x="335" y="308"/>
                    </a:cubicBezTo>
                    <a:cubicBezTo>
                      <a:pt x="336" y="320"/>
                      <a:pt x="336" y="331"/>
                      <a:pt x="337" y="346"/>
                    </a:cubicBezTo>
                    <a:cubicBezTo>
                      <a:pt x="338" y="360"/>
                      <a:pt x="327" y="366"/>
                      <a:pt x="315" y="366"/>
                    </a:cubicBezTo>
                    <a:cubicBezTo>
                      <a:pt x="37" y="366"/>
                      <a:pt x="37" y="366"/>
                      <a:pt x="37" y="366"/>
                    </a:cubicBezTo>
                    <a:cubicBezTo>
                      <a:pt x="18" y="366"/>
                      <a:pt x="2" y="351"/>
                      <a:pt x="1" y="331"/>
                    </a:cubicBezTo>
                    <a:cubicBezTo>
                      <a:pt x="0" y="276"/>
                      <a:pt x="4" y="220"/>
                      <a:pt x="11" y="170"/>
                    </a:cubicBezTo>
                    <a:cubicBezTo>
                      <a:pt x="16" y="135"/>
                      <a:pt x="24" y="102"/>
                      <a:pt x="34" y="71"/>
                    </a:cubicBezTo>
                    <a:cubicBezTo>
                      <a:pt x="41" y="53"/>
                      <a:pt x="45" y="34"/>
                      <a:pt x="61" y="22"/>
                    </a:cubicBezTo>
                    <a:cubicBezTo>
                      <a:pt x="75" y="11"/>
                      <a:pt x="95" y="4"/>
                      <a:pt x="110" y="1"/>
                    </a:cubicBezTo>
                    <a:cubicBezTo>
                      <a:pt x="113" y="0"/>
                      <a:pt x="117" y="1"/>
                      <a:pt x="119" y="4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dirty="0"/>
              </a:p>
            </p:txBody>
          </p:sp>
          <p:sp>
            <p:nvSpPr>
              <p:cNvPr id="14" name="Freeform 37"/>
              <p:cNvSpPr>
                <a:spLocks/>
              </p:cNvSpPr>
              <p:nvPr/>
            </p:nvSpPr>
            <p:spPr bwMode="auto">
              <a:xfrm>
                <a:off x="3692526" y="1589088"/>
                <a:ext cx="127000" cy="157163"/>
              </a:xfrm>
              <a:custGeom>
                <a:avLst/>
                <a:gdLst>
                  <a:gd name="T0" fmla="*/ 92 w 185"/>
                  <a:gd name="T1" fmla="*/ 0 h 230"/>
                  <a:gd name="T2" fmla="*/ 185 w 185"/>
                  <a:gd name="T3" fmla="*/ 90 h 230"/>
                  <a:gd name="T4" fmla="*/ 92 w 185"/>
                  <a:gd name="T5" fmla="*/ 230 h 230"/>
                  <a:gd name="T6" fmla="*/ 0 w 185"/>
                  <a:gd name="T7" fmla="*/ 90 h 230"/>
                  <a:gd name="T8" fmla="*/ 92 w 185"/>
                  <a:gd name="T9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230">
                    <a:moveTo>
                      <a:pt x="92" y="0"/>
                    </a:moveTo>
                    <a:cubicBezTo>
                      <a:pt x="144" y="0"/>
                      <a:pt x="185" y="40"/>
                      <a:pt x="185" y="90"/>
                    </a:cubicBezTo>
                    <a:cubicBezTo>
                      <a:pt x="185" y="137"/>
                      <a:pt x="151" y="230"/>
                      <a:pt x="92" y="230"/>
                    </a:cubicBezTo>
                    <a:cubicBezTo>
                      <a:pt x="34" y="230"/>
                      <a:pt x="0" y="137"/>
                      <a:pt x="0" y="90"/>
                    </a:cubicBezTo>
                    <a:cubicBezTo>
                      <a:pt x="0" y="40"/>
                      <a:pt x="41" y="0"/>
                      <a:pt x="92" y="0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dirty="0"/>
              </a:p>
            </p:txBody>
          </p:sp>
          <p:sp>
            <p:nvSpPr>
              <p:cNvPr id="15" name="Freeform 38"/>
              <p:cNvSpPr>
                <a:spLocks/>
              </p:cNvSpPr>
              <p:nvPr/>
            </p:nvSpPr>
            <p:spPr bwMode="auto">
              <a:xfrm>
                <a:off x="3651251" y="1770063"/>
                <a:ext cx="223838" cy="250825"/>
              </a:xfrm>
              <a:custGeom>
                <a:avLst/>
                <a:gdLst>
                  <a:gd name="T0" fmla="*/ 291 w 329"/>
                  <a:gd name="T1" fmla="*/ 367 h 367"/>
                  <a:gd name="T2" fmla="*/ 19 w 329"/>
                  <a:gd name="T3" fmla="*/ 367 h 367"/>
                  <a:gd name="T4" fmla="*/ 0 w 329"/>
                  <a:gd name="T5" fmla="*/ 348 h 367"/>
                  <a:gd name="T6" fmla="*/ 64 w 329"/>
                  <a:gd name="T7" fmla="*/ 27 h 367"/>
                  <a:gd name="T8" fmla="*/ 68 w 329"/>
                  <a:gd name="T9" fmla="*/ 22 h 367"/>
                  <a:gd name="T10" fmla="*/ 109 w 329"/>
                  <a:gd name="T11" fmla="*/ 1 h 367"/>
                  <a:gd name="T12" fmla="*/ 114 w 329"/>
                  <a:gd name="T13" fmla="*/ 7 h 367"/>
                  <a:gd name="T14" fmla="*/ 102 w 329"/>
                  <a:gd name="T15" fmla="*/ 94 h 367"/>
                  <a:gd name="T16" fmla="*/ 125 w 329"/>
                  <a:gd name="T17" fmla="*/ 99 h 367"/>
                  <a:gd name="T18" fmla="*/ 136 w 329"/>
                  <a:gd name="T19" fmla="*/ 18 h 367"/>
                  <a:gd name="T20" fmla="*/ 171 w 329"/>
                  <a:gd name="T21" fmla="*/ 18 h 367"/>
                  <a:gd name="T22" fmla="*/ 147 w 329"/>
                  <a:gd name="T23" fmla="*/ 92 h 367"/>
                  <a:gd name="T24" fmla="*/ 169 w 329"/>
                  <a:gd name="T25" fmla="*/ 101 h 367"/>
                  <a:gd name="T26" fmla="*/ 200 w 329"/>
                  <a:gd name="T27" fmla="*/ 7 h 367"/>
                  <a:gd name="T28" fmla="*/ 206 w 329"/>
                  <a:gd name="T29" fmla="*/ 3 h 367"/>
                  <a:gd name="T30" fmla="*/ 284 w 329"/>
                  <a:gd name="T31" fmla="*/ 42 h 367"/>
                  <a:gd name="T32" fmla="*/ 319 w 329"/>
                  <a:gd name="T33" fmla="*/ 171 h 367"/>
                  <a:gd name="T34" fmla="*/ 328 w 329"/>
                  <a:gd name="T35" fmla="*/ 330 h 367"/>
                  <a:gd name="T36" fmla="*/ 291 w 329"/>
                  <a:gd name="T37" fmla="*/ 367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9" h="367">
                    <a:moveTo>
                      <a:pt x="291" y="367"/>
                    </a:moveTo>
                    <a:cubicBezTo>
                      <a:pt x="19" y="367"/>
                      <a:pt x="19" y="367"/>
                      <a:pt x="19" y="367"/>
                    </a:cubicBezTo>
                    <a:cubicBezTo>
                      <a:pt x="8" y="367"/>
                      <a:pt x="0" y="358"/>
                      <a:pt x="0" y="348"/>
                    </a:cubicBezTo>
                    <a:cubicBezTo>
                      <a:pt x="0" y="269"/>
                      <a:pt x="19" y="92"/>
                      <a:pt x="64" y="27"/>
                    </a:cubicBezTo>
                    <a:cubicBezTo>
                      <a:pt x="66" y="25"/>
                      <a:pt x="67" y="24"/>
                      <a:pt x="68" y="22"/>
                    </a:cubicBezTo>
                    <a:cubicBezTo>
                      <a:pt x="79" y="13"/>
                      <a:pt x="93" y="6"/>
                      <a:pt x="109" y="1"/>
                    </a:cubicBezTo>
                    <a:cubicBezTo>
                      <a:pt x="112" y="0"/>
                      <a:pt x="115" y="4"/>
                      <a:pt x="114" y="7"/>
                    </a:cubicBezTo>
                    <a:cubicBezTo>
                      <a:pt x="109" y="29"/>
                      <a:pt x="104" y="84"/>
                      <a:pt x="102" y="94"/>
                    </a:cubicBezTo>
                    <a:cubicBezTo>
                      <a:pt x="99" y="109"/>
                      <a:pt x="122" y="114"/>
                      <a:pt x="125" y="99"/>
                    </a:cubicBezTo>
                    <a:cubicBezTo>
                      <a:pt x="136" y="18"/>
                      <a:pt x="136" y="18"/>
                      <a:pt x="136" y="18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47" y="92"/>
                      <a:pt x="147" y="92"/>
                      <a:pt x="147" y="92"/>
                    </a:cubicBezTo>
                    <a:cubicBezTo>
                      <a:pt x="141" y="106"/>
                      <a:pt x="163" y="116"/>
                      <a:pt x="169" y="101"/>
                    </a:cubicBezTo>
                    <a:cubicBezTo>
                      <a:pt x="174" y="88"/>
                      <a:pt x="197" y="27"/>
                      <a:pt x="200" y="7"/>
                    </a:cubicBezTo>
                    <a:cubicBezTo>
                      <a:pt x="201" y="4"/>
                      <a:pt x="203" y="3"/>
                      <a:pt x="206" y="3"/>
                    </a:cubicBezTo>
                    <a:cubicBezTo>
                      <a:pt x="228" y="9"/>
                      <a:pt x="275" y="21"/>
                      <a:pt x="284" y="42"/>
                    </a:cubicBezTo>
                    <a:cubicBezTo>
                      <a:pt x="301" y="81"/>
                      <a:pt x="312" y="125"/>
                      <a:pt x="319" y="171"/>
                    </a:cubicBezTo>
                    <a:cubicBezTo>
                      <a:pt x="326" y="221"/>
                      <a:pt x="329" y="275"/>
                      <a:pt x="328" y="330"/>
                    </a:cubicBezTo>
                    <a:cubicBezTo>
                      <a:pt x="327" y="350"/>
                      <a:pt x="311" y="367"/>
                      <a:pt x="291" y="367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dirty="0"/>
              </a:p>
            </p:txBody>
          </p:sp>
        </p:grpSp>
        <p:pic>
          <p:nvPicPr>
            <p:cNvPr id="16" name="Picture 19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281" y="2564903"/>
              <a:ext cx="1513372" cy="335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16"/>
          <p:cNvSpPr/>
          <p:nvPr userDrawn="1"/>
        </p:nvSpPr>
        <p:spPr>
          <a:xfrm>
            <a:off x="127239" y="1308902"/>
            <a:ext cx="65635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As a class, discuss and share your experiences!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1487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Demo</a:t>
            </a:r>
            <a:endParaRPr lang="en-CA" dirty="0"/>
          </a:p>
        </p:txBody>
      </p:sp>
      <p:sp>
        <p:nvSpPr>
          <p:cNvPr id="12" name="Snip Same Side Corner Rectangle 1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7484075" y="1752595"/>
            <a:ext cx="1430519" cy="1205721"/>
            <a:chOff x="7484075" y="1752595"/>
            <a:chExt cx="1430519" cy="1205721"/>
          </a:xfrm>
        </p:grpSpPr>
        <p:pic>
          <p:nvPicPr>
            <p:cNvPr id="15" name="Picture 19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4075" y="2700058"/>
              <a:ext cx="1106063" cy="258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7602161" y="1752595"/>
              <a:ext cx="1312433" cy="875426"/>
              <a:chOff x="1914861" y="3040471"/>
              <a:chExt cx="1172372" cy="782002"/>
            </a:xfrm>
          </p:grpSpPr>
          <p:sp>
            <p:nvSpPr>
              <p:cNvPr id="3" name="Oval 2"/>
              <p:cNvSpPr/>
              <p:nvPr userDrawn="1"/>
            </p:nvSpPr>
            <p:spPr>
              <a:xfrm>
                <a:off x="1914861" y="3040471"/>
                <a:ext cx="777059" cy="777059"/>
              </a:xfrm>
              <a:prstGeom prst="ellipse">
                <a:avLst/>
              </a:prstGeom>
              <a:noFill/>
              <a:ln w="28575"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/>
              <p:nvPr userDrawn="1"/>
            </p:nvSpPr>
            <p:spPr>
              <a:xfrm>
                <a:off x="2029769" y="3155379"/>
                <a:ext cx="547243" cy="547243"/>
              </a:xfrm>
              <a:prstGeom prst="ellipse">
                <a:avLst/>
              </a:prstGeom>
              <a:noFill/>
              <a:ln w="28575"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>
                <a:off x="2139169" y="3263901"/>
                <a:ext cx="330198" cy="330198"/>
              </a:xfrm>
              <a:prstGeom prst="ellipse">
                <a:avLst/>
              </a:prstGeom>
              <a:noFill/>
              <a:ln w="28575"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ight Arrow 4"/>
              <p:cNvSpPr/>
              <p:nvPr userDrawn="1"/>
            </p:nvSpPr>
            <p:spPr>
              <a:xfrm rot="12613136">
                <a:off x="2231300" y="3397519"/>
                <a:ext cx="855933" cy="424954"/>
              </a:xfrm>
              <a:prstGeom prst="rightArrow">
                <a:avLst>
                  <a:gd name="adj1" fmla="val 34943"/>
                  <a:gd name="adj2" fmla="val 107979"/>
                </a:avLst>
              </a:prstGeom>
              <a:solidFill>
                <a:srgbClr val="00B05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9194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 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Quiz</a:t>
            </a:r>
            <a:endParaRPr lang="en-CA" dirty="0"/>
          </a:p>
        </p:txBody>
      </p:sp>
      <p:sp>
        <p:nvSpPr>
          <p:cNvPr id="12" name="Snip Same Side Corner Rectangle 1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7689774" y="1349325"/>
            <a:ext cx="1272001" cy="1510852"/>
            <a:chOff x="7689774" y="1349325"/>
            <a:chExt cx="1272001" cy="1510852"/>
          </a:xfrm>
        </p:grpSpPr>
        <p:grpSp>
          <p:nvGrpSpPr>
            <p:cNvPr id="7" name="Group 6"/>
            <p:cNvGrpSpPr/>
            <p:nvPr/>
          </p:nvGrpSpPr>
          <p:grpSpPr>
            <a:xfrm>
              <a:off x="7689774" y="1349325"/>
              <a:ext cx="1272001" cy="1047003"/>
              <a:chOff x="6400800" y="1856101"/>
              <a:chExt cx="1272001" cy="1047003"/>
            </a:xfrm>
          </p:grpSpPr>
          <p:grpSp>
            <p:nvGrpSpPr>
              <p:cNvPr id="9" name="Group 8"/>
              <p:cNvGrpSpPr/>
              <p:nvPr/>
            </p:nvGrpSpPr>
            <p:grpSpPr>
              <a:xfrm rot="20240561">
                <a:off x="6732529" y="1887201"/>
                <a:ext cx="940272" cy="940272"/>
                <a:chOff x="7090036" y="1856101"/>
                <a:chExt cx="940272" cy="940272"/>
              </a:xfrm>
            </p:grpSpPr>
            <p:sp>
              <p:nvSpPr>
                <p:cNvPr id="20" name="Freeform 112"/>
                <p:cNvSpPr>
                  <a:spLocks/>
                </p:cNvSpPr>
                <p:nvPr/>
              </p:nvSpPr>
              <p:spPr bwMode="auto">
                <a:xfrm>
                  <a:off x="7455978" y="1856101"/>
                  <a:ext cx="574330" cy="579409"/>
                </a:xfrm>
                <a:custGeom>
                  <a:avLst/>
                  <a:gdLst>
                    <a:gd name="T0" fmla="*/ 491 w 574"/>
                    <a:gd name="T1" fmla="*/ 83 h 580"/>
                    <a:gd name="T2" fmla="*/ 346 w 574"/>
                    <a:gd name="T3" fmla="*/ 0 h 580"/>
                    <a:gd name="T4" fmla="*/ 186 w 574"/>
                    <a:gd name="T5" fmla="*/ 171 h 580"/>
                    <a:gd name="T6" fmla="*/ 122 w 574"/>
                    <a:gd name="T7" fmla="*/ 238 h 580"/>
                    <a:gd name="T8" fmla="*/ 35 w 574"/>
                    <a:gd name="T9" fmla="*/ 332 h 580"/>
                    <a:gd name="T10" fmla="*/ 6 w 574"/>
                    <a:gd name="T11" fmla="*/ 387 h 580"/>
                    <a:gd name="T12" fmla="*/ 35 w 574"/>
                    <a:gd name="T13" fmla="*/ 480 h 580"/>
                    <a:gd name="T14" fmla="*/ 59 w 574"/>
                    <a:gd name="T15" fmla="*/ 504 h 580"/>
                    <a:gd name="T16" fmla="*/ 94 w 574"/>
                    <a:gd name="T17" fmla="*/ 540 h 580"/>
                    <a:gd name="T18" fmla="*/ 242 w 574"/>
                    <a:gd name="T19" fmla="*/ 540 h 580"/>
                    <a:gd name="T20" fmla="*/ 265 w 574"/>
                    <a:gd name="T21" fmla="*/ 518 h 580"/>
                    <a:gd name="T22" fmla="*/ 333 w 574"/>
                    <a:gd name="T23" fmla="*/ 455 h 580"/>
                    <a:gd name="T24" fmla="*/ 393 w 574"/>
                    <a:gd name="T25" fmla="*/ 399 h 580"/>
                    <a:gd name="T26" fmla="*/ 405 w 574"/>
                    <a:gd name="T27" fmla="*/ 387 h 580"/>
                    <a:gd name="T28" fmla="*/ 424 w 574"/>
                    <a:gd name="T29" fmla="*/ 369 h 580"/>
                    <a:gd name="T30" fmla="*/ 574 w 574"/>
                    <a:gd name="T31" fmla="*/ 228 h 580"/>
                    <a:gd name="T32" fmla="*/ 491 w 574"/>
                    <a:gd name="T33" fmla="*/ 83 h 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74" h="580">
                      <a:moveTo>
                        <a:pt x="491" y="83"/>
                      </a:moveTo>
                      <a:cubicBezTo>
                        <a:pt x="448" y="40"/>
                        <a:pt x="397" y="12"/>
                        <a:pt x="346" y="0"/>
                      </a:cubicBezTo>
                      <a:cubicBezTo>
                        <a:pt x="186" y="171"/>
                        <a:pt x="186" y="171"/>
                        <a:pt x="186" y="171"/>
                      </a:cubicBezTo>
                      <a:cubicBezTo>
                        <a:pt x="122" y="238"/>
                        <a:pt x="122" y="238"/>
                        <a:pt x="122" y="238"/>
                      </a:cubicBezTo>
                      <a:cubicBezTo>
                        <a:pt x="35" y="332"/>
                        <a:pt x="35" y="332"/>
                        <a:pt x="35" y="332"/>
                      </a:cubicBezTo>
                      <a:cubicBezTo>
                        <a:pt x="19" y="348"/>
                        <a:pt x="10" y="367"/>
                        <a:pt x="6" y="387"/>
                      </a:cubicBezTo>
                      <a:cubicBezTo>
                        <a:pt x="0" y="419"/>
                        <a:pt x="9" y="455"/>
                        <a:pt x="35" y="480"/>
                      </a:cubicBezTo>
                      <a:cubicBezTo>
                        <a:pt x="59" y="504"/>
                        <a:pt x="59" y="504"/>
                        <a:pt x="59" y="504"/>
                      </a:cubicBezTo>
                      <a:cubicBezTo>
                        <a:pt x="94" y="540"/>
                        <a:pt x="94" y="540"/>
                        <a:pt x="94" y="540"/>
                      </a:cubicBezTo>
                      <a:cubicBezTo>
                        <a:pt x="135" y="580"/>
                        <a:pt x="201" y="580"/>
                        <a:pt x="242" y="540"/>
                      </a:cubicBezTo>
                      <a:cubicBezTo>
                        <a:pt x="265" y="518"/>
                        <a:pt x="265" y="518"/>
                        <a:pt x="265" y="518"/>
                      </a:cubicBezTo>
                      <a:cubicBezTo>
                        <a:pt x="333" y="455"/>
                        <a:pt x="333" y="455"/>
                        <a:pt x="333" y="455"/>
                      </a:cubicBezTo>
                      <a:cubicBezTo>
                        <a:pt x="393" y="399"/>
                        <a:pt x="393" y="399"/>
                        <a:pt x="393" y="399"/>
                      </a:cubicBezTo>
                      <a:cubicBezTo>
                        <a:pt x="405" y="387"/>
                        <a:pt x="405" y="387"/>
                        <a:pt x="405" y="387"/>
                      </a:cubicBezTo>
                      <a:cubicBezTo>
                        <a:pt x="424" y="369"/>
                        <a:pt x="424" y="369"/>
                        <a:pt x="424" y="369"/>
                      </a:cubicBezTo>
                      <a:cubicBezTo>
                        <a:pt x="574" y="228"/>
                        <a:pt x="574" y="228"/>
                        <a:pt x="574" y="228"/>
                      </a:cubicBezTo>
                      <a:cubicBezTo>
                        <a:pt x="562" y="177"/>
                        <a:pt x="534" y="126"/>
                        <a:pt x="491" y="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 dirty="0"/>
                </a:p>
              </p:txBody>
            </p:sp>
            <p:sp>
              <p:nvSpPr>
                <p:cNvPr id="21" name="Freeform 113"/>
                <p:cNvSpPr>
                  <a:spLocks/>
                </p:cNvSpPr>
                <p:nvPr/>
              </p:nvSpPr>
              <p:spPr bwMode="auto">
                <a:xfrm>
                  <a:off x="7090036" y="2323695"/>
                  <a:ext cx="467594" cy="472678"/>
                </a:xfrm>
                <a:custGeom>
                  <a:avLst/>
                  <a:gdLst>
                    <a:gd name="T0" fmla="*/ 223 w 472"/>
                    <a:gd name="T1" fmla="*/ 279 h 472"/>
                    <a:gd name="T2" fmla="*/ 23 w 472"/>
                    <a:gd name="T3" fmla="*/ 472 h 472"/>
                    <a:gd name="T4" fmla="*/ 365 w 472"/>
                    <a:gd name="T5" fmla="*/ 366 h 472"/>
                    <a:gd name="T6" fmla="*/ 472 w 472"/>
                    <a:gd name="T7" fmla="*/ 112 h 472"/>
                    <a:gd name="T8" fmla="*/ 449 w 472"/>
                    <a:gd name="T9" fmla="*/ 89 h 472"/>
                    <a:gd name="T10" fmla="*/ 425 w 472"/>
                    <a:gd name="T11" fmla="*/ 65 h 472"/>
                    <a:gd name="T12" fmla="*/ 407 w 472"/>
                    <a:gd name="T13" fmla="*/ 47 h 472"/>
                    <a:gd name="T14" fmla="*/ 405 w 472"/>
                    <a:gd name="T15" fmla="*/ 45 h 472"/>
                    <a:gd name="T16" fmla="*/ 387 w 472"/>
                    <a:gd name="T17" fmla="*/ 27 h 472"/>
                    <a:gd name="T18" fmla="*/ 360 w 472"/>
                    <a:gd name="T19" fmla="*/ 0 h 472"/>
                    <a:gd name="T20" fmla="*/ 106 w 472"/>
                    <a:gd name="T21" fmla="*/ 107 h 472"/>
                    <a:gd name="T22" fmla="*/ 105 w 472"/>
                    <a:gd name="T23" fmla="*/ 115 h 472"/>
                    <a:gd name="T24" fmla="*/ 0 w 472"/>
                    <a:gd name="T25" fmla="*/ 449 h 472"/>
                    <a:gd name="T26" fmla="*/ 193 w 472"/>
                    <a:gd name="T27" fmla="*/ 249 h 472"/>
                    <a:gd name="T28" fmla="*/ 205 w 472"/>
                    <a:gd name="T29" fmla="*/ 183 h 472"/>
                    <a:gd name="T30" fmla="*/ 289 w 472"/>
                    <a:gd name="T31" fmla="*/ 183 h 472"/>
                    <a:gd name="T32" fmla="*/ 289 w 472"/>
                    <a:gd name="T33" fmla="*/ 267 h 472"/>
                    <a:gd name="T34" fmla="*/ 223 w 472"/>
                    <a:gd name="T35" fmla="*/ 279 h 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2" h="472">
                      <a:moveTo>
                        <a:pt x="223" y="279"/>
                      </a:moveTo>
                      <a:cubicBezTo>
                        <a:pt x="23" y="472"/>
                        <a:pt x="23" y="472"/>
                        <a:pt x="23" y="472"/>
                      </a:cubicBezTo>
                      <a:cubicBezTo>
                        <a:pt x="23" y="472"/>
                        <a:pt x="197" y="367"/>
                        <a:pt x="365" y="366"/>
                      </a:cubicBezTo>
                      <a:cubicBezTo>
                        <a:pt x="422" y="192"/>
                        <a:pt x="472" y="112"/>
                        <a:pt x="472" y="112"/>
                      </a:cubicBezTo>
                      <a:cubicBezTo>
                        <a:pt x="449" y="89"/>
                        <a:pt x="449" y="89"/>
                        <a:pt x="449" y="89"/>
                      </a:cubicBezTo>
                      <a:cubicBezTo>
                        <a:pt x="425" y="65"/>
                        <a:pt x="425" y="65"/>
                        <a:pt x="425" y="65"/>
                      </a:cubicBezTo>
                      <a:cubicBezTo>
                        <a:pt x="407" y="47"/>
                        <a:pt x="407" y="47"/>
                        <a:pt x="407" y="47"/>
                      </a:cubicBezTo>
                      <a:cubicBezTo>
                        <a:pt x="405" y="45"/>
                        <a:pt x="405" y="45"/>
                        <a:pt x="405" y="45"/>
                      </a:cubicBezTo>
                      <a:cubicBezTo>
                        <a:pt x="387" y="27"/>
                        <a:pt x="387" y="27"/>
                        <a:pt x="387" y="27"/>
                      </a:cubicBezTo>
                      <a:cubicBezTo>
                        <a:pt x="360" y="0"/>
                        <a:pt x="360" y="0"/>
                        <a:pt x="360" y="0"/>
                      </a:cubicBezTo>
                      <a:cubicBezTo>
                        <a:pt x="360" y="0"/>
                        <a:pt x="280" y="50"/>
                        <a:pt x="106" y="107"/>
                      </a:cubicBezTo>
                      <a:cubicBezTo>
                        <a:pt x="106" y="110"/>
                        <a:pt x="105" y="113"/>
                        <a:pt x="105" y="115"/>
                      </a:cubicBezTo>
                      <a:cubicBezTo>
                        <a:pt x="102" y="281"/>
                        <a:pt x="0" y="449"/>
                        <a:pt x="0" y="449"/>
                      </a:cubicBezTo>
                      <a:cubicBezTo>
                        <a:pt x="193" y="249"/>
                        <a:pt x="193" y="249"/>
                        <a:pt x="193" y="249"/>
                      </a:cubicBezTo>
                      <a:cubicBezTo>
                        <a:pt x="183" y="227"/>
                        <a:pt x="187" y="201"/>
                        <a:pt x="205" y="183"/>
                      </a:cubicBezTo>
                      <a:cubicBezTo>
                        <a:pt x="228" y="160"/>
                        <a:pt x="266" y="160"/>
                        <a:pt x="289" y="183"/>
                      </a:cubicBezTo>
                      <a:cubicBezTo>
                        <a:pt x="312" y="206"/>
                        <a:pt x="312" y="244"/>
                        <a:pt x="289" y="267"/>
                      </a:cubicBezTo>
                      <a:cubicBezTo>
                        <a:pt x="271" y="285"/>
                        <a:pt x="245" y="289"/>
                        <a:pt x="223" y="2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 dirty="0"/>
                </a:p>
              </p:txBody>
            </p:sp>
          </p:grpSp>
          <p:sp>
            <p:nvSpPr>
              <p:cNvPr id="14" name="Oval 13"/>
              <p:cNvSpPr/>
              <p:nvPr/>
            </p:nvSpPr>
            <p:spPr>
              <a:xfrm>
                <a:off x="6400800" y="1856101"/>
                <a:ext cx="467594" cy="46759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00800" y="2435510"/>
                <a:ext cx="467594" cy="46759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Multiply 15"/>
              <p:cNvSpPr/>
              <p:nvPr/>
            </p:nvSpPr>
            <p:spPr>
              <a:xfrm>
                <a:off x="6423581" y="2458291"/>
                <a:ext cx="422031" cy="422031"/>
              </a:xfrm>
              <a:prstGeom prst="mathMultiply">
                <a:avLst>
                  <a:gd name="adj1" fmla="val 2113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6491173" y="1957969"/>
                <a:ext cx="215648" cy="263857"/>
                <a:chOff x="5549879" y="2539395"/>
                <a:chExt cx="215648" cy="263857"/>
              </a:xfrm>
            </p:grpSpPr>
            <p:sp>
              <p:nvSpPr>
                <p:cNvPr id="18" name="Rectangle 17"/>
                <p:cNvSpPr/>
                <p:nvPr/>
              </p:nvSpPr>
              <p:spPr>
                <a:xfrm rot="2226770">
                  <a:off x="5686551" y="2539395"/>
                  <a:ext cx="78976" cy="26385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 rot="7623068">
                  <a:off x="5585575" y="2638904"/>
                  <a:ext cx="87208" cy="15860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407" y="2577335"/>
              <a:ext cx="1166091" cy="282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92833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999703-06A1-4194-8980-CCFFC992A07E}" type="datetimeFigureOut">
              <a:rPr lang="en-US" smtClean="0"/>
              <a:t>8/3/2016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EC32BD9-424A-4706-99CA-A96DB9397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16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999703-06A1-4194-8980-CCFFC992A07E}" type="datetimeFigureOut">
              <a:rPr lang="en-US" smtClean="0"/>
              <a:t>8/3/2016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EC32BD9-424A-4706-99CA-A96DB9397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10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999703-06A1-4194-8980-CCFFC992A07E}" type="datetimeFigureOut">
              <a:rPr lang="en-US" smtClean="0"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EC32BD9-424A-4706-99CA-A96DB9397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210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999703-06A1-4194-8980-CCFFC992A07E}" type="datetimeFigureOut">
              <a:rPr lang="en-US" smtClean="0"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EC32BD9-424A-4706-99CA-A96DB9397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873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999703-06A1-4194-8980-CCFFC992A07E}" type="datetimeFigureOut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EC32BD9-424A-4706-99CA-A96DB9397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655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999703-06A1-4194-8980-CCFFC992A07E}" type="datetimeFigureOut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EC32BD9-424A-4706-99CA-A96DB9397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6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0287001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583017"/>
            <a:ext cx="10287001" cy="2274982"/>
          </a:xfrm>
          <a:prstGeom prst="rect">
            <a:avLst/>
          </a:prstGeom>
          <a:solidFill>
            <a:schemeClr val="accent1">
              <a:lumMod val="75000"/>
              <a:alpha val="4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67905" y="90259"/>
            <a:ext cx="2524120" cy="169165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 userDrawn="1"/>
        </p:nvGrpSpPr>
        <p:grpSpPr>
          <a:xfrm>
            <a:off x="227903" y="90259"/>
            <a:ext cx="2823933" cy="822099"/>
            <a:chOff x="448031" y="5788818"/>
            <a:chExt cx="2183719" cy="63572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15" name="Freeform 14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002266"/>
                </a:solidFill>
              </a:endParaRPr>
            </a:p>
          </p:txBody>
        </p:sp>
      </p:grpSp>
      <p:pic>
        <p:nvPicPr>
          <p:cNvPr id="16" name="Picture 15" descr="Acc_Strat_Line_5_RGB_Wht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3" y="1057958"/>
            <a:ext cx="4693923" cy="22860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0" y="4735168"/>
            <a:ext cx="5846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Course title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0" name="Text Placeholder 3"/>
          <p:cNvSpPr txBox="1">
            <a:spLocks/>
          </p:cNvSpPr>
          <p:nvPr userDrawn="1"/>
        </p:nvSpPr>
        <p:spPr>
          <a:xfrm>
            <a:off x="33181" y="5938087"/>
            <a:ext cx="5607669" cy="467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bg1"/>
                </a:solidFill>
              </a:rPr>
              <a:t>Module 1: Name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2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Master Slide Title</a:t>
            </a:r>
            <a:endParaRPr lang="en-CA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8589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Map_Modu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" y="325102"/>
            <a:ext cx="9144000" cy="567783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Course Map/Module Map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210608" y="2463313"/>
            <a:ext cx="1972638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1</a:t>
            </a:r>
            <a:endParaRPr lang="en-US" b="1" dirty="0">
              <a:solidFill>
                <a:srgbClr val="333F50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2441090" y="217756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2</a:t>
            </a:r>
            <a:endParaRPr lang="en-US" b="1" dirty="0">
              <a:solidFill>
                <a:srgbClr val="333F50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4671572" y="1888588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3</a:t>
            </a:r>
            <a:endParaRPr lang="en-US" b="1" dirty="0">
              <a:solidFill>
                <a:srgbClr val="333F5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902054" y="152351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4</a:t>
            </a:r>
            <a:endParaRPr lang="en-US" b="1" dirty="0">
              <a:solidFill>
                <a:srgbClr val="333F50"/>
              </a:solidFill>
            </a:endParaRPr>
          </a:p>
        </p:txBody>
      </p:sp>
      <p:cxnSp>
        <p:nvCxnSpPr>
          <p:cNvPr id="13" name="Elbow Connector 12"/>
          <p:cNvCxnSpPr>
            <a:stCxn id="9" idx="3"/>
            <a:endCxn id="10" idx="1"/>
          </p:cNvCxnSpPr>
          <p:nvPr userDrawn="1"/>
        </p:nvCxnSpPr>
        <p:spPr>
          <a:xfrm flipV="1">
            <a:off x="2183246" y="2463313"/>
            <a:ext cx="257844" cy="285750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1" idx="1"/>
          </p:cNvCxnSpPr>
          <p:nvPr userDrawn="1"/>
        </p:nvCxnSpPr>
        <p:spPr>
          <a:xfrm flipV="1">
            <a:off x="4413728" y="2174338"/>
            <a:ext cx="257844" cy="2889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12" idx="1"/>
          </p:cNvCxnSpPr>
          <p:nvPr userDrawn="1"/>
        </p:nvCxnSpPr>
        <p:spPr>
          <a:xfrm flipV="1">
            <a:off x="6644210" y="1809263"/>
            <a:ext cx="257844" cy="3650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2545657"/>
              </p:ext>
            </p:extLst>
          </p:nvPr>
        </p:nvGraphicFramePr>
        <p:xfrm>
          <a:off x="146060" y="3341081"/>
          <a:ext cx="213400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007"/>
              </a:tblGrid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Module Map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F50"/>
                          </a:solidFill>
                        </a:rPr>
                        <a:t>Topic 1</a:t>
                      </a:r>
                      <a:endParaRPr lang="en-US" sz="1200" b="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Activity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Break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2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3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Lunch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4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Discussion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5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Module Summary 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9" idx="2"/>
          </p:cNvCxnSpPr>
          <p:nvPr userDrawn="1"/>
        </p:nvCxnSpPr>
        <p:spPr>
          <a:xfrm>
            <a:off x="1196927" y="3034813"/>
            <a:ext cx="0" cy="306268"/>
          </a:xfrm>
          <a:prstGeom prst="straightConnector1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0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Map_Modu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" y="325102"/>
            <a:ext cx="9144000" cy="567783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Course Map/Module Map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210608" y="246331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1</a:t>
            </a:r>
            <a:endParaRPr lang="en-US" b="1" dirty="0">
              <a:solidFill>
                <a:srgbClr val="333F50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2441090" y="2177563"/>
            <a:ext cx="1972638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2</a:t>
            </a:r>
            <a:endParaRPr lang="en-US" b="1" dirty="0">
              <a:solidFill>
                <a:srgbClr val="333F50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4671572" y="1888588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3</a:t>
            </a:r>
            <a:endParaRPr lang="en-US" b="1" dirty="0">
              <a:solidFill>
                <a:srgbClr val="333F5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902054" y="152351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4</a:t>
            </a:r>
            <a:endParaRPr lang="en-US" b="1" dirty="0">
              <a:solidFill>
                <a:srgbClr val="333F50"/>
              </a:solidFill>
            </a:endParaRPr>
          </a:p>
        </p:txBody>
      </p:sp>
      <p:cxnSp>
        <p:nvCxnSpPr>
          <p:cNvPr id="13" name="Elbow Connector 12"/>
          <p:cNvCxnSpPr>
            <a:stCxn id="9" idx="3"/>
            <a:endCxn id="10" idx="1"/>
          </p:cNvCxnSpPr>
          <p:nvPr userDrawn="1"/>
        </p:nvCxnSpPr>
        <p:spPr>
          <a:xfrm flipV="1">
            <a:off x="2183246" y="2463313"/>
            <a:ext cx="257844" cy="285750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1" idx="1"/>
          </p:cNvCxnSpPr>
          <p:nvPr userDrawn="1"/>
        </p:nvCxnSpPr>
        <p:spPr>
          <a:xfrm flipV="1">
            <a:off x="4413728" y="2174338"/>
            <a:ext cx="257844" cy="2889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12" idx="1"/>
          </p:cNvCxnSpPr>
          <p:nvPr userDrawn="1"/>
        </p:nvCxnSpPr>
        <p:spPr>
          <a:xfrm flipV="1">
            <a:off x="6644210" y="1809263"/>
            <a:ext cx="257844" cy="3650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57072089"/>
              </p:ext>
            </p:extLst>
          </p:nvPr>
        </p:nvGraphicFramePr>
        <p:xfrm>
          <a:off x="2386953" y="3341081"/>
          <a:ext cx="213400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007"/>
              </a:tblGrid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Module Map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F50"/>
                          </a:solidFill>
                        </a:rPr>
                        <a:t>Topic 1</a:t>
                      </a:r>
                      <a:endParaRPr lang="en-US" sz="1200" b="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Activity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Break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2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3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Lunch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4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Discussion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5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Module Summary 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 userDrawn="1"/>
        </p:nvCxnSpPr>
        <p:spPr>
          <a:xfrm>
            <a:off x="3427409" y="2749063"/>
            <a:ext cx="0" cy="592018"/>
          </a:xfrm>
          <a:prstGeom prst="straightConnector1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91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Map_Modul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" y="325102"/>
            <a:ext cx="9144000" cy="567783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Course Map/Module Map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210608" y="246331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1</a:t>
            </a:r>
            <a:endParaRPr lang="en-US" b="1" dirty="0">
              <a:solidFill>
                <a:srgbClr val="333F50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2441090" y="217756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2</a:t>
            </a:r>
            <a:endParaRPr lang="en-US" b="1" dirty="0">
              <a:solidFill>
                <a:srgbClr val="333F50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4671572" y="1888588"/>
            <a:ext cx="1972638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3</a:t>
            </a:r>
            <a:endParaRPr lang="en-US" b="1" dirty="0">
              <a:solidFill>
                <a:srgbClr val="333F5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902054" y="152351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4</a:t>
            </a:r>
            <a:endParaRPr lang="en-US" b="1" dirty="0">
              <a:solidFill>
                <a:srgbClr val="333F50"/>
              </a:solidFill>
            </a:endParaRPr>
          </a:p>
        </p:txBody>
      </p:sp>
      <p:cxnSp>
        <p:nvCxnSpPr>
          <p:cNvPr id="13" name="Elbow Connector 12"/>
          <p:cNvCxnSpPr>
            <a:stCxn id="9" idx="3"/>
            <a:endCxn id="10" idx="1"/>
          </p:cNvCxnSpPr>
          <p:nvPr userDrawn="1"/>
        </p:nvCxnSpPr>
        <p:spPr>
          <a:xfrm flipV="1">
            <a:off x="2183246" y="2463313"/>
            <a:ext cx="257844" cy="285750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1" idx="1"/>
          </p:cNvCxnSpPr>
          <p:nvPr userDrawn="1"/>
        </p:nvCxnSpPr>
        <p:spPr>
          <a:xfrm flipV="1">
            <a:off x="4413728" y="2174338"/>
            <a:ext cx="257844" cy="2889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12" idx="1"/>
          </p:cNvCxnSpPr>
          <p:nvPr userDrawn="1"/>
        </p:nvCxnSpPr>
        <p:spPr>
          <a:xfrm flipV="1">
            <a:off x="6644210" y="1809263"/>
            <a:ext cx="257844" cy="3650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61224971"/>
              </p:ext>
            </p:extLst>
          </p:nvPr>
        </p:nvGraphicFramePr>
        <p:xfrm>
          <a:off x="4617088" y="3341081"/>
          <a:ext cx="213400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007"/>
              </a:tblGrid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Module Map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F50"/>
                          </a:solidFill>
                        </a:rPr>
                        <a:t>Topic 1</a:t>
                      </a:r>
                      <a:endParaRPr lang="en-US" sz="1200" b="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Activity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Break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2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3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Lunch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4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Discussion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5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Module Summary 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11" idx="2"/>
          </p:cNvCxnSpPr>
          <p:nvPr userDrawn="1"/>
        </p:nvCxnSpPr>
        <p:spPr>
          <a:xfrm>
            <a:off x="5657891" y="2460088"/>
            <a:ext cx="26200" cy="880993"/>
          </a:xfrm>
          <a:prstGeom prst="straightConnector1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746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Map_Modul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" y="325102"/>
            <a:ext cx="9144000" cy="567783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Course Map/Module Map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210608" y="246331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1</a:t>
            </a:r>
            <a:endParaRPr lang="en-US" b="1" dirty="0">
              <a:solidFill>
                <a:srgbClr val="333F50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2441090" y="217756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2</a:t>
            </a:r>
            <a:endParaRPr lang="en-US" b="1" dirty="0">
              <a:solidFill>
                <a:srgbClr val="333F50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4671572" y="1888588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3</a:t>
            </a:r>
            <a:endParaRPr lang="en-US" b="1" dirty="0">
              <a:solidFill>
                <a:srgbClr val="333F5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902054" y="1523513"/>
            <a:ext cx="1972638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4</a:t>
            </a:r>
            <a:endParaRPr lang="en-US" b="1" dirty="0">
              <a:solidFill>
                <a:srgbClr val="333F50"/>
              </a:solidFill>
            </a:endParaRPr>
          </a:p>
        </p:txBody>
      </p:sp>
      <p:cxnSp>
        <p:nvCxnSpPr>
          <p:cNvPr id="13" name="Elbow Connector 12"/>
          <p:cNvCxnSpPr>
            <a:stCxn id="9" idx="3"/>
            <a:endCxn id="10" idx="1"/>
          </p:cNvCxnSpPr>
          <p:nvPr userDrawn="1"/>
        </p:nvCxnSpPr>
        <p:spPr>
          <a:xfrm flipV="1">
            <a:off x="2183246" y="2463313"/>
            <a:ext cx="257844" cy="285750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1" idx="1"/>
          </p:cNvCxnSpPr>
          <p:nvPr userDrawn="1"/>
        </p:nvCxnSpPr>
        <p:spPr>
          <a:xfrm flipV="1">
            <a:off x="4413728" y="2174338"/>
            <a:ext cx="257844" cy="2889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12" idx="1"/>
          </p:cNvCxnSpPr>
          <p:nvPr userDrawn="1"/>
        </p:nvCxnSpPr>
        <p:spPr>
          <a:xfrm flipV="1">
            <a:off x="6644210" y="1809263"/>
            <a:ext cx="257844" cy="3650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18869455"/>
              </p:ext>
            </p:extLst>
          </p:nvPr>
        </p:nvGraphicFramePr>
        <p:xfrm>
          <a:off x="6857981" y="3341081"/>
          <a:ext cx="213400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007"/>
              </a:tblGrid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Module Map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F50"/>
                          </a:solidFill>
                        </a:rPr>
                        <a:t>Topic 1</a:t>
                      </a:r>
                      <a:endParaRPr lang="en-US" sz="1200" b="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Activity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Break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2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3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Lunch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4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Discussion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5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Module Summary 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stCxn id="12" idx="2"/>
          </p:cNvCxnSpPr>
          <p:nvPr userDrawn="1"/>
        </p:nvCxnSpPr>
        <p:spPr>
          <a:xfrm>
            <a:off x="7888373" y="2095013"/>
            <a:ext cx="0" cy="1246068"/>
          </a:xfrm>
          <a:prstGeom prst="straightConnector1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372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Topic Agenda</a:t>
            </a:r>
            <a:endParaRPr lang="en-CA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25427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02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85" r:id="rId2"/>
    <p:sldLayoutId id="2147483707" r:id="rId3"/>
    <p:sldLayoutId id="2147483686" r:id="rId4"/>
    <p:sldLayoutId id="2147483712" r:id="rId5"/>
    <p:sldLayoutId id="2147483713" r:id="rId6"/>
    <p:sldLayoutId id="2147483714" r:id="rId7"/>
    <p:sldLayoutId id="2147483715" r:id="rId8"/>
    <p:sldLayoutId id="2147483704" r:id="rId9"/>
    <p:sldLayoutId id="2147483705" r:id="rId10"/>
    <p:sldLayoutId id="2147483687" r:id="rId11"/>
    <p:sldLayoutId id="2147483688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689" r:id="rId19"/>
    <p:sldLayoutId id="2147483708" r:id="rId20"/>
    <p:sldLayoutId id="2147483709" r:id="rId21"/>
    <p:sldLayoutId id="2147483710" r:id="rId22"/>
    <p:sldLayoutId id="2147483711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5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Running and Verifying Output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38991" y="1433945"/>
            <a:ext cx="8801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Once a program is compiled, it can be executed.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The programmer checks the program's output to ensure that it is correct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Logic of the program can be checked by using sample inputs and comparing the output obtained with the actual output</a:t>
            </a:r>
          </a:p>
        </p:txBody>
      </p:sp>
    </p:spTree>
    <p:extLst>
      <p:ext uri="{BB962C8B-B14F-4D97-AF65-F5344CB8AC3E}">
        <p14:creationId xmlns:p14="http://schemas.microsoft.com/office/powerpoint/2010/main" val="416932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735138" y="4134856"/>
            <a:ext cx="5786437" cy="542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bg2">
                    <a:lumMod val="25000"/>
                  </a:schemeClr>
                </a:solidFill>
              </a:rPr>
              <a:t>Writing Flowcharts</a:t>
            </a:r>
            <a:endParaRPr lang="en-IN" sz="2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35138" y="3322500"/>
            <a:ext cx="5786437" cy="542925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bg2">
                    <a:lumMod val="25000"/>
                  </a:schemeClr>
                </a:solidFill>
              </a:rPr>
              <a:t>Developing Algorithms</a:t>
            </a:r>
            <a:endParaRPr lang="en-IN" sz="2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35138" y="2535544"/>
            <a:ext cx="5786437" cy="542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Introduction to Programming</a:t>
            </a:r>
          </a:p>
        </p:txBody>
      </p:sp>
      <p:sp>
        <p:nvSpPr>
          <p:cNvPr id="9" name="Title 68"/>
          <p:cNvSpPr>
            <a:spLocks noGrp="1"/>
          </p:cNvSpPr>
          <p:nvPr>
            <p:ph type="title"/>
          </p:nvPr>
        </p:nvSpPr>
        <p:spPr>
          <a:xfrm>
            <a:off x="1" y="325102"/>
            <a:ext cx="9144000" cy="567783"/>
          </a:xfrm>
        </p:spPr>
        <p:txBody>
          <a:bodyPr/>
          <a:lstStyle/>
          <a:p>
            <a:r>
              <a:rPr lang="en-IN" dirty="0" smtClean="0"/>
              <a:t>Topic of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0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Developing Algorithm</a:t>
            </a:r>
            <a:endParaRPr lang="en-IN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1" y="1381125"/>
            <a:ext cx="8228012" cy="49434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An algorithm is a set of instructions for solving a problem.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It is a basic technique of how to do a specific task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It takes input, processes it according to a set of instructions, and generates output.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An algorithm must provide correct output for every possible input condition.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An algorithm must have a definite end point so that when the input has been processed and the desired output achieved, the process stops.</a:t>
            </a: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4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Example (1 of 2)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31520" y="1463040"/>
            <a:ext cx="77663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Problem: Calculate the sum and average of 3 subject marks of a student</a:t>
            </a:r>
          </a:p>
          <a:p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     :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marks -  m1, m2, m3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Sum and average </a:t>
            </a:r>
          </a:p>
          <a:p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Method: 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sum = m1 + m2 + m3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average = sum / 3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 “Total Marks is : “ sum</a:t>
            </a:r>
          </a:p>
          <a:p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   print “Average Marks 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: “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average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4528" y="1267968"/>
            <a:ext cx="7863840" cy="479145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99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</a:t>
            </a:r>
            <a:r>
              <a:rPr lang="en-IN" dirty="0"/>
              <a:t>Example </a:t>
            </a:r>
            <a:r>
              <a:rPr lang="en-IN" dirty="0" smtClean="0"/>
              <a:t>(2 </a:t>
            </a:r>
            <a:r>
              <a:rPr lang="en-IN" dirty="0"/>
              <a:t>of 2)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" y="1463040"/>
            <a:ext cx="77663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Problem: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of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numbers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   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3 numbers n1,n2 &amp; n3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: Maximum of n1,n2 &amp; n3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Method: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if (n1&gt;n2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n1 &gt; n3)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print "Maximum is n1"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if(n2&gt;n1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n2 &gt; 3)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print "Maximum is n2"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print "Maximum is n3"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14528" y="1267968"/>
            <a:ext cx="7863840" cy="479145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7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Pseudocode</a:t>
            </a:r>
            <a:endParaRPr lang="en-IN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1212273"/>
            <a:ext cx="7886700" cy="48924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 pseudocode is an algorithm expressed in a natural language rather than in a programming language.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It is done in design phase.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Provides programmers a detailed template for the next step of writing instructions in a specific programming language.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Pseudocode is used to bridge the gap between algorithms and programming languages – it is an outline of a computer program, written in a format that can easily be converted into programming statements.</a:t>
            </a:r>
          </a:p>
          <a:p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3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Pseudocode Example</a:t>
            </a:r>
            <a:endParaRPr lang="en-IN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28650" y="1350818"/>
            <a:ext cx="6651284" cy="4553107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bg2">
                <a:lumMod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35000"/>
              </a:lnSpc>
            </a:pPr>
            <a:endParaRPr lang="en-US" altLang="en-US" sz="1818" dirty="0">
              <a:solidFill>
                <a:srgbClr val="99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2206" y="1621612"/>
            <a:ext cx="6580909" cy="3477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1818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Begin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18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Amount </a:t>
            </a:r>
            <a:r>
              <a:rPr lang="en-US" altLang="en-US" sz="1818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= 0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18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Interest = 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18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Counter=0</a:t>
            </a:r>
            <a:endParaRPr lang="en-US" altLang="en-US" sz="1818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1818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Do while </a:t>
            </a:r>
            <a:r>
              <a:rPr lang="en-US" altLang="en-US" sz="1818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Counter</a:t>
            </a:r>
            <a:r>
              <a:rPr lang="en-US" altLang="en-US" sz="1818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altLang="en-US" sz="1818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&lt;= 10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18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Accept Amount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18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Calculate Interest = Amount * </a:t>
            </a:r>
            <a:r>
              <a:rPr lang="en-US" altLang="en-US" sz="1818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0.05</a:t>
            </a:r>
            <a:endParaRPr lang="en-US" altLang="en-US" sz="1818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1818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Display Interest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18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Counter</a:t>
            </a:r>
            <a:r>
              <a:rPr lang="en-US" altLang="en-US" sz="1818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=</a:t>
            </a:r>
            <a:r>
              <a:rPr lang="en-US" altLang="en-US" sz="1818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Counter</a:t>
            </a:r>
            <a:r>
              <a:rPr lang="en-US" altLang="en-US" sz="1818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+1</a:t>
            </a:r>
            <a:endParaRPr lang="en-US" altLang="en-US" sz="1818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1818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End of Do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18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84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Datatype , Variables &amp; Constants</a:t>
            </a:r>
            <a:endParaRPr lang="en-IN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type </a:t>
            </a:r>
          </a:p>
          <a:p>
            <a:pPr marL="513304" lvl="1" indent="-287879">
              <a:buFontTx/>
              <a:buChar char="•"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Data Type defines how data is to be interpreted</a:t>
            </a:r>
          </a:p>
          <a:p>
            <a:pPr marL="513304" lvl="1" indent="-287879">
              <a:buFontTx/>
              <a:buChar char="•"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data type indicates what values can be taken and what operations can be performed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</a:t>
            </a:r>
            <a:endParaRPr lang="en-US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 are programmable placeholders for holding character, string, numeric, and Boolean values</a:t>
            </a:r>
          </a:p>
          <a:p>
            <a:pPr lvl="1"/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can be declared, initialized and processed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Constants</a:t>
            </a:r>
          </a:p>
          <a:p>
            <a:pPr lvl="1"/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Constants are values that don't change throughout an application's lifetime</a:t>
            </a:r>
          </a:p>
          <a:p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5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Statement ,Expression, and Operators</a:t>
            </a:r>
            <a:endParaRPr lang="en-IN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47965" y="1300019"/>
            <a:ext cx="7689272" cy="4507345"/>
          </a:xfrm>
          <a:prstGeom prst="rect">
            <a:avLst/>
          </a:prstGeom>
        </p:spPr>
        <p:txBody>
          <a:bodyPr vert="horz" lIns="87746" tIns="43103" rIns="87746" bIns="43103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Statement: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statement is a unit of code which performs an operation.</a:t>
            </a:r>
          </a:p>
          <a:p>
            <a:pPr marL="457200" lvl="1" indent="0">
              <a:buNone/>
            </a:pP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Print sum, name = “Rama” etc.</a:t>
            </a:r>
          </a:p>
          <a:p>
            <a:pPr marL="914400" lvl="2" indent="0">
              <a:buNone/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Operators and operands: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Operators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special symbols that represent computations like addition and multiplication. The values the operator is applied to are called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operands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Expression: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 expression is a combination of operators and operands that ascertains a value</a:t>
            </a:r>
          </a:p>
          <a:p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Structures - Overview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73485"/>
              </p:ext>
            </p:extLst>
          </p:nvPr>
        </p:nvGraphicFramePr>
        <p:xfrm>
          <a:off x="394854" y="1475509"/>
          <a:ext cx="8167254" cy="432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418"/>
                <a:gridCol w="2722418"/>
                <a:gridCol w="2722418"/>
              </a:tblGrid>
              <a:tr h="68031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Sequence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Selection</a:t>
                      </a:r>
                    </a:p>
                    <a:p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Looping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21042">
                <a:tc>
                  <a:txBody>
                    <a:bodyPr/>
                    <a:lstStyle/>
                    <a:p>
                      <a:r>
                        <a:rPr lang="en-US" alt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cs typeface="Arial" panose="020B0604020202020204" pitchFamily="34" charset="0"/>
                        </a:rPr>
                        <a:t>Instructions are executed in the sequence 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Condition based execution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Repeatedly execute a piece of code until condition is true / false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80315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If  Then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While Loop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80315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If Then Else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Do While Loop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80315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For Loop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803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38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2375" y="1307046"/>
            <a:ext cx="71073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At the end of this module, you will be able to:</a:t>
            </a:r>
          </a:p>
          <a:p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Understand Process of developing Programs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Understand and design Flow charts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294106"/>
            <a:ext cx="9144000" cy="57028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925177" y="1307047"/>
            <a:ext cx="1947300" cy="1693309"/>
            <a:chOff x="7196318" y="2301786"/>
            <a:chExt cx="889083" cy="773118"/>
          </a:xfrm>
        </p:grpSpPr>
        <p:pic>
          <p:nvPicPr>
            <p:cNvPr id="16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318" y="2965697"/>
              <a:ext cx="889083" cy="109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oup 16"/>
            <p:cNvGrpSpPr/>
            <p:nvPr/>
          </p:nvGrpSpPr>
          <p:grpSpPr>
            <a:xfrm>
              <a:off x="7402731" y="2301786"/>
              <a:ext cx="543219" cy="620422"/>
              <a:chOff x="1420813" y="2441576"/>
              <a:chExt cx="614362" cy="701675"/>
            </a:xfrm>
          </p:grpSpPr>
          <p:sp>
            <p:nvSpPr>
              <p:cNvPr id="18" name="Freeform 26"/>
              <p:cNvSpPr>
                <a:spLocks/>
              </p:cNvSpPr>
              <p:nvPr/>
            </p:nvSpPr>
            <p:spPr bwMode="auto">
              <a:xfrm>
                <a:off x="1597025" y="2779713"/>
                <a:ext cx="182563" cy="184150"/>
              </a:xfrm>
              <a:custGeom>
                <a:avLst/>
                <a:gdLst>
                  <a:gd name="T0" fmla="*/ 39 w 49"/>
                  <a:gd name="T1" fmla="*/ 27 h 49"/>
                  <a:gd name="T2" fmla="*/ 17 w 49"/>
                  <a:gd name="T3" fmla="*/ 29 h 49"/>
                  <a:gd name="T4" fmla="*/ 38 w 49"/>
                  <a:gd name="T5" fmla="*/ 4 h 49"/>
                  <a:gd name="T6" fmla="*/ 25 w 49"/>
                  <a:gd name="T7" fmla="*/ 0 h 49"/>
                  <a:gd name="T8" fmla="*/ 0 w 49"/>
                  <a:gd name="T9" fmla="*/ 25 h 49"/>
                  <a:gd name="T10" fmla="*/ 25 w 49"/>
                  <a:gd name="T11" fmla="*/ 49 h 49"/>
                  <a:gd name="T12" fmla="*/ 49 w 49"/>
                  <a:gd name="T13" fmla="*/ 25 h 49"/>
                  <a:gd name="T14" fmla="*/ 48 w 49"/>
                  <a:gd name="T15" fmla="*/ 17 h 49"/>
                  <a:gd name="T16" fmla="*/ 39 w 49"/>
                  <a:gd name="T17" fmla="*/ 2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49">
                    <a:moveTo>
                      <a:pt x="39" y="27"/>
                    </a:moveTo>
                    <a:cubicBezTo>
                      <a:pt x="17" y="29"/>
                      <a:pt x="17" y="29"/>
                      <a:pt x="17" y="29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4" y="2"/>
                      <a:pt x="30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8"/>
                      <a:pt x="11" y="49"/>
                      <a:pt x="25" y="49"/>
                    </a:cubicBezTo>
                    <a:cubicBezTo>
                      <a:pt x="38" y="49"/>
                      <a:pt x="49" y="38"/>
                      <a:pt x="49" y="25"/>
                    </a:cubicBezTo>
                    <a:cubicBezTo>
                      <a:pt x="49" y="22"/>
                      <a:pt x="49" y="19"/>
                      <a:pt x="48" y="17"/>
                    </a:cubicBezTo>
                    <a:lnTo>
                      <a:pt x="39" y="27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dirty="0"/>
              </a:p>
            </p:txBody>
          </p:sp>
          <p:sp>
            <p:nvSpPr>
              <p:cNvPr id="19" name="Freeform 27"/>
              <p:cNvSpPr>
                <a:spLocks/>
              </p:cNvSpPr>
              <p:nvPr/>
            </p:nvSpPr>
            <p:spPr bwMode="auto">
              <a:xfrm>
                <a:off x="1420813" y="2603501"/>
                <a:ext cx="538163" cy="539750"/>
              </a:xfrm>
              <a:custGeom>
                <a:avLst/>
                <a:gdLst>
                  <a:gd name="T0" fmla="*/ 113 w 144"/>
                  <a:gd name="T1" fmla="*/ 45 h 144"/>
                  <a:gd name="T2" fmla="*/ 121 w 144"/>
                  <a:gd name="T3" fmla="*/ 72 h 144"/>
                  <a:gd name="T4" fmla="*/ 72 w 144"/>
                  <a:gd name="T5" fmla="*/ 121 h 144"/>
                  <a:gd name="T6" fmla="*/ 23 w 144"/>
                  <a:gd name="T7" fmla="*/ 72 h 144"/>
                  <a:gd name="T8" fmla="*/ 72 w 144"/>
                  <a:gd name="T9" fmla="*/ 23 h 144"/>
                  <a:gd name="T10" fmla="*/ 103 w 144"/>
                  <a:gd name="T11" fmla="*/ 34 h 144"/>
                  <a:gd name="T12" fmla="*/ 117 w 144"/>
                  <a:gd name="T13" fmla="*/ 16 h 144"/>
                  <a:gd name="T14" fmla="*/ 72 w 144"/>
                  <a:gd name="T15" fmla="*/ 0 h 144"/>
                  <a:gd name="T16" fmla="*/ 0 w 144"/>
                  <a:gd name="T17" fmla="*/ 72 h 144"/>
                  <a:gd name="T18" fmla="*/ 72 w 144"/>
                  <a:gd name="T19" fmla="*/ 144 h 144"/>
                  <a:gd name="T20" fmla="*/ 144 w 144"/>
                  <a:gd name="T21" fmla="*/ 72 h 144"/>
                  <a:gd name="T22" fmla="*/ 128 w 144"/>
                  <a:gd name="T23" fmla="*/ 27 h 144"/>
                  <a:gd name="T24" fmla="*/ 113 w 144"/>
                  <a:gd name="T25" fmla="*/ 4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4">
                    <a:moveTo>
                      <a:pt x="113" y="45"/>
                    </a:moveTo>
                    <a:cubicBezTo>
                      <a:pt x="118" y="53"/>
                      <a:pt x="121" y="62"/>
                      <a:pt x="121" y="72"/>
                    </a:cubicBezTo>
                    <a:cubicBezTo>
                      <a:pt x="121" y="99"/>
                      <a:pt x="99" y="121"/>
                      <a:pt x="72" y="121"/>
                    </a:cubicBezTo>
                    <a:cubicBezTo>
                      <a:pt x="45" y="121"/>
                      <a:pt x="23" y="99"/>
                      <a:pt x="23" y="72"/>
                    </a:cubicBezTo>
                    <a:cubicBezTo>
                      <a:pt x="23" y="45"/>
                      <a:pt x="45" y="23"/>
                      <a:pt x="72" y="23"/>
                    </a:cubicBezTo>
                    <a:cubicBezTo>
                      <a:pt x="84" y="23"/>
                      <a:pt x="94" y="27"/>
                      <a:pt x="103" y="34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05" y="6"/>
                      <a:pt x="89" y="0"/>
                      <a:pt x="72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1"/>
                      <a:pt x="32" y="144"/>
                      <a:pt x="72" y="144"/>
                    </a:cubicBezTo>
                    <a:cubicBezTo>
                      <a:pt x="111" y="144"/>
                      <a:pt x="144" y="111"/>
                      <a:pt x="144" y="72"/>
                    </a:cubicBezTo>
                    <a:cubicBezTo>
                      <a:pt x="144" y="55"/>
                      <a:pt x="138" y="39"/>
                      <a:pt x="128" y="27"/>
                    </a:cubicBezTo>
                    <a:lnTo>
                      <a:pt x="113" y="4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dirty="0"/>
              </a:p>
            </p:txBody>
          </p:sp>
          <p:sp>
            <p:nvSpPr>
              <p:cNvPr id="20" name="Freeform 28"/>
              <p:cNvSpPr>
                <a:spLocks/>
              </p:cNvSpPr>
              <p:nvPr/>
            </p:nvSpPr>
            <p:spPr bwMode="auto">
              <a:xfrm>
                <a:off x="1660525" y="2441576"/>
                <a:ext cx="374650" cy="447675"/>
              </a:xfrm>
              <a:custGeom>
                <a:avLst/>
                <a:gdLst>
                  <a:gd name="T0" fmla="*/ 236 w 236"/>
                  <a:gd name="T1" fmla="*/ 50 h 282"/>
                  <a:gd name="T2" fmla="*/ 181 w 236"/>
                  <a:gd name="T3" fmla="*/ 55 h 282"/>
                  <a:gd name="T4" fmla="*/ 177 w 236"/>
                  <a:gd name="T5" fmla="*/ 0 h 282"/>
                  <a:gd name="T6" fmla="*/ 132 w 236"/>
                  <a:gd name="T7" fmla="*/ 55 h 282"/>
                  <a:gd name="T8" fmla="*/ 127 w 236"/>
                  <a:gd name="T9" fmla="*/ 95 h 282"/>
                  <a:gd name="T10" fmla="*/ 5 w 236"/>
                  <a:gd name="T11" fmla="*/ 248 h 282"/>
                  <a:gd name="T12" fmla="*/ 0 w 236"/>
                  <a:gd name="T13" fmla="*/ 282 h 282"/>
                  <a:gd name="T14" fmla="*/ 33 w 236"/>
                  <a:gd name="T15" fmla="*/ 270 h 282"/>
                  <a:gd name="T16" fmla="*/ 156 w 236"/>
                  <a:gd name="T17" fmla="*/ 116 h 282"/>
                  <a:gd name="T18" fmla="*/ 193 w 236"/>
                  <a:gd name="T19" fmla="*/ 104 h 282"/>
                  <a:gd name="T20" fmla="*/ 236 w 236"/>
                  <a:gd name="T21" fmla="*/ 5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" h="282">
                    <a:moveTo>
                      <a:pt x="236" y="50"/>
                    </a:moveTo>
                    <a:lnTo>
                      <a:pt x="181" y="55"/>
                    </a:lnTo>
                    <a:lnTo>
                      <a:pt x="177" y="0"/>
                    </a:lnTo>
                    <a:lnTo>
                      <a:pt x="132" y="55"/>
                    </a:lnTo>
                    <a:lnTo>
                      <a:pt x="127" y="95"/>
                    </a:lnTo>
                    <a:lnTo>
                      <a:pt x="5" y="248"/>
                    </a:lnTo>
                    <a:lnTo>
                      <a:pt x="0" y="282"/>
                    </a:lnTo>
                    <a:lnTo>
                      <a:pt x="33" y="270"/>
                    </a:lnTo>
                    <a:lnTo>
                      <a:pt x="156" y="116"/>
                    </a:lnTo>
                    <a:lnTo>
                      <a:pt x="193" y="104"/>
                    </a:lnTo>
                    <a:lnTo>
                      <a:pt x="236" y="50"/>
                    </a:lnTo>
                    <a:close/>
                  </a:path>
                </a:pathLst>
              </a:custGeom>
              <a:solidFill>
                <a:srgbClr val="4E5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35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Structures</a:t>
            </a:r>
            <a:endParaRPr lang="en-IN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47964" y="1312211"/>
            <a:ext cx="8349673" cy="4932218"/>
          </a:xfrm>
          <a:prstGeom prst="rect">
            <a:avLst/>
          </a:prstGeom>
        </p:spPr>
        <p:txBody>
          <a:bodyPr vert="horz" lIns="87746" tIns="43103" rIns="87746" bIns="43103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basically three control structures used to write algorithms:</a:t>
            </a:r>
          </a:p>
          <a:p>
            <a:pPr marL="0" indent="0">
              <a:buNone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ct val="20000"/>
              </a:spcBef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Sequence: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The instructions are executed in the sequence in which they    appear, and the program does not skip or repeat any of the instructions</a:t>
            </a:r>
          </a:p>
          <a:p>
            <a:pPr lvl="1">
              <a:spcBef>
                <a:spcPct val="20000"/>
              </a:spcBef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Selection: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Selection implies that a choice will be made, which depends on the value of a condition specified by the programmer</a:t>
            </a:r>
          </a:p>
          <a:p>
            <a:pPr lvl="1">
              <a:spcBef>
                <a:spcPct val="20000"/>
              </a:spcBef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Repetition: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Repetition repeats a section of code while a certain condition holds true.</a:t>
            </a:r>
          </a:p>
          <a:p>
            <a:pPr marL="0" indent="0">
              <a:buNone/>
            </a:pPr>
            <a:endParaRPr lang="en-US" altLang="en-US" sz="1939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en-US" sz="1939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Sequence</a:t>
            </a:r>
            <a:endParaRPr lang="en-IN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7439" y="1257248"/>
            <a:ext cx="8829124" cy="1511824"/>
          </a:xfrm>
          <a:prstGeom prst="rect">
            <a:avLst/>
          </a:prstGeom>
        </p:spPr>
        <p:txBody>
          <a:bodyPr vert="horz" wrap="none" lIns="87746" tIns="43103" rIns="87746" bIns="4310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computer program executing in sequence performs each instruction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once only. The instructions are executed in the sequence in which they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appear, and the program does not skip or repeat any of the instructions</a:t>
            </a:r>
          </a:p>
          <a:p>
            <a:endParaRPr lang="en-US" altLang="en-US" sz="1939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246909" y="3133436"/>
            <a:ext cx="5541818" cy="2512291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35000"/>
              </a:lnSpc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Begin</a:t>
            </a:r>
          </a:p>
          <a:p>
            <a:pPr>
              <a:lnSpc>
                <a:spcPct val="135000"/>
              </a:lnSpc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	Read Num1</a:t>
            </a:r>
          </a:p>
          <a:p>
            <a:pPr>
              <a:lnSpc>
                <a:spcPct val="135000"/>
              </a:lnSpc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	Read Num2</a:t>
            </a:r>
          </a:p>
          <a:p>
            <a:pPr>
              <a:lnSpc>
                <a:spcPct val="135000"/>
              </a:lnSpc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	Calculate Difference = Num1-num2</a:t>
            </a:r>
          </a:p>
          <a:p>
            <a:pPr>
              <a:lnSpc>
                <a:spcPct val="135000"/>
              </a:lnSpc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	Print Difference</a:t>
            </a:r>
          </a:p>
          <a:p>
            <a:pPr>
              <a:lnSpc>
                <a:spcPct val="135000"/>
              </a:lnSpc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232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Selection</a:t>
            </a:r>
            <a:endParaRPr lang="en-IN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47964" y="1300019"/>
            <a:ext cx="8275782" cy="1385455"/>
          </a:xfrm>
          <a:prstGeom prst="rect">
            <a:avLst/>
          </a:prstGeom>
        </p:spPr>
        <p:txBody>
          <a:bodyPr vert="horz" lIns="87746" tIns="43103" rIns="87746" bIns="43103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Selection implies that a choice will be made, which depends on the value of a condition specified by the programmer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Two forms of selection are there: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327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                                       		</a:t>
            </a:r>
            <a:endParaRPr lang="en-US" altLang="en-US" sz="2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4351066" y="3399629"/>
            <a:ext cx="3546764" cy="1921164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altLang="en-US" sz="1939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en-US" sz="193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a &gt; 0 then</a:t>
            </a:r>
          </a:p>
          <a:p>
            <a:r>
              <a:rPr lang="en-US" altLang="en-US" sz="193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Print “ A is positive”</a:t>
            </a:r>
            <a:br>
              <a:rPr lang="en-US" altLang="en-US" sz="1939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93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br>
              <a:rPr lang="en-US" altLang="en-US" sz="1939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93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   Print “ A is not positive”</a:t>
            </a:r>
          </a:p>
          <a:p>
            <a:r>
              <a:rPr lang="en-US" altLang="en-US" sz="193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EndIf       </a:t>
            </a:r>
          </a:p>
          <a:p>
            <a:pPr>
              <a:lnSpc>
                <a:spcPct val="135000"/>
              </a:lnSpc>
            </a:pPr>
            <a:endParaRPr lang="en-US" altLang="en-US" sz="1939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297809" y="2862579"/>
            <a:ext cx="1016625" cy="360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990000"/>
              </a:buClr>
            </a:pPr>
            <a:r>
              <a:rPr lang="en-US" altLang="en-US" sz="1745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If…then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5142561" y="2804391"/>
            <a:ext cx="1678665" cy="360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990000"/>
              </a:buClr>
            </a:pPr>
            <a:r>
              <a:rPr lang="en-US" altLang="en-US" sz="1745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If…then…else</a:t>
            </a: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767243" y="3436575"/>
            <a:ext cx="2512291" cy="184727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35000"/>
              </a:lnSpc>
            </a:pPr>
            <a:r>
              <a:rPr lang="en-US" altLang="en-US" sz="193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a = 0 then</a:t>
            </a:r>
            <a:br>
              <a:rPr lang="en-US" altLang="en-US" sz="1939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93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Print“ A is zero”</a:t>
            </a:r>
            <a:br>
              <a:rPr lang="en-US" altLang="en-US" sz="1939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93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EndIf </a:t>
            </a:r>
          </a:p>
          <a:p>
            <a:pPr>
              <a:lnSpc>
                <a:spcPct val="135000"/>
              </a:lnSpc>
            </a:pPr>
            <a:endParaRPr lang="en-US" altLang="en-US" sz="193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5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Hands-On Activity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7964" y="1312211"/>
            <a:ext cx="8349673" cy="4932218"/>
          </a:xfrm>
          <a:prstGeom prst="rect">
            <a:avLst/>
          </a:prstGeom>
        </p:spPr>
        <p:txBody>
          <a:bodyPr vert="horz" lIns="87746" tIns="43103" rIns="87746" bIns="4310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Write a pseudo code for calculating the maturity amount for a Fixed Deposit account.</a:t>
            </a:r>
          </a:p>
          <a:p>
            <a:pPr marL="0" indent="0">
              <a:buNone/>
            </a:pPr>
            <a:r>
              <a:rPr lang="en-I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Deposit Amount: 25000, Number of Years : 2</a:t>
            </a:r>
          </a:p>
          <a:p>
            <a:pPr marL="0" indent="0">
              <a:buNone/>
            </a:pPr>
            <a:r>
              <a:rPr lang="en-I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Formula: Maturity Amount = </a:t>
            </a:r>
            <a:r>
              <a:rPr lang="en-I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Deposit Amount </a:t>
            </a:r>
            <a:r>
              <a:rPr lang="en-I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+ (Deposit </a:t>
            </a:r>
            <a:r>
              <a:rPr lang="en-I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Amount * (1 + (Rate of interest / 4</a:t>
            </a:r>
            <a:r>
              <a:rPr lang="en-I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)))</a:t>
            </a:r>
            <a:endParaRPr lang="en-IN" altLang="en-US" sz="1800" baseline="30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I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the account holder is a senior citizen, then the rate of interest is as follows.</a:t>
            </a:r>
          </a:p>
          <a:p>
            <a:pPr marL="0" indent="0">
              <a:buNone/>
            </a:pPr>
            <a:endParaRPr lang="en-IN" alt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IN" alt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I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IN" alt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IN" alt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I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I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account holder is </a:t>
            </a:r>
            <a:r>
              <a:rPr lang="en-I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 a </a:t>
            </a:r>
            <a:r>
              <a:rPr lang="en-I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senior citizen, then the rate of interest is as follows.</a:t>
            </a:r>
          </a:p>
          <a:p>
            <a:pPr marL="0" indent="0">
              <a:buNone/>
            </a:pPr>
            <a:endParaRPr lang="en-IN" alt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97540"/>
              </p:ext>
            </p:extLst>
          </p:nvPr>
        </p:nvGraphicFramePr>
        <p:xfrm>
          <a:off x="1435100" y="2750820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Rate of Interest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1000-25000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8.5%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250001-100000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&gt;100000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9.5%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94627"/>
              </p:ext>
            </p:extLst>
          </p:nvPr>
        </p:nvGraphicFramePr>
        <p:xfrm>
          <a:off x="1435100" y="4766149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Rate of Interest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1000-25000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7.5%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250001-100000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&gt;100000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8.5%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6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Looping</a:t>
            </a:r>
            <a:endParaRPr lang="en-IN" dirty="0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447964" y="1300020"/>
            <a:ext cx="7684655" cy="13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93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en-US" altLang="en-US" sz="1939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Repetition can be implemented using:</a:t>
            </a:r>
            <a:r>
              <a:rPr lang="en-US" altLang="en-US" sz="1745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1745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While Loop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1745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Do While Loop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1745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For Loop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81891" y="2763982"/>
            <a:ext cx="7832436" cy="3029527"/>
            <a:chOff x="288" y="1968"/>
            <a:chExt cx="5088" cy="1968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288" y="2400"/>
              <a:ext cx="1536" cy="153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bg2">
                  <a:lumMod val="2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altLang="en-US" sz="1939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r>
                <a:rPr lang="en-US" altLang="en-US" sz="193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sum = 0</a:t>
              </a:r>
              <a:br>
                <a:rPr lang="en-US" altLang="en-US" sz="193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</a:br>
              <a:r>
                <a:rPr lang="en-US" altLang="en-US" sz="193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While (i &lt; 100) DO</a:t>
              </a:r>
              <a:br>
                <a:rPr lang="en-US" altLang="en-US" sz="193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</a:br>
              <a:r>
                <a:rPr lang="en-US" altLang="en-US" sz="193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   sum=sum+i</a:t>
              </a:r>
            </a:p>
            <a:p>
              <a:r>
                <a:rPr lang="en-US" altLang="en-US" sz="193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  i=i+1</a:t>
              </a:r>
              <a:br>
                <a:rPr lang="en-US" altLang="en-US" sz="193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</a:br>
              <a:r>
                <a:rPr lang="en-US" altLang="en-US" sz="193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End While </a:t>
              </a:r>
            </a:p>
            <a:p>
              <a:endParaRPr lang="en-US" altLang="en-US" sz="1939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endParaRPr lang="en-US" altLang="en-US" sz="1939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2016" y="2400"/>
              <a:ext cx="1536" cy="153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bg2">
                  <a:lumMod val="2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93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sum=0</a:t>
              </a:r>
            </a:p>
            <a:p>
              <a:r>
                <a:rPr lang="en-US" altLang="en-US" sz="193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 Do</a:t>
              </a:r>
              <a:br>
                <a:rPr lang="en-US" altLang="en-US" sz="193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</a:br>
              <a:r>
                <a:rPr lang="en-US" altLang="en-US" sz="193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 sum=sum+i</a:t>
              </a:r>
            </a:p>
            <a:p>
              <a:r>
                <a:rPr lang="en-US" altLang="en-US" sz="193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 i=i+1</a:t>
              </a:r>
              <a:br>
                <a:rPr lang="en-US" altLang="en-US" sz="193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</a:br>
              <a:r>
                <a:rPr lang="en-US" altLang="en-US" sz="193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 While (i&lt;=100)</a:t>
              </a:r>
            </a:p>
            <a:p>
              <a:endParaRPr lang="en-US" altLang="en-US" sz="1939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3792" y="2448"/>
              <a:ext cx="1584" cy="1440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bg2">
                  <a:lumMod val="2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93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For i  = 1  to 100</a:t>
              </a:r>
            </a:p>
            <a:p>
              <a:r>
                <a:rPr lang="en-US" altLang="en-US" sz="193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sum=sum+i</a:t>
              </a:r>
            </a:p>
            <a:p>
              <a:r>
                <a:rPr lang="en-US" altLang="en-US" sz="193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i=i+1</a:t>
              </a:r>
              <a:br>
                <a:rPr lang="en-US" altLang="en-US" sz="193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</a:br>
              <a:r>
                <a:rPr lang="en-US" altLang="en-US" sz="193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End For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84" y="2016"/>
              <a:ext cx="1248" cy="33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bg2">
                  <a:lumMod val="2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lnSpc>
                  <a:spcPct val="135000"/>
                </a:lnSpc>
              </a:pPr>
              <a:r>
                <a:rPr lang="en-US" altLang="en-US" sz="193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While Loop</a:t>
              </a: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2112" y="1968"/>
              <a:ext cx="1248" cy="384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bg2">
                  <a:lumMod val="2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lnSpc>
                  <a:spcPct val="135000"/>
                </a:lnSpc>
              </a:pPr>
              <a:r>
                <a:rPr lang="en-US" altLang="en-US" sz="193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Do While Loop</a:t>
              </a: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3888" y="1968"/>
              <a:ext cx="1248" cy="432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bg2">
                  <a:lumMod val="2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lnSpc>
                  <a:spcPct val="135000"/>
                </a:lnSpc>
              </a:pPr>
              <a:r>
                <a:rPr lang="en-US" altLang="en-US" sz="193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For  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14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Hands-On Activity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7964" y="1312211"/>
            <a:ext cx="8349673" cy="4932218"/>
          </a:xfrm>
          <a:prstGeom prst="rect">
            <a:avLst/>
          </a:prstGeom>
        </p:spPr>
        <p:txBody>
          <a:bodyPr vert="horz" lIns="87746" tIns="43103" rIns="87746" bIns="4310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sz="1939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Write a pseudo code for calculating the factorial of a number.</a:t>
            </a:r>
          </a:p>
          <a:p>
            <a:pPr marL="0" indent="0">
              <a:buNone/>
            </a:pPr>
            <a:endParaRPr lang="en-IN" altLang="en-US" sz="1939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IN" altLang="en-US" sz="1939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 5! = 5*4*3*2*1</a:t>
            </a:r>
            <a:endParaRPr lang="en-US" altLang="en-US" sz="193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48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595438" y="3487600"/>
            <a:ext cx="5786437" cy="542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bg2">
                    <a:lumMod val="25000"/>
                  </a:schemeClr>
                </a:solidFill>
              </a:rPr>
              <a:t>Developing Algorithms</a:t>
            </a:r>
            <a:endParaRPr lang="en-IN" sz="2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95438" y="2687944"/>
            <a:ext cx="5786437" cy="542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Introduction to Programming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95437" y="4287256"/>
            <a:ext cx="5786437" cy="542925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bg2">
                    <a:lumMod val="25000"/>
                  </a:schemeClr>
                </a:solidFill>
              </a:rPr>
              <a:t>Writing Flowcharts</a:t>
            </a:r>
            <a:endParaRPr lang="en-IN" sz="2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itle 68"/>
          <p:cNvSpPr>
            <a:spLocks noGrp="1"/>
          </p:cNvSpPr>
          <p:nvPr>
            <p:ph type="title"/>
          </p:nvPr>
        </p:nvSpPr>
        <p:spPr>
          <a:xfrm>
            <a:off x="1" y="325102"/>
            <a:ext cx="9144000" cy="567783"/>
          </a:xfrm>
        </p:spPr>
        <p:txBody>
          <a:bodyPr/>
          <a:lstStyle/>
          <a:p>
            <a:r>
              <a:rPr lang="en-IN" dirty="0" smtClean="0"/>
              <a:t>Topic of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Flowchart</a:t>
            </a:r>
            <a:endParaRPr lang="en-IN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90079" y="1225261"/>
            <a:ext cx="8664332" cy="4493385"/>
          </a:xfrm>
          <a:prstGeom prst="rect">
            <a:avLst/>
          </a:prstGeom>
        </p:spPr>
        <p:txBody>
          <a:bodyPr lIns="82262" tIns="40409" rIns="82262" bIns="40409"/>
          <a:lstStyle>
            <a:lvl1pPr marL="243848" indent="-243848" algn="l" defTabSz="975390" rtl="0" eaLnBrk="1" latinLnBrk="0" hangingPunct="1">
              <a:lnSpc>
                <a:spcPct val="90000"/>
              </a:lnSpc>
              <a:spcBef>
                <a:spcPts val="1067"/>
              </a:spcBef>
              <a:buFont typeface="Arial" panose="020B0604020202020204" pitchFamily="34" charset="0"/>
              <a:buChar char="•"/>
              <a:defRPr sz="29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4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38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93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62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32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 </a:t>
            </a: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flowchart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is a means of visually presenting the flow of control through an information processing systems, the operations performed within the system and the sequence in which they are performed. </a:t>
            </a:r>
            <a:endParaRPr lang="en-US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It is a graphic representation of how a process works, showing, at a minimum, the sequence of steps. </a:t>
            </a:r>
            <a:endParaRPr lang="en-US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Flowcharts are generally drawn in the early stages of formulating computer solutions. </a:t>
            </a:r>
          </a:p>
          <a:p>
            <a:endParaRPr lang="en-US" altLang="en-US" sz="218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2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Flowchart Symbols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34969" y="1103375"/>
            <a:ext cx="879856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Flowcharts are usually drawn using some standard symbols; Some standard symbols, which are frequently required for flowcharting many computer programs are shown below</a:t>
            </a:r>
            <a:endParaRPr lang="en-IN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171859" y="2530878"/>
            <a:ext cx="1392382" cy="6650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7800" y="2765009"/>
            <a:ext cx="3615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or End of the program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7078377" y="3598318"/>
            <a:ext cx="1579419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Parallelogram 7"/>
          <p:cNvSpPr/>
          <p:nvPr/>
        </p:nvSpPr>
        <p:spPr>
          <a:xfrm>
            <a:off x="7005604" y="4582631"/>
            <a:ext cx="1724891" cy="59228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Diamond 8"/>
          <p:cNvSpPr/>
          <p:nvPr/>
        </p:nvSpPr>
        <p:spPr>
          <a:xfrm>
            <a:off x="7005604" y="5382490"/>
            <a:ext cx="1724891" cy="7793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78562" y="3661040"/>
            <a:ext cx="68932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Computational Step or processing function of a program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7017" y="4506787"/>
            <a:ext cx="3417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or output operation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800" y="5402818"/>
            <a:ext cx="40437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Making and branching</a:t>
            </a:r>
          </a:p>
        </p:txBody>
      </p:sp>
    </p:spTree>
    <p:extLst>
      <p:ext uri="{BB962C8B-B14F-4D97-AF65-F5344CB8AC3E}">
        <p14:creationId xmlns:p14="http://schemas.microsoft.com/office/powerpoint/2010/main" val="428675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 &amp; Looping Symbols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606" y="1278355"/>
            <a:ext cx="3151909" cy="22167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7" y="1464525"/>
            <a:ext cx="2052205" cy="1844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1" y="3835977"/>
            <a:ext cx="2104159" cy="1956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0607" y="3835977"/>
            <a:ext cx="262370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9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697037" y="2478958"/>
            <a:ext cx="5786437" cy="542925"/>
          </a:xfrm>
          <a:prstGeom prst="roundRect">
            <a:avLst/>
          </a:prstGeom>
          <a:gradFill>
            <a:gsLst>
              <a:gs pos="0">
                <a:srgbClr val="7A98D4"/>
              </a:gs>
              <a:gs pos="50000">
                <a:srgbClr val="5F88D3"/>
              </a:gs>
              <a:gs pos="100000">
                <a:srgbClr val="4D7DD3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Introduction to Programming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Agenda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7034" y="3283900"/>
            <a:ext cx="5786437" cy="542925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bg2">
                    <a:lumMod val="25000"/>
                  </a:schemeClr>
                </a:solidFill>
              </a:rPr>
              <a:t>Developing Algorithms</a:t>
            </a:r>
            <a:endParaRPr lang="en-IN" sz="2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97034" y="4072294"/>
            <a:ext cx="5786437" cy="542925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bg2">
                    <a:lumMod val="25000"/>
                  </a:schemeClr>
                </a:solidFill>
              </a:rPr>
              <a:t>Writing Flowcharts</a:t>
            </a:r>
            <a:endParaRPr lang="en-IN" sz="2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Flowchart 1/3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2" y="1728354"/>
            <a:ext cx="7381875" cy="44005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625" y="1244722"/>
            <a:ext cx="457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: To find Max of Three Nos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95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047" y="1244722"/>
            <a:ext cx="3271837" cy="51924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625" y="1244722"/>
            <a:ext cx="52229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To find the factorial of a given number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325102"/>
            <a:ext cx="9144000" cy="567783"/>
          </a:xfrm>
        </p:spPr>
        <p:txBody>
          <a:bodyPr/>
          <a:lstStyle/>
          <a:p>
            <a:r>
              <a:rPr lang="en-IN" dirty="0"/>
              <a:t>Flowchart 2</a:t>
            </a:r>
            <a:r>
              <a:rPr lang="en-IN" dirty="0" smtClean="0"/>
              <a:t>/3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93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Flowchart </a:t>
            </a:r>
            <a:r>
              <a:rPr lang="en-IN" dirty="0" smtClean="0"/>
              <a:t>3/3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614" y="1510845"/>
            <a:ext cx="4672012" cy="48899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843" y="1110735"/>
            <a:ext cx="6610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To verify whether a number is prime number or not</a:t>
            </a:r>
          </a:p>
        </p:txBody>
      </p:sp>
    </p:spTree>
    <p:extLst>
      <p:ext uri="{BB962C8B-B14F-4D97-AF65-F5344CB8AC3E}">
        <p14:creationId xmlns:p14="http://schemas.microsoft.com/office/powerpoint/2010/main" val="29560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Hands-On Activity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7964" y="1312211"/>
            <a:ext cx="8349673" cy="4932218"/>
          </a:xfrm>
          <a:prstGeom prst="rect">
            <a:avLst/>
          </a:prstGeom>
        </p:spPr>
        <p:txBody>
          <a:bodyPr vert="horz" lIns="87746" tIns="43103" rIns="87746" bIns="4310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sz="1939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Write a pseudo code and design </a:t>
            </a:r>
            <a:r>
              <a:rPr lang="en-IN" altLang="en-US" sz="1939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flow chart for </a:t>
            </a:r>
            <a:r>
              <a:rPr lang="en-IN" altLang="en-US" sz="1939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reversing a number</a:t>
            </a:r>
            <a:endParaRPr lang="en-US" altLang="en-US" sz="193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375" y="1307047"/>
            <a:ext cx="6510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At the end of this module, you are able to:</a:t>
            </a:r>
          </a:p>
          <a:p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Develop 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Write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Write Flowcharts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377128" y="1205447"/>
            <a:ext cx="1766872" cy="1764161"/>
            <a:chOff x="7376802" y="1307047"/>
            <a:chExt cx="1766872" cy="1764161"/>
          </a:xfrm>
        </p:grpSpPr>
        <p:grpSp>
          <p:nvGrpSpPr>
            <p:cNvPr id="4" name="Group 3"/>
            <p:cNvGrpSpPr/>
            <p:nvPr/>
          </p:nvGrpSpPr>
          <p:grpSpPr>
            <a:xfrm>
              <a:off x="7633294" y="1307047"/>
              <a:ext cx="1097543" cy="1463196"/>
              <a:chOff x="431801" y="4117975"/>
              <a:chExt cx="561975" cy="725488"/>
            </a:xfrm>
          </p:grpSpPr>
          <p:sp>
            <p:nvSpPr>
              <p:cNvPr id="5" name="Freeform 7"/>
              <p:cNvSpPr>
                <a:spLocks noEditPoints="1"/>
              </p:cNvSpPr>
              <p:nvPr/>
            </p:nvSpPr>
            <p:spPr bwMode="auto">
              <a:xfrm>
                <a:off x="519113" y="4316413"/>
                <a:ext cx="130175" cy="303213"/>
              </a:xfrm>
              <a:custGeom>
                <a:avLst/>
                <a:gdLst>
                  <a:gd name="T0" fmla="*/ 96 w 191"/>
                  <a:gd name="T1" fmla="*/ 445 h 445"/>
                  <a:gd name="T2" fmla="*/ 163 w 191"/>
                  <a:gd name="T3" fmla="*/ 418 h 445"/>
                  <a:gd name="T4" fmla="*/ 191 w 191"/>
                  <a:gd name="T5" fmla="*/ 350 h 445"/>
                  <a:gd name="T6" fmla="*/ 163 w 191"/>
                  <a:gd name="T7" fmla="*/ 283 h 445"/>
                  <a:gd name="T8" fmla="*/ 96 w 191"/>
                  <a:gd name="T9" fmla="*/ 255 h 445"/>
                  <a:gd name="T10" fmla="*/ 28 w 191"/>
                  <a:gd name="T11" fmla="*/ 283 h 445"/>
                  <a:gd name="T12" fmla="*/ 0 w 191"/>
                  <a:gd name="T13" fmla="*/ 350 h 445"/>
                  <a:gd name="T14" fmla="*/ 28 w 191"/>
                  <a:gd name="T15" fmla="*/ 418 h 445"/>
                  <a:gd name="T16" fmla="*/ 96 w 191"/>
                  <a:gd name="T17" fmla="*/ 445 h 445"/>
                  <a:gd name="T18" fmla="*/ 34 w 191"/>
                  <a:gd name="T19" fmla="*/ 343 h 445"/>
                  <a:gd name="T20" fmla="*/ 37 w 191"/>
                  <a:gd name="T21" fmla="*/ 326 h 445"/>
                  <a:gd name="T22" fmla="*/ 54 w 191"/>
                  <a:gd name="T23" fmla="*/ 328 h 445"/>
                  <a:gd name="T24" fmla="*/ 83 w 191"/>
                  <a:gd name="T25" fmla="*/ 368 h 445"/>
                  <a:gd name="T26" fmla="*/ 103 w 191"/>
                  <a:gd name="T27" fmla="*/ 340 h 445"/>
                  <a:gd name="T28" fmla="*/ 139 w 191"/>
                  <a:gd name="T29" fmla="*/ 302 h 445"/>
                  <a:gd name="T30" fmla="*/ 156 w 191"/>
                  <a:gd name="T31" fmla="*/ 303 h 445"/>
                  <a:gd name="T32" fmla="*/ 156 w 191"/>
                  <a:gd name="T33" fmla="*/ 320 h 445"/>
                  <a:gd name="T34" fmla="*/ 123 w 191"/>
                  <a:gd name="T35" fmla="*/ 355 h 445"/>
                  <a:gd name="T36" fmla="*/ 95 w 191"/>
                  <a:gd name="T37" fmla="*/ 396 h 445"/>
                  <a:gd name="T38" fmla="*/ 91 w 191"/>
                  <a:gd name="T39" fmla="*/ 400 h 445"/>
                  <a:gd name="T40" fmla="*/ 74 w 191"/>
                  <a:gd name="T41" fmla="*/ 397 h 445"/>
                  <a:gd name="T42" fmla="*/ 34 w 191"/>
                  <a:gd name="T43" fmla="*/ 343 h 445"/>
                  <a:gd name="T44" fmla="*/ 96 w 191"/>
                  <a:gd name="T45" fmla="*/ 190 h 445"/>
                  <a:gd name="T46" fmla="*/ 163 w 191"/>
                  <a:gd name="T47" fmla="*/ 162 h 445"/>
                  <a:gd name="T48" fmla="*/ 191 w 191"/>
                  <a:gd name="T49" fmla="*/ 95 h 445"/>
                  <a:gd name="T50" fmla="*/ 163 w 191"/>
                  <a:gd name="T51" fmla="*/ 27 h 445"/>
                  <a:gd name="T52" fmla="*/ 96 w 191"/>
                  <a:gd name="T53" fmla="*/ 0 h 445"/>
                  <a:gd name="T54" fmla="*/ 28 w 191"/>
                  <a:gd name="T55" fmla="*/ 27 h 445"/>
                  <a:gd name="T56" fmla="*/ 0 w 191"/>
                  <a:gd name="T57" fmla="*/ 95 h 445"/>
                  <a:gd name="T58" fmla="*/ 28 w 191"/>
                  <a:gd name="T59" fmla="*/ 162 h 445"/>
                  <a:gd name="T60" fmla="*/ 96 w 191"/>
                  <a:gd name="T61" fmla="*/ 190 h 445"/>
                  <a:gd name="T62" fmla="*/ 34 w 191"/>
                  <a:gd name="T63" fmla="*/ 88 h 445"/>
                  <a:gd name="T64" fmla="*/ 37 w 191"/>
                  <a:gd name="T65" fmla="*/ 70 h 445"/>
                  <a:gd name="T66" fmla="*/ 54 w 191"/>
                  <a:gd name="T67" fmla="*/ 73 h 445"/>
                  <a:gd name="T68" fmla="*/ 83 w 191"/>
                  <a:gd name="T69" fmla="*/ 112 h 445"/>
                  <a:gd name="T70" fmla="*/ 103 w 191"/>
                  <a:gd name="T71" fmla="*/ 84 h 445"/>
                  <a:gd name="T72" fmla="*/ 139 w 191"/>
                  <a:gd name="T73" fmla="*/ 46 h 445"/>
                  <a:gd name="T74" fmla="*/ 156 w 191"/>
                  <a:gd name="T75" fmla="*/ 47 h 445"/>
                  <a:gd name="T76" fmla="*/ 156 w 191"/>
                  <a:gd name="T77" fmla="*/ 64 h 445"/>
                  <a:gd name="T78" fmla="*/ 123 w 191"/>
                  <a:gd name="T79" fmla="*/ 100 h 445"/>
                  <a:gd name="T80" fmla="*/ 95 w 191"/>
                  <a:gd name="T81" fmla="*/ 140 h 445"/>
                  <a:gd name="T82" fmla="*/ 91 w 191"/>
                  <a:gd name="T83" fmla="*/ 144 h 445"/>
                  <a:gd name="T84" fmla="*/ 74 w 191"/>
                  <a:gd name="T85" fmla="*/ 141 h 445"/>
                  <a:gd name="T86" fmla="*/ 34 w 191"/>
                  <a:gd name="T87" fmla="*/ 88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1" h="445">
                    <a:moveTo>
                      <a:pt x="96" y="445"/>
                    </a:moveTo>
                    <a:cubicBezTo>
                      <a:pt x="122" y="445"/>
                      <a:pt x="146" y="435"/>
                      <a:pt x="163" y="418"/>
                    </a:cubicBezTo>
                    <a:cubicBezTo>
                      <a:pt x="180" y="400"/>
                      <a:pt x="191" y="377"/>
                      <a:pt x="191" y="350"/>
                    </a:cubicBezTo>
                    <a:cubicBezTo>
                      <a:pt x="191" y="324"/>
                      <a:pt x="180" y="300"/>
                      <a:pt x="163" y="283"/>
                    </a:cubicBezTo>
                    <a:cubicBezTo>
                      <a:pt x="146" y="266"/>
                      <a:pt x="122" y="255"/>
                      <a:pt x="96" y="255"/>
                    </a:cubicBezTo>
                    <a:cubicBezTo>
                      <a:pt x="69" y="255"/>
                      <a:pt x="46" y="266"/>
                      <a:pt x="28" y="283"/>
                    </a:cubicBezTo>
                    <a:cubicBezTo>
                      <a:pt x="11" y="300"/>
                      <a:pt x="0" y="324"/>
                      <a:pt x="0" y="350"/>
                    </a:cubicBezTo>
                    <a:cubicBezTo>
                      <a:pt x="0" y="377"/>
                      <a:pt x="11" y="400"/>
                      <a:pt x="28" y="418"/>
                    </a:cubicBezTo>
                    <a:cubicBezTo>
                      <a:pt x="46" y="435"/>
                      <a:pt x="69" y="445"/>
                      <a:pt x="96" y="445"/>
                    </a:cubicBezTo>
                    <a:close/>
                    <a:moveTo>
                      <a:pt x="34" y="343"/>
                    </a:moveTo>
                    <a:cubicBezTo>
                      <a:pt x="30" y="338"/>
                      <a:pt x="31" y="330"/>
                      <a:pt x="37" y="326"/>
                    </a:cubicBezTo>
                    <a:cubicBezTo>
                      <a:pt x="42" y="322"/>
                      <a:pt x="50" y="323"/>
                      <a:pt x="54" y="328"/>
                    </a:cubicBezTo>
                    <a:cubicBezTo>
                      <a:pt x="83" y="368"/>
                      <a:pt x="83" y="368"/>
                      <a:pt x="83" y="368"/>
                    </a:cubicBezTo>
                    <a:cubicBezTo>
                      <a:pt x="89" y="358"/>
                      <a:pt x="96" y="349"/>
                      <a:pt x="103" y="340"/>
                    </a:cubicBezTo>
                    <a:cubicBezTo>
                      <a:pt x="114" y="326"/>
                      <a:pt x="126" y="314"/>
                      <a:pt x="139" y="302"/>
                    </a:cubicBezTo>
                    <a:cubicBezTo>
                      <a:pt x="144" y="297"/>
                      <a:pt x="152" y="298"/>
                      <a:pt x="156" y="303"/>
                    </a:cubicBezTo>
                    <a:cubicBezTo>
                      <a:pt x="161" y="308"/>
                      <a:pt x="161" y="315"/>
                      <a:pt x="156" y="320"/>
                    </a:cubicBezTo>
                    <a:cubicBezTo>
                      <a:pt x="144" y="331"/>
                      <a:pt x="133" y="343"/>
                      <a:pt x="123" y="355"/>
                    </a:cubicBezTo>
                    <a:cubicBezTo>
                      <a:pt x="113" y="368"/>
                      <a:pt x="103" y="381"/>
                      <a:pt x="95" y="396"/>
                    </a:cubicBezTo>
                    <a:cubicBezTo>
                      <a:pt x="94" y="397"/>
                      <a:pt x="93" y="398"/>
                      <a:pt x="91" y="400"/>
                    </a:cubicBezTo>
                    <a:cubicBezTo>
                      <a:pt x="86" y="404"/>
                      <a:pt x="78" y="403"/>
                      <a:pt x="74" y="397"/>
                    </a:cubicBezTo>
                    <a:cubicBezTo>
                      <a:pt x="34" y="343"/>
                      <a:pt x="34" y="343"/>
                      <a:pt x="34" y="343"/>
                    </a:cubicBezTo>
                    <a:close/>
                    <a:moveTo>
                      <a:pt x="96" y="190"/>
                    </a:moveTo>
                    <a:cubicBezTo>
                      <a:pt x="122" y="190"/>
                      <a:pt x="146" y="179"/>
                      <a:pt x="163" y="162"/>
                    </a:cubicBezTo>
                    <a:cubicBezTo>
                      <a:pt x="180" y="145"/>
                      <a:pt x="191" y="121"/>
                      <a:pt x="191" y="95"/>
                    </a:cubicBezTo>
                    <a:cubicBezTo>
                      <a:pt x="191" y="68"/>
                      <a:pt x="180" y="45"/>
                      <a:pt x="163" y="27"/>
                    </a:cubicBezTo>
                    <a:cubicBezTo>
                      <a:pt x="146" y="10"/>
                      <a:pt x="122" y="0"/>
                      <a:pt x="96" y="0"/>
                    </a:cubicBezTo>
                    <a:cubicBezTo>
                      <a:pt x="69" y="0"/>
                      <a:pt x="46" y="10"/>
                      <a:pt x="28" y="27"/>
                    </a:cubicBezTo>
                    <a:cubicBezTo>
                      <a:pt x="11" y="45"/>
                      <a:pt x="0" y="68"/>
                      <a:pt x="0" y="95"/>
                    </a:cubicBezTo>
                    <a:cubicBezTo>
                      <a:pt x="0" y="121"/>
                      <a:pt x="11" y="145"/>
                      <a:pt x="28" y="162"/>
                    </a:cubicBezTo>
                    <a:cubicBezTo>
                      <a:pt x="46" y="179"/>
                      <a:pt x="69" y="190"/>
                      <a:pt x="96" y="190"/>
                    </a:cubicBezTo>
                    <a:close/>
                    <a:moveTo>
                      <a:pt x="34" y="88"/>
                    </a:moveTo>
                    <a:cubicBezTo>
                      <a:pt x="30" y="82"/>
                      <a:pt x="31" y="74"/>
                      <a:pt x="37" y="70"/>
                    </a:cubicBezTo>
                    <a:cubicBezTo>
                      <a:pt x="42" y="66"/>
                      <a:pt x="50" y="67"/>
                      <a:pt x="54" y="73"/>
                    </a:cubicBezTo>
                    <a:cubicBezTo>
                      <a:pt x="83" y="112"/>
                      <a:pt x="83" y="112"/>
                      <a:pt x="83" y="112"/>
                    </a:cubicBezTo>
                    <a:cubicBezTo>
                      <a:pt x="89" y="102"/>
                      <a:pt x="96" y="93"/>
                      <a:pt x="103" y="84"/>
                    </a:cubicBezTo>
                    <a:cubicBezTo>
                      <a:pt x="114" y="71"/>
                      <a:pt x="126" y="58"/>
                      <a:pt x="139" y="46"/>
                    </a:cubicBezTo>
                    <a:cubicBezTo>
                      <a:pt x="144" y="42"/>
                      <a:pt x="152" y="42"/>
                      <a:pt x="156" y="47"/>
                    </a:cubicBezTo>
                    <a:cubicBezTo>
                      <a:pt x="161" y="52"/>
                      <a:pt x="161" y="60"/>
                      <a:pt x="156" y="64"/>
                    </a:cubicBezTo>
                    <a:cubicBezTo>
                      <a:pt x="144" y="75"/>
                      <a:pt x="133" y="87"/>
                      <a:pt x="123" y="100"/>
                    </a:cubicBezTo>
                    <a:cubicBezTo>
                      <a:pt x="113" y="112"/>
                      <a:pt x="103" y="126"/>
                      <a:pt x="95" y="140"/>
                    </a:cubicBezTo>
                    <a:cubicBezTo>
                      <a:pt x="94" y="141"/>
                      <a:pt x="93" y="143"/>
                      <a:pt x="91" y="144"/>
                    </a:cubicBezTo>
                    <a:cubicBezTo>
                      <a:pt x="86" y="148"/>
                      <a:pt x="78" y="147"/>
                      <a:pt x="74" y="141"/>
                    </a:cubicBezTo>
                    <a:cubicBezTo>
                      <a:pt x="34" y="88"/>
                      <a:pt x="34" y="88"/>
                      <a:pt x="34" y="8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dirty="0"/>
              </a:p>
            </p:txBody>
          </p:sp>
          <p:sp>
            <p:nvSpPr>
              <p:cNvPr id="6" name="Freeform 8"/>
              <p:cNvSpPr>
                <a:spLocks noEditPoints="1"/>
              </p:cNvSpPr>
              <p:nvPr/>
            </p:nvSpPr>
            <p:spPr bwMode="auto">
              <a:xfrm>
                <a:off x="431801" y="4117975"/>
                <a:ext cx="561975" cy="725488"/>
              </a:xfrm>
              <a:custGeom>
                <a:avLst/>
                <a:gdLst>
                  <a:gd name="T0" fmla="*/ 779 w 824"/>
                  <a:gd name="T1" fmla="*/ 255 h 1067"/>
                  <a:gd name="T2" fmla="*/ 728 w 824"/>
                  <a:gd name="T3" fmla="*/ 204 h 1067"/>
                  <a:gd name="T4" fmla="*/ 633 w 824"/>
                  <a:gd name="T5" fmla="*/ 204 h 1067"/>
                  <a:gd name="T6" fmla="*/ 633 w 824"/>
                  <a:gd name="T7" fmla="*/ 160 h 1067"/>
                  <a:gd name="T8" fmla="*/ 728 w 824"/>
                  <a:gd name="T9" fmla="*/ 160 h 1067"/>
                  <a:gd name="T10" fmla="*/ 824 w 824"/>
                  <a:gd name="T11" fmla="*/ 255 h 1067"/>
                  <a:gd name="T12" fmla="*/ 824 w 824"/>
                  <a:gd name="T13" fmla="*/ 972 h 1067"/>
                  <a:gd name="T14" fmla="*/ 728 w 824"/>
                  <a:gd name="T15" fmla="*/ 1067 h 1067"/>
                  <a:gd name="T16" fmla="*/ 96 w 824"/>
                  <a:gd name="T17" fmla="*/ 1067 h 1067"/>
                  <a:gd name="T18" fmla="*/ 0 w 824"/>
                  <a:gd name="T19" fmla="*/ 972 h 1067"/>
                  <a:gd name="T20" fmla="*/ 0 w 824"/>
                  <a:gd name="T21" fmla="*/ 255 h 1067"/>
                  <a:gd name="T22" fmla="*/ 96 w 824"/>
                  <a:gd name="T23" fmla="*/ 160 h 1067"/>
                  <a:gd name="T24" fmla="*/ 191 w 824"/>
                  <a:gd name="T25" fmla="*/ 160 h 1067"/>
                  <a:gd name="T26" fmla="*/ 191 w 824"/>
                  <a:gd name="T27" fmla="*/ 204 h 1067"/>
                  <a:gd name="T28" fmla="*/ 96 w 824"/>
                  <a:gd name="T29" fmla="*/ 204 h 1067"/>
                  <a:gd name="T30" fmla="*/ 45 w 824"/>
                  <a:gd name="T31" fmla="*/ 255 h 1067"/>
                  <a:gd name="T32" fmla="*/ 45 w 824"/>
                  <a:gd name="T33" fmla="*/ 972 h 1067"/>
                  <a:gd name="T34" fmla="*/ 96 w 824"/>
                  <a:gd name="T35" fmla="*/ 1023 h 1067"/>
                  <a:gd name="T36" fmla="*/ 728 w 824"/>
                  <a:gd name="T37" fmla="*/ 1023 h 1067"/>
                  <a:gd name="T38" fmla="*/ 779 w 824"/>
                  <a:gd name="T39" fmla="*/ 972 h 1067"/>
                  <a:gd name="T40" fmla="*/ 779 w 824"/>
                  <a:gd name="T41" fmla="*/ 255 h 1067"/>
                  <a:gd name="T42" fmla="*/ 412 w 824"/>
                  <a:gd name="T43" fmla="*/ 65 h 1067"/>
                  <a:gd name="T44" fmla="*/ 450 w 824"/>
                  <a:gd name="T45" fmla="*/ 103 h 1067"/>
                  <a:gd name="T46" fmla="*/ 412 w 824"/>
                  <a:gd name="T47" fmla="*/ 141 h 1067"/>
                  <a:gd name="T48" fmla="*/ 374 w 824"/>
                  <a:gd name="T49" fmla="*/ 103 h 1067"/>
                  <a:gd name="T50" fmla="*/ 412 w 824"/>
                  <a:gd name="T51" fmla="*/ 65 h 1067"/>
                  <a:gd name="T52" fmla="*/ 470 w 824"/>
                  <a:gd name="T53" fmla="*/ 45 h 1067"/>
                  <a:gd name="T54" fmla="*/ 491 w 824"/>
                  <a:gd name="T55" fmla="*/ 81 h 1067"/>
                  <a:gd name="T56" fmla="*/ 564 w 824"/>
                  <a:gd name="T57" fmla="*/ 81 h 1067"/>
                  <a:gd name="T58" fmla="*/ 586 w 824"/>
                  <a:gd name="T59" fmla="*/ 103 h 1067"/>
                  <a:gd name="T60" fmla="*/ 586 w 824"/>
                  <a:gd name="T61" fmla="*/ 204 h 1067"/>
                  <a:gd name="T62" fmla="*/ 564 w 824"/>
                  <a:gd name="T63" fmla="*/ 226 h 1067"/>
                  <a:gd name="T64" fmla="*/ 260 w 824"/>
                  <a:gd name="T65" fmla="*/ 226 h 1067"/>
                  <a:gd name="T66" fmla="*/ 238 w 824"/>
                  <a:gd name="T67" fmla="*/ 204 h 1067"/>
                  <a:gd name="T68" fmla="*/ 238 w 824"/>
                  <a:gd name="T69" fmla="*/ 103 h 1067"/>
                  <a:gd name="T70" fmla="*/ 260 w 824"/>
                  <a:gd name="T71" fmla="*/ 81 h 1067"/>
                  <a:gd name="T72" fmla="*/ 333 w 824"/>
                  <a:gd name="T73" fmla="*/ 81 h 1067"/>
                  <a:gd name="T74" fmla="*/ 470 w 824"/>
                  <a:gd name="T75" fmla="*/ 45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24" h="1067">
                    <a:moveTo>
                      <a:pt x="779" y="255"/>
                    </a:moveTo>
                    <a:cubicBezTo>
                      <a:pt x="779" y="227"/>
                      <a:pt x="756" y="204"/>
                      <a:pt x="728" y="204"/>
                    </a:cubicBezTo>
                    <a:cubicBezTo>
                      <a:pt x="633" y="204"/>
                      <a:pt x="633" y="204"/>
                      <a:pt x="633" y="204"/>
                    </a:cubicBezTo>
                    <a:cubicBezTo>
                      <a:pt x="633" y="160"/>
                      <a:pt x="633" y="160"/>
                      <a:pt x="633" y="160"/>
                    </a:cubicBezTo>
                    <a:cubicBezTo>
                      <a:pt x="728" y="160"/>
                      <a:pt x="728" y="160"/>
                      <a:pt x="728" y="160"/>
                    </a:cubicBezTo>
                    <a:cubicBezTo>
                      <a:pt x="781" y="160"/>
                      <a:pt x="824" y="203"/>
                      <a:pt x="824" y="255"/>
                    </a:cubicBezTo>
                    <a:cubicBezTo>
                      <a:pt x="824" y="494"/>
                      <a:pt x="824" y="733"/>
                      <a:pt x="824" y="972"/>
                    </a:cubicBezTo>
                    <a:cubicBezTo>
                      <a:pt x="824" y="1024"/>
                      <a:pt x="781" y="1067"/>
                      <a:pt x="728" y="1067"/>
                    </a:cubicBezTo>
                    <a:cubicBezTo>
                      <a:pt x="96" y="1067"/>
                      <a:pt x="96" y="1067"/>
                      <a:pt x="96" y="1067"/>
                    </a:cubicBezTo>
                    <a:cubicBezTo>
                      <a:pt x="43" y="1067"/>
                      <a:pt x="0" y="1024"/>
                      <a:pt x="0" y="972"/>
                    </a:cubicBezTo>
                    <a:cubicBezTo>
                      <a:pt x="0" y="255"/>
                      <a:pt x="0" y="255"/>
                      <a:pt x="0" y="255"/>
                    </a:cubicBezTo>
                    <a:cubicBezTo>
                      <a:pt x="0" y="203"/>
                      <a:pt x="43" y="160"/>
                      <a:pt x="96" y="160"/>
                    </a:cubicBezTo>
                    <a:cubicBezTo>
                      <a:pt x="191" y="160"/>
                      <a:pt x="191" y="160"/>
                      <a:pt x="191" y="160"/>
                    </a:cubicBezTo>
                    <a:cubicBezTo>
                      <a:pt x="191" y="204"/>
                      <a:pt x="191" y="204"/>
                      <a:pt x="191" y="204"/>
                    </a:cubicBezTo>
                    <a:cubicBezTo>
                      <a:pt x="96" y="204"/>
                      <a:pt x="96" y="204"/>
                      <a:pt x="96" y="204"/>
                    </a:cubicBezTo>
                    <a:cubicBezTo>
                      <a:pt x="68" y="204"/>
                      <a:pt x="45" y="227"/>
                      <a:pt x="45" y="255"/>
                    </a:cubicBezTo>
                    <a:cubicBezTo>
                      <a:pt x="45" y="972"/>
                      <a:pt x="45" y="972"/>
                      <a:pt x="45" y="972"/>
                    </a:cubicBezTo>
                    <a:cubicBezTo>
                      <a:pt x="45" y="1000"/>
                      <a:pt x="68" y="1023"/>
                      <a:pt x="96" y="1023"/>
                    </a:cubicBezTo>
                    <a:cubicBezTo>
                      <a:pt x="728" y="1023"/>
                      <a:pt x="728" y="1023"/>
                      <a:pt x="728" y="1023"/>
                    </a:cubicBezTo>
                    <a:cubicBezTo>
                      <a:pt x="756" y="1023"/>
                      <a:pt x="779" y="1000"/>
                      <a:pt x="779" y="972"/>
                    </a:cubicBezTo>
                    <a:cubicBezTo>
                      <a:pt x="779" y="733"/>
                      <a:pt x="779" y="494"/>
                      <a:pt x="779" y="255"/>
                    </a:cubicBezTo>
                    <a:close/>
                    <a:moveTo>
                      <a:pt x="412" y="65"/>
                    </a:moveTo>
                    <a:cubicBezTo>
                      <a:pt x="433" y="65"/>
                      <a:pt x="450" y="82"/>
                      <a:pt x="450" y="103"/>
                    </a:cubicBezTo>
                    <a:cubicBezTo>
                      <a:pt x="450" y="124"/>
                      <a:pt x="433" y="141"/>
                      <a:pt x="412" y="141"/>
                    </a:cubicBezTo>
                    <a:cubicBezTo>
                      <a:pt x="391" y="141"/>
                      <a:pt x="374" y="124"/>
                      <a:pt x="374" y="103"/>
                    </a:cubicBezTo>
                    <a:cubicBezTo>
                      <a:pt x="374" y="82"/>
                      <a:pt x="391" y="65"/>
                      <a:pt x="412" y="65"/>
                    </a:cubicBezTo>
                    <a:close/>
                    <a:moveTo>
                      <a:pt x="470" y="45"/>
                    </a:moveTo>
                    <a:cubicBezTo>
                      <a:pt x="480" y="55"/>
                      <a:pt x="487" y="67"/>
                      <a:pt x="491" y="81"/>
                    </a:cubicBezTo>
                    <a:cubicBezTo>
                      <a:pt x="564" y="81"/>
                      <a:pt x="564" y="81"/>
                      <a:pt x="564" y="81"/>
                    </a:cubicBezTo>
                    <a:cubicBezTo>
                      <a:pt x="576" y="81"/>
                      <a:pt x="586" y="91"/>
                      <a:pt x="586" y="103"/>
                    </a:cubicBezTo>
                    <a:cubicBezTo>
                      <a:pt x="586" y="204"/>
                      <a:pt x="586" y="204"/>
                      <a:pt x="586" y="204"/>
                    </a:cubicBezTo>
                    <a:cubicBezTo>
                      <a:pt x="586" y="216"/>
                      <a:pt x="576" y="226"/>
                      <a:pt x="564" y="226"/>
                    </a:cubicBezTo>
                    <a:cubicBezTo>
                      <a:pt x="260" y="226"/>
                      <a:pt x="260" y="226"/>
                      <a:pt x="260" y="226"/>
                    </a:cubicBezTo>
                    <a:cubicBezTo>
                      <a:pt x="248" y="226"/>
                      <a:pt x="238" y="216"/>
                      <a:pt x="238" y="204"/>
                    </a:cubicBezTo>
                    <a:cubicBezTo>
                      <a:pt x="238" y="103"/>
                      <a:pt x="238" y="103"/>
                      <a:pt x="238" y="103"/>
                    </a:cubicBezTo>
                    <a:cubicBezTo>
                      <a:pt x="238" y="91"/>
                      <a:pt x="248" y="81"/>
                      <a:pt x="260" y="81"/>
                    </a:cubicBezTo>
                    <a:cubicBezTo>
                      <a:pt x="333" y="81"/>
                      <a:pt x="333" y="81"/>
                      <a:pt x="333" y="81"/>
                    </a:cubicBezTo>
                    <a:cubicBezTo>
                      <a:pt x="350" y="21"/>
                      <a:pt x="425" y="0"/>
                      <a:pt x="470" y="45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dirty="0"/>
              </a:p>
            </p:txBody>
          </p:sp>
          <p:sp>
            <p:nvSpPr>
              <p:cNvPr id="7" name="Freeform 9"/>
              <p:cNvSpPr>
                <a:spLocks noEditPoints="1"/>
              </p:cNvSpPr>
              <p:nvPr/>
            </p:nvSpPr>
            <p:spPr bwMode="auto">
              <a:xfrm>
                <a:off x="549276" y="4373563"/>
                <a:ext cx="327025" cy="363538"/>
              </a:xfrm>
              <a:custGeom>
                <a:avLst/>
                <a:gdLst>
                  <a:gd name="T0" fmla="*/ 12 w 482"/>
                  <a:gd name="T1" fmla="*/ 535 h 535"/>
                  <a:gd name="T2" fmla="*/ 0 w 482"/>
                  <a:gd name="T3" fmla="*/ 523 h 535"/>
                  <a:gd name="T4" fmla="*/ 12 w 482"/>
                  <a:gd name="T5" fmla="*/ 511 h 535"/>
                  <a:gd name="T6" fmla="*/ 470 w 482"/>
                  <a:gd name="T7" fmla="*/ 511 h 535"/>
                  <a:gd name="T8" fmla="*/ 482 w 482"/>
                  <a:gd name="T9" fmla="*/ 523 h 535"/>
                  <a:gd name="T10" fmla="*/ 470 w 482"/>
                  <a:gd name="T11" fmla="*/ 535 h 535"/>
                  <a:gd name="T12" fmla="*/ 12 w 482"/>
                  <a:gd name="T13" fmla="*/ 535 h 535"/>
                  <a:gd name="T14" fmla="*/ 226 w 482"/>
                  <a:gd name="T15" fmla="*/ 279 h 535"/>
                  <a:gd name="T16" fmla="*/ 214 w 482"/>
                  <a:gd name="T17" fmla="*/ 267 h 535"/>
                  <a:gd name="T18" fmla="*/ 226 w 482"/>
                  <a:gd name="T19" fmla="*/ 256 h 535"/>
                  <a:gd name="T20" fmla="*/ 470 w 482"/>
                  <a:gd name="T21" fmla="*/ 256 h 535"/>
                  <a:gd name="T22" fmla="*/ 482 w 482"/>
                  <a:gd name="T23" fmla="*/ 267 h 535"/>
                  <a:gd name="T24" fmla="*/ 470 w 482"/>
                  <a:gd name="T25" fmla="*/ 279 h 535"/>
                  <a:gd name="T26" fmla="*/ 226 w 482"/>
                  <a:gd name="T27" fmla="*/ 279 h 535"/>
                  <a:gd name="T28" fmla="*/ 178 w 482"/>
                  <a:gd name="T29" fmla="*/ 151 h 535"/>
                  <a:gd name="T30" fmla="*/ 166 w 482"/>
                  <a:gd name="T31" fmla="*/ 140 h 535"/>
                  <a:gd name="T32" fmla="*/ 178 w 482"/>
                  <a:gd name="T33" fmla="*/ 128 h 535"/>
                  <a:gd name="T34" fmla="*/ 470 w 482"/>
                  <a:gd name="T35" fmla="*/ 128 h 535"/>
                  <a:gd name="T36" fmla="*/ 482 w 482"/>
                  <a:gd name="T37" fmla="*/ 140 h 535"/>
                  <a:gd name="T38" fmla="*/ 470 w 482"/>
                  <a:gd name="T39" fmla="*/ 151 h 535"/>
                  <a:gd name="T40" fmla="*/ 178 w 482"/>
                  <a:gd name="T41" fmla="*/ 151 h 535"/>
                  <a:gd name="T42" fmla="*/ 178 w 482"/>
                  <a:gd name="T43" fmla="*/ 407 h 535"/>
                  <a:gd name="T44" fmla="*/ 166 w 482"/>
                  <a:gd name="T45" fmla="*/ 395 h 535"/>
                  <a:gd name="T46" fmla="*/ 178 w 482"/>
                  <a:gd name="T47" fmla="*/ 383 h 535"/>
                  <a:gd name="T48" fmla="*/ 470 w 482"/>
                  <a:gd name="T49" fmla="*/ 383 h 535"/>
                  <a:gd name="T50" fmla="*/ 482 w 482"/>
                  <a:gd name="T51" fmla="*/ 395 h 535"/>
                  <a:gd name="T52" fmla="*/ 470 w 482"/>
                  <a:gd name="T53" fmla="*/ 407 h 535"/>
                  <a:gd name="T54" fmla="*/ 178 w 482"/>
                  <a:gd name="T55" fmla="*/ 407 h 535"/>
                  <a:gd name="T56" fmla="*/ 226 w 482"/>
                  <a:gd name="T57" fmla="*/ 23 h 535"/>
                  <a:gd name="T58" fmla="*/ 214 w 482"/>
                  <a:gd name="T59" fmla="*/ 12 h 535"/>
                  <a:gd name="T60" fmla="*/ 226 w 482"/>
                  <a:gd name="T61" fmla="*/ 0 h 535"/>
                  <a:gd name="T62" fmla="*/ 470 w 482"/>
                  <a:gd name="T63" fmla="*/ 0 h 535"/>
                  <a:gd name="T64" fmla="*/ 482 w 482"/>
                  <a:gd name="T65" fmla="*/ 12 h 535"/>
                  <a:gd name="T66" fmla="*/ 470 w 482"/>
                  <a:gd name="T67" fmla="*/ 23 h 535"/>
                  <a:gd name="T68" fmla="*/ 226 w 482"/>
                  <a:gd name="T69" fmla="*/ 23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2" h="535">
                    <a:moveTo>
                      <a:pt x="12" y="535"/>
                    </a:moveTo>
                    <a:cubicBezTo>
                      <a:pt x="5" y="535"/>
                      <a:pt x="0" y="529"/>
                      <a:pt x="0" y="523"/>
                    </a:cubicBezTo>
                    <a:cubicBezTo>
                      <a:pt x="0" y="516"/>
                      <a:pt x="5" y="511"/>
                      <a:pt x="12" y="511"/>
                    </a:cubicBezTo>
                    <a:cubicBezTo>
                      <a:pt x="470" y="511"/>
                      <a:pt x="470" y="511"/>
                      <a:pt x="470" y="511"/>
                    </a:cubicBezTo>
                    <a:cubicBezTo>
                      <a:pt x="477" y="511"/>
                      <a:pt x="482" y="516"/>
                      <a:pt x="482" y="523"/>
                    </a:cubicBezTo>
                    <a:cubicBezTo>
                      <a:pt x="482" y="529"/>
                      <a:pt x="477" y="535"/>
                      <a:pt x="470" y="535"/>
                    </a:cubicBezTo>
                    <a:cubicBezTo>
                      <a:pt x="12" y="535"/>
                      <a:pt x="12" y="535"/>
                      <a:pt x="12" y="535"/>
                    </a:cubicBezTo>
                    <a:close/>
                    <a:moveTo>
                      <a:pt x="226" y="279"/>
                    </a:moveTo>
                    <a:cubicBezTo>
                      <a:pt x="219" y="279"/>
                      <a:pt x="214" y="274"/>
                      <a:pt x="214" y="267"/>
                    </a:cubicBezTo>
                    <a:cubicBezTo>
                      <a:pt x="214" y="261"/>
                      <a:pt x="219" y="256"/>
                      <a:pt x="226" y="256"/>
                    </a:cubicBezTo>
                    <a:cubicBezTo>
                      <a:pt x="470" y="256"/>
                      <a:pt x="470" y="256"/>
                      <a:pt x="470" y="256"/>
                    </a:cubicBezTo>
                    <a:cubicBezTo>
                      <a:pt x="477" y="256"/>
                      <a:pt x="482" y="261"/>
                      <a:pt x="482" y="267"/>
                    </a:cubicBezTo>
                    <a:cubicBezTo>
                      <a:pt x="482" y="274"/>
                      <a:pt x="477" y="279"/>
                      <a:pt x="470" y="279"/>
                    </a:cubicBezTo>
                    <a:cubicBezTo>
                      <a:pt x="226" y="279"/>
                      <a:pt x="226" y="279"/>
                      <a:pt x="226" y="279"/>
                    </a:cubicBezTo>
                    <a:close/>
                    <a:moveTo>
                      <a:pt x="178" y="151"/>
                    </a:moveTo>
                    <a:cubicBezTo>
                      <a:pt x="172" y="151"/>
                      <a:pt x="166" y="146"/>
                      <a:pt x="166" y="140"/>
                    </a:cubicBezTo>
                    <a:cubicBezTo>
                      <a:pt x="166" y="133"/>
                      <a:pt x="172" y="128"/>
                      <a:pt x="178" y="128"/>
                    </a:cubicBezTo>
                    <a:cubicBezTo>
                      <a:pt x="470" y="128"/>
                      <a:pt x="470" y="128"/>
                      <a:pt x="470" y="128"/>
                    </a:cubicBezTo>
                    <a:cubicBezTo>
                      <a:pt x="477" y="128"/>
                      <a:pt x="482" y="133"/>
                      <a:pt x="482" y="140"/>
                    </a:cubicBezTo>
                    <a:cubicBezTo>
                      <a:pt x="482" y="146"/>
                      <a:pt x="477" y="151"/>
                      <a:pt x="470" y="151"/>
                    </a:cubicBezTo>
                    <a:cubicBezTo>
                      <a:pt x="178" y="151"/>
                      <a:pt x="178" y="151"/>
                      <a:pt x="178" y="151"/>
                    </a:cubicBezTo>
                    <a:close/>
                    <a:moveTo>
                      <a:pt x="178" y="407"/>
                    </a:moveTo>
                    <a:cubicBezTo>
                      <a:pt x="172" y="407"/>
                      <a:pt x="166" y="402"/>
                      <a:pt x="166" y="395"/>
                    </a:cubicBezTo>
                    <a:cubicBezTo>
                      <a:pt x="166" y="389"/>
                      <a:pt x="172" y="383"/>
                      <a:pt x="178" y="383"/>
                    </a:cubicBezTo>
                    <a:cubicBezTo>
                      <a:pt x="470" y="383"/>
                      <a:pt x="470" y="383"/>
                      <a:pt x="470" y="383"/>
                    </a:cubicBezTo>
                    <a:cubicBezTo>
                      <a:pt x="477" y="383"/>
                      <a:pt x="482" y="389"/>
                      <a:pt x="482" y="395"/>
                    </a:cubicBezTo>
                    <a:cubicBezTo>
                      <a:pt x="482" y="402"/>
                      <a:pt x="477" y="407"/>
                      <a:pt x="470" y="407"/>
                    </a:cubicBezTo>
                    <a:cubicBezTo>
                      <a:pt x="178" y="407"/>
                      <a:pt x="178" y="407"/>
                      <a:pt x="178" y="407"/>
                    </a:cubicBezTo>
                    <a:close/>
                    <a:moveTo>
                      <a:pt x="226" y="23"/>
                    </a:moveTo>
                    <a:cubicBezTo>
                      <a:pt x="219" y="23"/>
                      <a:pt x="214" y="18"/>
                      <a:pt x="214" y="12"/>
                    </a:cubicBezTo>
                    <a:cubicBezTo>
                      <a:pt x="214" y="5"/>
                      <a:pt x="219" y="0"/>
                      <a:pt x="226" y="0"/>
                    </a:cubicBezTo>
                    <a:cubicBezTo>
                      <a:pt x="470" y="0"/>
                      <a:pt x="470" y="0"/>
                      <a:pt x="470" y="0"/>
                    </a:cubicBezTo>
                    <a:cubicBezTo>
                      <a:pt x="477" y="0"/>
                      <a:pt x="482" y="5"/>
                      <a:pt x="482" y="12"/>
                    </a:cubicBezTo>
                    <a:cubicBezTo>
                      <a:pt x="482" y="18"/>
                      <a:pt x="477" y="23"/>
                      <a:pt x="470" y="23"/>
                    </a:cubicBezTo>
                    <a:cubicBezTo>
                      <a:pt x="226" y="23"/>
                      <a:pt x="226" y="23"/>
                      <a:pt x="226" y="23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dirty="0"/>
              </a:p>
            </p:txBody>
          </p:sp>
        </p:grpSp>
        <p:pic>
          <p:nvPicPr>
            <p:cNvPr id="8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802" y="2854182"/>
              <a:ext cx="1766872" cy="21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50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31" y="3254282"/>
            <a:ext cx="4386020" cy="785553"/>
          </a:xfrm>
        </p:spPr>
        <p:txBody>
          <a:bodyPr/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3256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97038" y="2537835"/>
            <a:ext cx="5786437" cy="542925"/>
          </a:xfrm>
          <a:prstGeom prst="roundRect">
            <a:avLst/>
          </a:prstGeom>
          <a:gradFill>
            <a:gsLst>
              <a:gs pos="0">
                <a:srgbClr val="7A98D4"/>
              </a:gs>
              <a:gs pos="50000">
                <a:srgbClr val="5F88D3"/>
              </a:gs>
              <a:gs pos="100000">
                <a:srgbClr val="4D7DD3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Introduction to Programming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97038" y="3259000"/>
            <a:ext cx="5786437" cy="542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bg2">
                    <a:lumMod val="25000"/>
                  </a:schemeClr>
                </a:solidFill>
              </a:rPr>
              <a:t>Developing Algorithms</a:t>
            </a:r>
            <a:endParaRPr lang="en-IN" sz="2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97038" y="4058656"/>
            <a:ext cx="5786437" cy="542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bg2">
                    <a:lumMod val="25000"/>
                  </a:schemeClr>
                </a:solidFill>
              </a:rPr>
              <a:t>Writing Flowcharts</a:t>
            </a:r>
            <a:endParaRPr lang="en-IN" sz="2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itle 68"/>
          <p:cNvSpPr>
            <a:spLocks noGrp="1"/>
          </p:cNvSpPr>
          <p:nvPr>
            <p:ph type="title"/>
          </p:nvPr>
        </p:nvSpPr>
        <p:spPr>
          <a:xfrm>
            <a:off x="1" y="325102"/>
            <a:ext cx="9144000" cy="567783"/>
          </a:xfrm>
        </p:spPr>
        <p:txBody>
          <a:bodyPr/>
          <a:lstStyle/>
          <a:p>
            <a:r>
              <a:rPr lang="en-IN" dirty="0" smtClean="0"/>
              <a:t>Topic of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Programming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1396470"/>
            <a:ext cx="7886700" cy="27491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program is a set of instructions for a computer to perform a specific task.</a:t>
            </a:r>
          </a:p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Programs can be written in one or more programming  language</a:t>
            </a:r>
          </a:p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Computers accept input, process it and generate output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09340" y="4171889"/>
            <a:ext cx="6303818" cy="1645227"/>
            <a:chOff x="1409340" y="4171889"/>
            <a:chExt cx="6303818" cy="1645227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3141158" y="4847298"/>
              <a:ext cx="831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636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9340" y="4171889"/>
              <a:ext cx="6303818" cy="1645227"/>
              <a:chOff x="1409340" y="4171889"/>
              <a:chExt cx="6303818" cy="1645227"/>
            </a:xfrm>
          </p:grpSpPr>
          <p:sp>
            <p:nvSpPr>
              <p:cNvPr id="7" name="Oval 5"/>
              <p:cNvSpPr>
                <a:spLocks noChangeArrowheads="1"/>
              </p:cNvSpPr>
              <p:nvPr/>
            </p:nvSpPr>
            <p:spPr bwMode="auto">
              <a:xfrm>
                <a:off x="1409340" y="4500935"/>
                <a:ext cx="1731818" cy="6927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36" dirty="0">
                    <a:latin typeface="Trebuchet MS" panose="020B0603020202020204" pitchFamily="34" charset="0"/>
                    <a:cs typeface="Arial" panose="020B0604020202020204" pitchFamily="34" charset="0"/>
                  </a:rPr>
                  <a:t>INPUT</a:t>
                </a:r>
              </a:p>
            </p:txBody>
          </p:sp>
          <p:sp>
            <p:nvSpPr>
              <p:cNvPr id="8" name="computr1"/>
              <p:cNvSpPr>
                <a:spLocks noEditPoints="1" noChangeArrowheads="1"/>
              </p:cNvSpPr>
              <p:nvPr/>
            </p:nvSpPr>
            <p:spPr bwMode="auto">
              <a:xfrm>
                <a:off x="3842545" y="4171889"/>
                <a:ext cx="1645227" cy="1645227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0 h 21600"/>
                  <a:gd name="T4" fmla="*/ 2147483647 w 21600"/>
                  <a:gd name="T5" fmla="*/ 0 h 21600"/>
                  <a:gd name="T6" fmla="*/ 0 w 21600"/>
                  <a:gd name="T7" fmla="*/ 2147483647 h 21600"/>
                  <a:gd name="T8" fmla="*/ 0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2147483647 w 21600"/>
                  <a:gd name="T17" fmla="*/ 2147483647 h 21600"/>
                  <a:gd name="T18" fmla="*/ 2147483647 w 21600"/>
                  <a:gd name="T19" fmla="*/ 2147483647 h 21600"/>
                  <a:gd name="T20" fmla="*/ 2147483647 w 21600"/>
                  <a:gd name="T21" fmla="*/ 2147483647 h 21600"/>
                  <a:gd name="T22" fmla="*/ 2147483647 w 21600"/>
                  <a:gd name="T23" fmla="*/ 2147483647 h 21600"/>
                  <a:gd name="T24" fmla="*/ 0 w 21600"/>
                  <a:gd name="T25" fmla="*/ 2147483647 h 21600"/>
                  <a:gd name="T26" fmla="*/ 2147483647 w 21600"/>
                  <a:gd name="T27" fmla="*/ 2147483647 h 216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4923 w 21600"/>
                  <a:gd name="T43" fmla="*/ 2541 h 21600"/>
                  <a:gd name="T44" fmla="*/ 16756 w 21600"/>
                  <a:gd name="T45" fmla="*/ 11153 h 2160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1600" h="21600" extrusionOk="0">
                    <a:moveTo>
                      <a:pt x="16994" y="15388"/>
                    </a:moveTo>
                    <a:lnTo>
                      <a:pt x="16994" y="13553"/>
                    </a:lnTo>
                    <a:lnTo>
                      <a:pt x="19535" y="13553"/>
                    </a:lnTo>
                    <a:lnTo>
                      <a:pt x="19535" y="10729"/>
                    </a:lnTo>
                    <a:lnTo>
                      <a:pt x="19535" y="6776"/>
                    </a:lnTo>
                    <a:lnTo>
                      <a:pt x="19535" y="0"/>
                    </a:lnTo>
                    <a:lnTo>
                      <a:pt x="10800" y="0"/>
                    </a:lnTo>
                    <a:lnTo>
                      <a:pt x="2065" y="0"/>
                    </a:lnTo>
                    <a:lnTo>
                      <a:pt x="2065" y="6776"/>
                    </a:lnTo>
                    <a:lnTo>
                      <a:pt x="2065" y="10729"/>
                    </a:lnTo>
                    <a:lnTo>
                      <a:pt x="2065" y="13553"/>
                    </a:lnTo>
                    <a:lnTo>
                      <a:pt x="4606" y="13553"/>
                    </a:lnTo>
                    <a:lnTo>
                      <a:pt x="4606" y="15388"/>
                    </a:lnTo>
                    <a:lnTo>
                      <a:pt x="0" y="15388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21600" y="15388"/>
                    </a:lnTo>
                    <a:lnTo>
                      <a:pt x="16994" y="15388"/>
                    </a:lnTo>
                    <a:close/>
                  </a:path>
                  <a:path w="21600" h="21600" extrusionOk="0">
                    <a:moveTo>
                      <a:pt x="4606" y="15388"/>
                    </a:moveTo>
                    <a:lnTo>
                      <a:pt x="4606" y="13553"/>
                    </a:lnTo>
                    <a:lnTo>
                      <a:pt x="16994" y="13553"/>
                    </a:lnTo>
                    <a:lnTo>
                      <a:pt x="16994" y="15388"/>
                    </a:lnTo>
                    <a:lnTo>
                      <a:pt x="4606" y="15388"/>
                    </a:lnTo>
                  </a:path>
                  <a:path w="21600" h="21600" extrusionOk="0">
                    <a:moveTo>
                      <a:pt x="4606" y="11294"/>
                    </a:moveTo>
                    <a:lnTo>
                      <a:pt x="4606" y="2259"/>
                    </a:lnTo>
                    <a:lnTo>
                      <a:pt x="16994" y="2259"/>
                    </a:lnTo>
                    <a:lnTo>
                      <a:pt x="16994" y="11294"/>
                    </a:lnTo>
                    <a:lnTo>
                      <a:pt x="4606" y="11294"/>
                    </a:lnTo>
                    <a:moveTo>
                      <a:pt x="13976" y="17082"/>
                    </a:moveTo>
                    <a:lnTo>
                      <a:pt x="13976" y="16376"/>
                    </a:lnTo>
                    <a:lnTo>
                      <a:pt x="20171" y="16376"/>
                    </a:lnTo>
                    <a:lnTo>
                      <a:pt x="20171" y="17082"/>
                    </a:lnTo>
                    <a:lnTo>
                      <a:pt x="13976" y="17082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91" dirty="0">
                    <a:latin typeface="Trebuchet MS" panose="020B0603020202020204" pitchFamily="34" charset="0"/>
                    <a:cs typeface="Arial" panose="020B0604020202020204" pitchFamily="34" charset="0"/>
                  </a:rPr>
                  <a:t>COMPUTER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5981340" y="4500935"/>
                <a:ext cx="1731818" cy="6927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36" dirty="0">
                    <a:latin typeface="Trebuchet MS" panose="020B0603020202020204" pitchFamily="34" charset="0"/>
                    <a:cs typeface="Arial" panose="020B0604020202020204" pitchFamily="34" charset="0"/>
                  </a:rPr>
                  <a:t>OUTPUT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>
                <a:off x="5357885" y="4847298"/>
                <a:ext cx="6234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63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872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of Writing a Program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5072" y="1193935"/>
            <a:ext cx="8595359" cy="46924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545"/>
              </a:spcBef>
              <a:buFont typeface="Arial" panose="020B0604020202020204" pitchFamily="34" charset="0"/>
              <a:buNone/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process of writing a program involves following steps</a:t>
            </a:r>
          </a:p>
          <a:p>
            <a:pPr>
              <a:lnSpc>
                <a:spcPct val="150000"/>
              </a:lnSpc>
              <a:spcBef>
                <a:spcPts val="545"/>
              </a:spcBef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the problem specification</a:t>
            </a:r>
          </a:p>
          <a:p>
            <a:pPr>
              <a:lnSpc>
                <a:spcPct val="150000"/>
              </a:lnSpc>
              <a:spcBef>
                <a:spcPts val="545"/>
              </a:spcBef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Designing the program</a:t>
            </a:r>
          </a:p>
          <a:p>
            <a:pPr>
              <a:lnSpc>
                <a:spcPct val="150000"/>
              </a:lnSpc>
              <a:spcBef>
                <a:spcPts val="545"/>
              </a:spcBef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Coding the program</a:t>
            </a:r>
          </a:p>
          <a:p>
            <a:pPr>
              <a:lnSpc>
                <a:spcPct val="150000"/>
              </a:lnSpc>
              <a:spcBef>
                <a:spcPts val="545"/>
              </a:spcBef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Compiling </a:t>
            </a:r>
          </a:p>
          <a:p>
            <a:pPr>
              <a:lnSpc>
                <a:spcPct val="150000"/>
              </a:lnSpc>
              <a:spcBef>
                <a:spcPts val="545"/>
              </a:spcBef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 and Verifying the output</a:t>
            </a: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Understanding The Problem</a:t>
            </a:r>
            <a:endParaRPr lang="en-IN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1483766"/>
            <a:ext cx="7886700" cy="42194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 the problem in your own words</a:t>
            </a:r>
          </a:p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the outputs required</a:t>
            </a:r>
          </a:p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the inputs required to obtain the desired output</a:t>
            </a:r>
          </a:p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 out the clarifications required</a:t>
            </a:r>
          </a:p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 the assumptions made</a:t>
            </a:r>
          </a:p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 the constraints / limitations</a:t>
            </a:r>
          </a:p>
          <a:p>
            <a:pPr>
              <a:lnSpc>
                <a:spcPct val="100000"/>
              </a:lnSpc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Designing And Coding</a:t>
            </a:r>
            <a:endParaRPr lang="en-IN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1433386"/>
            <a:ext cx="7886700" cy="46153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Designing</a:t>
            </a:r>
          </a:p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programmer designs the program using design tools, such as Structured flowchart, Pseudo code</a:t>
            </a:r>
          </a:p>
          <a:p>
            <a:endParaRPr lang="en-I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Coding</a:t>
            </a:r>
          </a:p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logical tasks listed in the pseudocode or flowchart are translated in a particular programming language. </a:t>
            </a:r>
          </a:p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programmer checks the code's logic and syntax to ensure that they are correct.</a:t>
            </a: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27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Compiling the Program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09155" y="1496291"/>
            <a:ext cx="82503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Computers can execute machine language code only.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The process of translating higher-level programming language code into machine language code is called compiling the program</a:t>
            </a:r>
            <a:r>
              <a:rPr lang="en-IN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Special programs, called compilers and interpreters, perform this task.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Code that has errors in it cannot be compiled. The compiler will flag the error, and the programmer must fix the error before trying to compile the code again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935744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4DE32136F4D4F8B91DE44C434FF89" ma:contentTypeVersion="0" ma:contentTypeDescription="Create a new document." ma:contentTypeScope="" ma:versionID="51781ce6f9edcc76a54a87506d8d88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1CCA00-AFCE-404A-99E2-4BC75A979E93}"/>
</file>

<file path=customXml/itemProps2.xml><?xml version="1.0" encoding="utf-8"?>
<ds:datastoreItem xmlns:ds="http://schemas.openxmlformats.org/officeDocument/2006/customXml" ds:itemID="{DAB18044-63FB-42FD-B33C-D2B32B6D34BB}"/>
</file>

<file path=customXml/itemProps3.xml><?xml version="1.0" encoding="utf-8"?>
<ds:datastoreItem xmlns:ds="http://schemas.openxmlformats.org/officeDocument/2006/customXml" ds:itemID="{4AB8E78E-EDBF-4B0A-9474-23DE22F571E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4078</TotalTime>
  <Words>1761</Words>
  <Application>Microsoft Office PowerPoint</Application>
  <PresentationFormat>On-screen Show (4:3)</PresentationFormat>
  <Paragraphs>347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Trebuchet MS</vt:lpstr>
      <vt:lpstr>Wingdings</vt:lpstr>
      <vt:lpstr>Custom Design</vt:lpstr>
      <vt:lpstr>PowerPoint Presentation</vt:lpstr>
      <vt:lpstr>Objectives</vt:lpstr>
      <vt:lpstr>Topic Agenda</vt:lpstr>
      <vt:lpstr>Topic of Discussion</vt:lpstr>
      <vt:lpstr>Introduction to Programming </vt:lpstr>
      <vt:lpstr>Process of Writing a Program</vt:lpstr>
      <vt:lpstr>Understanding The Problem</vt:lpstr>
      <vt:lpstr>Designing And Coding</vt:lpstr>
      <vt:lpstr>Compiling the Program</vt:lpstr>
      <vt:lpstr>Running and Verifying Output</vt:lpstr>
      <vt:lpstr>Topic of Discussion</vt:lpstr>
      <vt:lpstr>Developing Algorithm</vt:lpstr>
      <vt:lpstr>Algorithm Example (1 of 2)</vt:lpstr>
      <vt:lpstr>Algorithm Example (2 of 2)</vt:lpstr>
      <vt:lpstr>Writing Pseudocode</vt:lpstr>
      <vt:lpstr>Pseudocode Example</vt:lpstr>
      <vt:lpstr>Datatype , Variables &amp; Constants</vt:lpstr>
      <vt:lpstr>Statement ,Expression, and Operators</vt:lpstr>
      <vt:lpstr>Control Structures - Overview</vt:lpstr>
      <vt:lpstr>Control Structures</vt:lpstr>
      <vt:lpstr>Sequence</vt:lpstr>
      <vt:lpstr>Selection</vt:lpstr>
      <vt:lpstr>Hands-On Activity</vt:lpstr>
      <vt:lpstr>Looping</vt:lpstr>
      <vt:lpstr>Hands-On Activity</vt:lpstr>
      <vt:lpstr>Topic of Discussion</vt:lpstr>
      <vt:lpstr>Flowchart</vt:lpstr>
      <vt:lpstr>Flowchart Symbols</vt:lpstr>
      <vt:lpstr>Condition &amp; Looping Symbols</vt:lpstr>
      <vt:lpstr>Flowchart 1/3</vt:lpstr>
      <vt:lpstr>Flowchart 2/3</vt:lpstr>
      <vt:lpstr>Flowchart 3/3</vt:lpstr>
      <vt:lpstr>Hands-On Activity</vt:lpstr>
      <vt:lpstr>Summary </vt:lpstr>
      <vt:lpstr>Thank You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Chinnaiah, Mohan</dc:creator>
  <cp:lastModifiedBy>Bharathi C</cp:lastModifiedBy>
  <cp:revision>213</cp:revision>
  <dcterms:created xsi:type="dcterms:W3CDTF">2016-01-09T17:16:15Z</dcterms:created>
  <dcterms:modified xsi:type="dcterms:W3CDTF">2016-08-03T06:08:15Z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0x0101003104DE32136F4D4F8B91DE44C434FF89</vt:lpwstr>
  </property>
</Properties>
</file>