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69" r:id="rId6"/>
    <p:sldId id="271" r:id="rId7"/>
    <p:sldId id="270" r:id="rId8"/>
    <p:sldId id="272" r:id="rId9"/>
    <p:sldId id="273" r:id="rId10"/>
    <p:sldId id="274"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41" autoAdjust="0"/>
  </p:normalViewPr>
  <p:slideViewPr>
    <p:cSldViewPr snapToGrid="0">
      <p:cViewPr varScale="1">
        <p:scale>
          <a:sx n="96" d="100"/>
          <a:sy n="96" d="100"/>
        </p:scale>
        <p:origin x="86" y="10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pPr>
            <a:lnSpc>
              <a:spcPct val="100000"/>
            </a:lnSpc>
          </a:pPr>
          <a:r>
            <a:rPr lang="en-US" dirty="0"/>
            <a:t>Problem Statement</a:t>
          </a:r>
        </a:p>
      </dgm:t>
    </dgm:pt>
    <dgm:pt modelId="{A1BB3DDB-A2CF-407F-9044-E3AC1B808421}" type="parTrans" cxnId="{ACB259CB-0782-437C-AE91-04CE095D2AE5}">
      <dgm:prSet/>
      <dgm:spPr/>
      <dgm:t>
        <a:bodyPr/>
        <a:lstStyle/>
        <a:p>
          <a:endParaRPr lang="en-US"/>
        </a:p>
      </dgm:t>
    </dgm:pt>
    <dgm:pt modelId="{F397379E-0BDA-46CE-8393-B1D10C55E1BA}" type="sibTrans" cxnId="{ACB259CB-0782-437C-AE91-04CE095D2AE5}">
      <dgm:prSet/>
      <dgm:spPr/>
      <dgm:t>
        <a:bodyPr/>
        <a:lstStyle/>
        <a:p>
          <a:endParaRPr lang="en-US"/>
        </a:p>
      </dgm:t>
    </dgm:pt>
    <dgm:pt modelId="{6ABE9384-859D-4C4C-B983-2B1E39A8B348}">
      <dgm:prSet phldrT="[Text]"/>
      <dgm:spPr/>
      <dgm:t>
        <a:bodyPr/>
        <a:lstStyle/>
        <a:p>
          <a:pPr>
            <a:lnSpc>
              <a:spcPct val="100000"/>
            </a:lnSpc>
          </a:pPr>
          <a:r>
            <a:rPr lang="en-US" dirty="0"/>
            <a:t>Abstract</a:t>
          </a:r>
        </a:p>
      </dgm:t>
    </dgm:pt>
    <dgm:pt modelId="{4C63E530-1425-407B-8508-FAC57680DEF0}" type="parTrans" cxnId="{929B611D-ADB7-45E4-812D-4E288BD2D31C}">
      <dgm:prSet/>
      <dgm:spPr/>
      <dgm:t>
        <a:bodyPr/>
        <a:lstStyle/>
        <a:p>
          <a:endParaRPr lang="en-US"/>
        </a:p>
      </dgm:t>
    </dgm:pt>
    <dgm:pt modelId="{012549DD-A1CA-4571-A981-CFD78093EB20}" type="sibTrans" cxnId="{929B611D-ADB7-45E4-812D-4E288BD2D31C}">
      <dgm:prSet/>
      <dgm:spPr/>
      <dgm:t>
        <a:bodyPr/>
        <a:lstStyle/>
        <a:p>
          <a:endParaRPr lang="en-US"/>
        </a:p>
      </dgm:t>
    </dgm:pt>
    <dgm:pt modelId="{F7214975-5AC4-4CF8-9015-322498751A8A}">
      <dgm:prSet phldrT="[Text]"/>
      <dgm:spPr/>
      <dgm:t>
        <a:bodyPr/>
        <a:lstStyle/>
        <a:p>
          <a:pPr>
            <a:lnSpc>
              <a:spcPct val="100000"/>
            </a:lnSpc>
          </a:pPr>
          <a:r>
            <a:rPr lang="en-US" dirty="0"/>
            <a:t>System Architecture</a:t>
          </a:r>
        </a:p>
      </dgm:t>
    </dgm:pt>
    <dgm:pt modelId="{51AC1870-5B81-422A-9A2E-E1F58EF50843}" type="parTrans" cxnId="{B7CE7116-0D68-4E90-AA49-C97B6B372915}">
      <dgm:prSet/>
      <dgm:spPr/>
      <dgm:t>
        <a:bodyPr/>
        <a:lstStyle/>
        <a:p>
          <a:endParaRPr lang="en-US"/>
        </a:p>
      </dgm:t>
    </dgm:pt>
    <dgm:pt modelId="{CE7BE2A3-5633-4666-BB75-6164E26282D5}" type="sibTrans" cxnId="{B7CE7116-0D68-4E90-AA49-C97B6B372915}">
      <dgm:prSet/>
      <dgm:spPr/>
      <dgm:t>
        <a:bodyPr/>
        <a:lstStyle/>
        <a:p>
          <a:endParaRPr lang="en-US"/>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3" custLinFactNeighborX="-166" custLinFactNeighborY="2149"/>
      <dgm:spPr/>
    </dgm:pt>
    <dgm:pt modelId="{55596134-9829-4D70-890A-C69BBF81D77E}" type="pres">
      <dgm:prSet presAssocID="{6FA86730-1CE5-4EBE-A9BA-FC19829C94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3">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3"/>
      <dgm:spPr/>
    </dgm:pt>
    <dgm:pt modelId="{FCE68459-8AC8-4D4B-8B2A-B85347F651AB}" type="pres">
      <dgm:prSet presAssocID="{6ABE9384-859D-4C4C-B983-2B1E39A8B3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3">
        <dgm:presLayoutVars>
          <dgm:chMax val="0"/>
          <dgm:chPref val="0"/>
        </dgm:presLayoutVars>
      </dgm:prSet>
      <dgm:spPr/>
    </dgm:pt>
    <dgm:pt modelId="{AC2B0169-D740-4583-96BE-D8F87AC7FE01}" type="pres">
      <dgm:prSet presAssocID="{012549DD-A1CA-4571-A981-CFD78093EB20}"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2" presStyleCnt="3"/>
      <dgm:spPr/>
    </dgm:pt>
    <dgm:pt modelId="{A64BFE9C-AA80-43CE-8FF6-8D33BAD07C57}" type="pres">
      <dgm:prSet presAssocID="{F7214975-5AC4-4CF8-9015-322498751A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2" presStyleCnt="3">
        <dgm:presLayoutVars>
          <dgm:chMax val="0"/>
          <dgm:chPref val="0"/>
        </dgm:presLayoutVars>
      </dgm:prSet>
      <dgm:spPr/>
    </dgm:pt>
  </dgm:ptLst>
  <dgm:cxnLst>
    <dgm:cxn modelId="{B7CE7116-0D68-4E90-AA49-C97B6B372915}" srcId="{53001724-5C5A-402A-B907-ECA89FAFA97F}" destId="{F7214975-5AC4-4CF8-9015-322498751A8A}" srcOrd="2"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8CF64B13-46A8-42CA-8DD2-87241C9E1D4B}" type="presParOf" srcId="{44164630-2F05-47D6-AD96-D9713C7C94EA}" destId="{9602AFE8-70EE-42FC-9CD5-A2E6AA3E2091}" srcOrd="4"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pPr>
            <a:lnSpc>
              <a:spcPct val="100000"/>
            </a:lnSpc>
          </a:pPr>
          <a:r>
            <a:rPr lang="en-US" dirty="0"/>
            <a:t>Methodology</a:t>
          </a:r>
        </a:p>
      </dgm:t>
    </dgm:pt>
    <dgm:pt modelId="{A1BB3DDB-A2CF-407F-9044-E3AC1B808421}" type="parTrans" cxnId="{ACB259CB-0782-437C-AE91-04CE095D2AE5}">
      <dgm:prSet/>
      <dgm:spPr/>
      <dgm:t>
        <a:bodyPr/>
        <a:lstStyle/>
        <a:p>
          <a:endParaRPr lang="en-US"/>
        </a:p>
      </dgm:t>
    </dgm:pt>
    <dgm:pt modelId="{F397379E-0BDA-46CE-8393-B1D10C55E1BA}" type="sibTrans" cxnId="{ACB259CB-0782-437C-AE91-04CE095D2AE5}">
      <dgm:prSet/>
      <dgm:spPr/>
      <dgm:t>
        <a:bodyPr/>
        <a:lstStyle/>
        <a:p>
          <a:endParaRPr lang="en-US"/>
        </a:p>
      </dgm:t>
    </dgm:pt>
    <dgm:pt modelId="{6ABE9384-859D-4C4C-B983-2B1E39A8B348}">
      <dgm:prSet phldrT="[Text]"/>
      <dgm:spPr/>
      <dgm:t>
        <a:bodyPr/>
        <a:lstStyle/>
        <a:p>
          <a:pPr>
            <a:lnSpc>
              <a:spcPct val="100000"/>
            </a:lnSpc>
          </a:pPr>
          <a:r>
            <a:rPr lang="en-US" dirty="0"/>
            <a:t>CNN</a:t>
          </a:r>
          <a:r>
            <a:rPr lang="en-US" baseline="0" dirty="0"/>
            <a:t> Layers and Connectivity</a:t>
          </a:r>
          <a:endParaRPr lang="en-US" dirty="0"/>
        </a:p>
      </dgm:t>
    </dgm:pt>
    <dgm:pt modelId="{4C63E530-1425-407B-8508-FAC57680DEF0}" type="parTrans" cxnId="{929B611D-ADB7-45E4-812D-4E288BD2D31C}">
      <dgm:prSet/>
      <dgm:spPr/>
      <dgm:t>
        <a:bodyPr/>
        <a:lstStyle/>
        <a:p>
          <a:endParaRPr lang="en-US"/>
        </a:p>
      </dgm:t>
    </dgm:pt>
    <dgm:pt modelId="{012549DD-A1CA-4571-A981-CFD78093EB20}" type="sibTrans" cxnId="{929B611D-ADB7-45E4-812D-4E288BD2D31C}">
      <dgm:prSet/>
      <dgm:spPr/>
      <dgm:t>
        <a:bodyPr/>
        <a:lstStyle/>
        <a:p>
          <a:endParaRPr lang="en-US"/>
        </a:p>
      </dgm:t>
    </dgm:pt>
    <dgm:pt modelId="{F7214975-5AC4-4CF8-9015-322498751A8A}">
      <dgm:prSet phldrT="[Text]"/>
      <dgm:spPr/>
      <dgm:t>
        <a:bodyPr/>
        <a:lstStyle/>
        <a:p>
          <a:pPr>
            <a:lnSpc>
              <a:spcPct val="100000"/>
            </a:lnSpc>
          </a:pPr>
          <a:r>
            <a:rPr lang="en-US" dirty="0"/>
            <a:t>Validation</a:t>
          </a:r>
        </a:p>
      </dgm:t>
    </dgm:pt>
    <dgm:pt modelId="{51AC1870-5B81-422A-9A2E-E1F58EF50843}" type="parTrans" cxnId="{B7CE7116-0D68-4E90-AA49-C97B6B372915}">
      <dgm:prSet/>
      <dgm:spPr/>
      <dgm:t>
        <a:bodyPr/>
        <a:lstStyle/>
        <a:p>
          <a:endParaRPr lang="en-US"/>
        </a:p>
      </dgm:t>
    </dgm:pt>
    <dgm:pt modelId="{CE7BE2A3-5633-4666-BB75-6164E26282D5}" type="sibTrans" cxnId="{B7CE7116-0D68-4E90-AA49-C97B6B372915}">
      <dgm:prSet/>
      <dgm:spPr/>
      <dgm:t>
        <a:bodyPr/>
        <a:lstStyle/>
        <a:p>
          <a:endParaRPr lang="en-US"/>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3" custLinFactNeighborX="-166" custLinFactNeighborY="2149"/>
      <dgm:spPr/>
    </dgm:pt>
    <dgm:pt modelId="{55596134-9829-4D70-890A-C69BBF81D77E}" type="pres">
      <dgm:prSet presAssocID="{6FA86730-1CE5-4EBE-A9BA-FC19829C94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3">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3"/>
      <dgm:spPr/>
    </dgm:pt>
    <dgm:pt modelId="{FCE68459-8AC8-4D4B-8B2A-B85347F651AB}" type="pres">
      <dgm:prSet presAssocID="{6ABE9384-859D-4C4C-B983-2B1E39A8B3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3">
        <dgm:presLayoutVars>
          <dgm:chMax val="0"/>
          <dgm:chPref val="0"/>
        </dgm:presLayoutVars>
      </dgm:prSet>
      <dgm:spPr/>
    </dgm:pt>
    <dgm:pt modelId="{AC2B0169-D740-4583-96BE-D8F87AC7FE01}" type="pres">
      <dgm:prSet presAssocID="{012549DD-A1CA-4571-A981-CFD78093EB20}"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2" presStyleCnt="3"/>
      <dgm:spPr/>
    </dgm:pt>
    <dgm:pt modelId="{A64BFE9C-AA80-43CE-8FF6-8D33BAD07C57}" type="pres">
      <dgm:prSet presAssocID="{F7214975-5AC4-4CF8-9015-322498751A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2" presStyleCnt="3">
        <dgm:presLayoutVars>
          <dgm:chMax val="0"/>
          <dgm:chPref val="0"/>
        </dgm:presLayoutVars>
      </dgm:prSet>
      <dgm:spPr/>
    </dgm:pt>
  </dgm:ptLst>
  <dgm:cxnLst>
    <dgm:cxn modelId="{B7CE7116-0D68-4E90-AA49-C97B6B372915}" srcId="{53001724-5C5A-402A-B907-ECA89FAFA97F}" destId="{F7214975-5AC4-4CF8-9015-322498751A8A}" srcOrd="2"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8CF64B13-46A8-42CA-8DD2-87241C9E1D4B}" type="presParOf" srcId="{44164630-2F05-47D6-AD96-D9713C7C94EA}" destId="{9602AFE8-70EE-42FC-9CD5-A2E6AA3E2091}" srcOrd="4"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23852"/>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329212" y="245333"/>
          <a:ext cx="598567" cy="598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1256992" y="465"/>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Problem Statement</a:t>
          </a:r>
        </a:p>
      </dsp:txBody>
      <dsp:txXfrm>
        <a:off x="1256992" y="465"/>
        <a:ext cx="3545038" cy="1088305"/>
      </dsp:txXfrm>
    </dsp:sp>
    <dsp:sp modelId="{5DD1A591-E379-4123-AFEF-0E0E1C78A6C8}">
      <dsp:nvSpPr>
        <dsp:cNvPr id="0" name=""/>
        <dsp:cNvSpPr/>
      </dsp:nvSpPr>
      <dsp:spPr>
        <a:xfrm>
          <a:off x="0" y="1360846"/>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329212" y="1605715"/>
          <a:ext cx="598567" cy="598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1256992" y="1360846"/>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Abstract</a:t>
          </a:r>
        </a:p>
      </dsp:txBody>
      <dsp:txXfrm>
        <a:off x="1256992" y="1360846"/>
        <a:ext cx="3545038" cy="1088305"/>
      </dsp:txXfrm>
    </dsp:sp>
    <dsp:sp modelId="{B231036C-5FBE-4605-8393-F1B6359EE169}">
      <dsp:nvSpPr>
        <dsp:cNvPr id="0" name=""/>
        <dsp:cNvSpPr/>
      </dsp:nvSpPr>
      <dsp:spPr>
        <a:xfrm>
          <a:off x="0" y="2721228"/>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BFE9C-AA80-43CE-8FF6-8D33BAD07C57}">
      <dsp:nvSpPr>
        <dsp:cNvPr id="0" name=""/>
        <dsp:cNvSpPr/>
      </dsp:nvSpPr>
      <dsp:spPr>
        <a:xfrm>
          <a:off x="329212" y="2966097"/>
          <a:ext cx="598567" cy="598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AE736-B6E0-4DC7-8429-5ADFCF947C4F}">
      <dsp:nvSpPr>
        <dsp:cNvPr id="0" name=""/>
        <dsp:cNvSpPr/>
      </dsp:nvSpPr>
      <dsp:spPr>
        <a:xfrm>
          <a:off x="1256992" y="2721228"/>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System Architecture</a:t>
          </a:r>
        </a:p>
      </dsp:txBody>
      <dsp:txXfrm>
        <a:off x="1256992" y="2721228"/>
        <a:ext cx="3545038" cy="10883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23852"/>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329212" y="245333"/>
          <a:ext cx="598567" cy="598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1256992" y="465"/>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Methodology</a:t>
          </a:r>
        </a:p>
      </dsp:txBody>
      <dsp:txXfrm>
        <a:off x="1256992" y="465"/>
        <a:ext cx="3545038" cy="1088305"/>
      </dsp:txXfrm>
    </dsp:sp>
    <dsp:sp modelId="{5DD1A591-E379-4123-AFEF-0E0E1C78A6C8}">
      <dsp:nvSpPr>
        <dsp:cNvPr id="0" name=""/>
        <dsp:cNvSpPr/>
      </dsp:nvSpPr>
      <dsp:spPr>
        <a:xfrm>
          <a:off x="0" y="1360846"/>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329212" y="1605715"/>
          <a:ext cx="598567" cy="598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1256992" y="1360846"/>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CNN</a:t>
          </a:r>
          <a:r>
            <a:rPr lang="en-US" sz="2500" kern="1200" baseline="0" dirty="0"/>
            <a:t> Layers and Connectivity</a:t>
          </a:r>
          <a:endParaRPr lang="en-US" sz="2500" kern="1200" dirty="0"/>
        </a:p>
      </dsp:txBody>
      <dsp:txXfrm>
        <a:off x="1256992" y="1360846"/>
        <a:ext cx="3545038" cy="1088305"/>
      </dsp:txXfrm>
    </dsp:sp>
    <dsp:sp modelId="{B231036C-5FBE-4605-8393-F1B6359EE169}">
      <dsp:nvSpPr>
        <dsp:cNvPr id="0" name=""/>
        <dsp:cNvSpPr/>
      </dsp:nvSpPr>
      <dsp:spPr>
        <a:xfrm>
          <a:off x="0" y="2721228"/>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BFE9C-AA80-43CE-8FF6-8D33BAD07C57}">
      <dsp:nvSpPr>
        <dsp:cNvPr id="0" name=""/>
        <dsp:cNvSpPr/>
      </dsp:nvSpPr>
      <dsp:spPr>
        <a:xfrm>
          <a:off x="329212" y="2966097"/>
          <a:ext cx="598567" cy="598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AE736-B6E0-4DC7-8429-5ADFCF947C4F}">
      <dsp:nvSpPr>
        <dsp:cNvPr id="0" name=""/>
        <dsp:cNvSpPr/>
      </dsp:nvSpPr>
      <dsp:spPr>
        <a:xfrm>
          <a:off x="1256992" y="2721228"/>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Validation</a:t>
          </a:r>
        </a:p>
      </dsp:txBody>
      <dsp:txXfrm>
        <a:off x="1256992" y="2721228"/>
        <a:ext cx="3545038" cy="1088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5/11/2023</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9</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B1B40B-CF76-04E6-0150-3F8FF424F2E8}"/>
              </a:ext>
            </a:extLst>
          </p:cNvPr>
          <p:cNvPicPr>
            <a:picLocks noChangeAspect="1"/>
          </p:cNvPicPr>
          <p:nvPr/>
        </p:nvPicPr>
        <p:blipFill>
          <a:blip r:embed="rId4"/>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88230" y="1685917"/>
            <a:ext cx="7451559" cy="1450315"/>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WALLPAPER SUGGESTION </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THROUGH EMOTION RECOGNITION</a:t>
            </a:r>
            <a:endParaRPr lang="ru-RU"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7967564" y="5384640"/>
            <a:ext cx="2369132" cy="1055917"/>
          </a:xfrm>
        </p:spPr>
        <p:txBody>
          <a:bodyPr>
            <a:normAutofit fontScale="40000" lnSpcReduction="20000"/>
          </a:bodyPr>
          <a:lstStyle/>
          <a:p>
            <a:r>
              <a:rPr lang="en-US" dirty="0"/>
              <a:t>TEAM MEMBERS:</a:t>
            </a:r>
          </a:p>
          <a:p>
            <a:r>
              <a:rPr lang="en-US" dirty="0"/>
              <a:t>RA2011030010011 – </a:t>
            </a:r>
            <a:r>
              <a:rPr lang="en-US" dirty="0" err="1"/>
              <a:t>Raghul</a:t>
            </a:r>
            <a:r>
              <a:rPr lang="en-US" dirty="0"/>
              <a:t> s A</a:t>
            </a:r>
          </a:p>
          <a:p>
            <a:r>
              <a:rPr lang="en-US" dirty="0"/>
              <a:t>RA2011030010029 -  Anirudh </a:t>
            </a:r>
            <a:r>
              <a:rPr lang="en-US" dirty="0" err="1"/>
              <a:t>ambady</a:t>
            </a:r>
            <a:endParaRPr lang="en-US" dirty="0"/>
          </a:p>
          <a:p>
            <a:r>
              <a:rPr lang="en-US" dirty="0"/>
              <a:t>RA2011030010037 – Gayathri G</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1068388" y="740586"/>
            <a:ext cx="3579425" cy="1016654"/>
          </a:xfrm>
        </p:spPr>
        <p:txBody>
          <a:bodyPr>
            <a:normAutofit/>
          </a:bodyPr>
          <a:lstStyle/>
          <a:p>
            <a:r>
              <a:rPr lang="en-US" sz="3600" dirty="0">
                <a:latin typeface="Times New Roman" panose="02020603050405020304" pitchFamily="18" charset="0"/>
                <a:cs typeface="Times New Roman" panose="02020603050405020304" pitchFamily="18" charset="0"/>
              </a:rPr>
              <a:t>Table of Contents</a:t>
            </a:r>
          </a:p>
        </p:txBody>
      </p:sp>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descr="SmartArt graphic">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2953401471"/>
              </p:ext>
            </p:extLst>
          </p:nvPr>
        </p:nvGraphicFramePr>
        <p:xfrm>
          <a:off x="634766" y="1889760"/>
          <a:ext cx="4802031" cy="3809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5664DB98-B8C3-0384-12EF-C4506CB2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0212" y="15240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3" descr="SmartArt graphic">
            <a:extLst>
              <a:ext uri="{FF2B5EF4-FFF2-40B4-BE49-F238E27FC236}">
                <a16:creationId xmlns:a16="http://schemas.microsoft.com/office/drawing/2014/main" id="{0F4182A1-459B-2B91-04AF-15D802DC1208}"/>
              </a:ext>
            </a:extLst>
          </p:cNvPr>
          <p:cNvGraphicFramePr>
            <a:graphicFrameLocks/>
          </p:cNvGraphicFramePr>
          <p:nvPr>
            <p:extLst>
              <p:ext uri="{D42A27DB-BD31-4B8C-83A1-F6EECF244321}">
                <p14:modId xmlns:p14="http://schemas.microsoft.com/office/powerpoint/2010/main" val="2749622317"/>
              </p:ext>
            </p:extLst>
          </p:nvPr>
        </p:nvGraphicFramePr>
        <p:xfrm>
          <a:off x="6583809" y="1889760"/>
          <a:ext cx="4802031" cy="38099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5B45-8603-B24A-B8AE-E6AC3193A7BD}"/>
              </a:ext>
            </a:extLst>
          </p:cNvPr>
          <p:cNvSpPr>
            <a:spLocks noGrp="1"/>
          </p:cNvSpPr>
          <p:nvPr>
            <p:ph type="title"/>
          </p:nvPr>
        </p:nvSpPr>
        <p:spPr>
          <a:xfrm>
            <a:off x="3182577" y="492475"/>
            <a:ext cx="5293513" cy="1058030"/>
          </a:xfrm>
        </p:spPr>
        <p:txBody>
          <a:bodyPr/>
          <a:lstStyle/>
          <a:p>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4A6237-CD12-FA57-696C-989C7D5FAF0C}"/>
              </a:ext>
            </a:extLst>
          </p:cNvPr>
          <p:cNvSpPr>
            <a:spLocks noGrp="1"/>
          </p:cNvSpPr>
          <p:nvPr>
            <p:ph idx="1"/>
          </p:nvPr>
        </p:nvSpPr>
        <p:spPr>
          <a:xfrm>
            <a:off x="713698" y="1550505"/>
            <a:ext cx="10521495" cy="4681837"/>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goal of an emotion recognition-based wallpaper recommendation system is to create a machine learning model that can effectively identify users' moods from their facial expressions and choose wallpapers that suit their state of mind. This system would examine the user's facial expressions and </a:t>
            </a:r>
            <a:r>
              <a:rPr lang="en-US" sz="2400" dirty="0" err="1">
                <a:latin typeface="Times New Roman" panose="02020603050405020304" pitchFamily="18" charset="0"/>
                <a:cs typeface="Times New Roman" panose="02020603050405020304" pitchFamily="18" charset="0"/>
              </a:rPr>
              <a:t>categorise</a:t>
            </a:r>
            <a:r>
              <a:rPr lang="en-US" sz="2400" dirty="0">
                <a:latin typeface="Times New Roman" panose="02020603050405020304" pitchFamily="18" charset="0"/>
                <a:cs typeface="Times New Roman" panose="02020603050405020304" pitchFamily="18" charset="0"/>
              </a:rPr>
              <a:t> their emotions into groups like happy, sad, furious, shocked, etc. using computer vision techniques.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algorithm would then suggest wallpapers that are both aesthetically beautiful and suitable for the user's emotional state based on this research. The system's objective is to improve the user's experience by making </a:t>
            </a:r>
            <a:r>
              <a:rPr lang="en-US" sz="2400" dirty="0" err="1">
                <a:latin typeface="Times New Roman" panose="02020603050405020304" pitchFamily="18" charset="0"/>
                <a:cs typeface="Times New Roman" panose="02020603050405020304" pitchFamily="18" charset="0"/>
              </a:rPr>
              <a:t>customised</a:t>
            </a:r>
            <a:r>
              <a:rPr lang="en-US" sz="2400" dirty="0">
                <a:latin typeface="Times New Roman" panose="02020603050405020304" pitchFamily="18" charset="0"/>
                <a:cs typeface="Times New Roman" panose="02020603050405020304" pitchFamily="18" charset="0"/>
              </a:rPr>
              <a:t> wallpaper suggestions that are reflective of their present emotions and mood.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65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0599-97BD-48B6-BBD0-998B4413D6CE}"/>
              </a:ext>
            </a:extLst>
          </p:cNvPr>
          <p:cNvSpPr>
            <a:spLocks noGrp="1"/>
          </p:cNvSpPr>
          <p:nvPr>
            <p:ph type="title"/>
          </p:nvPr>
        </p:nvSpPr>
        <p:spPr>
          <a:xfrm>
            <a:off x="3150772" y="405010"/>
            <a:ext cx="4546091" cy="1344277"/>
          </a:xfrm>
        </p:spPr>
        <p:txBody>
          <a:bodyPr/>
          <a:lstStyle/>
          <a:p>
            <a:r>
              <a:rPr lang="en-IN" sz="5400" dirty="0"/>
              <a:t>   ABSTRACT</a:t>
            </a:r>
          </a:p>
        </p:txBody>
      </p:sp>
      <p:sp>
        <p:nvSpPr>
          <p:cNvPr id="3" name="Content Placeholder 2">
            <a:extLst>
              <a:ext uri="{FF2B5EF4-FFF2-40B4-BE49-F238E27FC236}">
                <a16:creationId xmlns:a16="http://schemas.microsoft.com/office/drawing/2014/main" id="{84686CA6-26CE-4C4D-30BA-E01716011ED9}"/>
              </a:ext>
            </a:extLst>
          </p:cNvPr>
          <p:cNvSpPr>
            <a:spLocks noGrp="1"/>
          </p:cNvSpPr>
          <p:nvPr>
            <p:ph idx="1"/>
          </p:nvPr>
        </p:nvSpPr>
        <p:spPr/>
        <p:txBody>
          <a:bodyPr/>
          <a:lstStyle/>
          <a:p>
            <a:pPr algn="l"/>
            <a:r>
              <a:rPr lang="en-US" sz="2800" b="0" i="0" dirty="0">
                <a:effectLst/>
                <a:latin typeface="Times New Roman" panose="02020603050405020304" pitchFamily="18" charset="0"/>
                <a:cs typeface="Times New Roman" panose="02020603050405020304" pitchFamily="18" charset="0"/>
              </a:rPr>
              <a:t>The system analyses user facial expressions to determine their emotional state, such as happiness, sadness, or anger.</a:t>
            </a:r>
          </a:p>
          <a:p>
            <a:pPr algn="l"/>
            <a:r>
              <a:rPr lang="en-US" sz="2800" b="0" i="0" dirty="0">
                <a:effectLst/>
                <a:latin typeface="Times New Roman" panose="02020603050405020304" pitchFamily="18" charset="0"/>
                <a:cs typeface="Times New Roman" panose="02020603050405020304" pitchFamily="18" charset="0"/>
              </a:rPr>
              <a:t>The suggested system employs a support vector machine (SVM) to categories the emotional state and a convolution</a:t>
            </a:r>
          </a:p>
          <a:p>
            <a:pPr algn="l"/>
            <a:r>
              <a:rPr lang="en-US" sz="2800" dirty="0">
                <a:latin typeface="Times New Roman" panose="02020603050405020304" pitchFamily="18" charset="0"/>
                <a:cs typeface="Times New Roman" panose="02020603050405020304" pitchFamily="18" charset="0"/>
              </a:rPr>
              <a:t>B</a:t>
            </a:r>
            <a:r>
              <a:rPr lang="en-US" sz="2800" b="0" i="0" dirty="0">
                <a:effectLst/>
                <a:latin typeface="Times New Roman" panose="02020603050405020304" pitchFamily="18" charset="0"/>
                <a:cs typeface="Times New Roman" panose="02020603050405020304" pitchFamily="18" charset="0"/>
              </a:rPr>
              <a:t>y offering personalized wallpaper suggestions based on the user's emotional state, the proposed system has the potential to enhance the user experience.</a:t>
            </a:r>
          </a:p>
          <a:p>
            <a:pPr marL="0" indent="0">
              <a:buNone/>
            </a:pPr>
            <a:endParaRPr lang="en-IN" dirty="0"/>
          </a:p>
        </p:txBody>
      </p:sp>
    </p:spTree>
    <p:extLst>
      <p:ext uri="{BB962C8B-B14F-4D97-AF65-F5344CB8AC3E}">
        <p14:creationId xmlns:p14="http://schemas.microsoft.com/office/powerpoint/2010/main" val="422821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1C0E-388D-037D-394B-FAF1037202D6}"/>
              </a:ext>
            </a:extLst>
          </p:cNvPr>
          <p:cNvSpPr>
            <a:spLocks noGrp="1"/>
          </p:cNvSpPr>
          <p:nvPr>
            <p:ph type="title"/>
          </p:nvPr>
        </p:nvSpPr>
        <p:spPr>
          <a:xfrm>
            <a:off x="2773382" y="633455"/>
            <a:ext cx="6645235" cy="1068124"/>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C72794-DC06-9E84-C05A-81FD7AA5C9E4}"/>
              </a:ext>
            </a:extLst>
          </p:cNvPr>
          <p:cNvSpPr>
            <a:spLocks noGrp="1"/>
          </p:cNvSpPr>
          <p:nvPr>
            <p:ph idx="1"/>
          </p:nvPr>
        </p:nvSpPr>
        <p:spPr>
          <a:xfrm>
            <a:off x="566864" y="1587875"/>
            <a:ext cx="6114352" cy="4636670"/>
          </a:xfrm>
        </p:spPr>
        <p:txBody>
          <a:bodyPr>
            <a:normAutofit/>
          </a:bodyPr>
          <a:lstStyle/>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collection and Pre-Processing</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Emotion Recognition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Wallpaper Recommendation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Integration of Emotion Recognition and Wallpaper</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Evaluation and Feedback</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Deployment and Scalability</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1C5CE5-4CCC-2E87-12F0-B7004A914C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946" y="1715352"/>
            <a:ext cx="4777341" cy="2247710"/>
          </a:xfrm>
          <a:prstGeom prst="rect">
            <a:avLst/>
          </a:prstGeom>
          <a:noFill/>
          <a:ln>
            <a:noFill/>
          </a:ln>
        </p:spPr>
      </p:pic>
    </p:spTree>
    <p:extLst>
      <p:ext uri="{BB962C8B-B14F-4D97-AF65-F5344CB8AC3E}">
        <p14:creationId xmlns:p14="http://schemas.microsoft.com/office/powerpoint/2010/main" val="167516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1C0E-388D-037D-394B-FAF1037202D6}"/>
              </a:ext>
            </a:extLst>
          </p:cNvPr>
          <p:cNvSpPr>
            <a:spLocks noGrp="1"/>
          </p:cNvSpPr>
          <p:nvPr>
            <p:ph type="title"/>
          </p:nvPr>
        </p:nvSpPr>
        <p:spPr>
          <a:xfrm>
            <a:off x="2773382" y="633455"/>
            <a:ext cx="6645235" cy="1068124"/>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C72794-DC06-9E84-C05A-81FD7AA5C9E4}"/>
              </a:ext>
            </a:extLst>
          </p:cNvPr>
          <p:cNvSpPr>
            <a:spLocks noGrp="1"/>
          </p:cNvSpPr>
          <p:nvPr>
            <p:ph idx="1"/>
          </p:nvPr>
        </p:nvSpPr>
        <p:spPr>
          <a:xfrm>
            <a:off x="1103312" y="1812898"/>
            <a:ext cx="10664618" cy="4300330"/>
          </a:xfrm>
        </p:spPr>
        <p:txBody>
          <a:bodyPr>
            <a:normAutofit/>
          </a:bodyPr>
          <a:lstStyle/>
          <a:p>
            <a:pPr algn="just"/>
            <a:r>
              <a:rPr lang="en-US" sz="3200" dirty="0">
                <a:latin typeface="Times New Roman" panose="02020603050405020304" pitchFamily="18" charset="0"/>
                <a:cs typeface="Times New Roman" panose="02020603050405020304" pitchFamily="18" charset="0"/>
              </a:rPr>
              <a:t>Emotion Recognition module</a:t>
            </a:r>
          </a:p>
          <a:p>
            <a:pPr algn="just"/>
            <a:r>
              <a:rPr lang="en-US" sz="3200" dirty="0">
                <a:latin typeface="Times New Roman" panose="02020603050405020304" pitchFamily="18" charset="0"/>
                <a:cs typeface="Times New Roman" panose="02020603050405020304" pitchFamily="18" charset="0"/>
              </a:rPr>
              <a:t>Wallpaper database</a:t>
            </a:r>
          </a:p>
          <a:p>
            <a:pPr algn="just"/>
            <a:r>
              <a:rPr lang="en-US" sz="3200" dirty="0">
                <a:latin typeface="Times New Roman" panose="02020603050405020304" pitchFamily="18" charset="0"/>
                <a:cs typeface="Times New Roman" panose="02020603050405020304" pitchFamily="18" charset="0"/>
              </a:rPr>
              <a:t>Wallpaper Feature extraction module</a:t>
            </a:r>
          </a:p>
          <a:p>
            <a:pPr algn="just"/>
            <a:r>
              <a:rPr lang="en-US" sz="3200" dirty="0">
                <a:latin typeface="Times New Roman" panose="02020603050405020304" pitchFamily="18" charset="0"/>
                <a:cs typeface="Times New Roman" panose="02020603050405020304" pitchFamily="18" charset="0"/>
              </a:rPr>
              <a:t>Recommendation Engine</a:t>
            </a:r>
          </a:p>
          <a:p>
            <a:pPr algn="just"/>
            <a:r>
              <a:rPr lang="en-US" sz="3200" dirty="0">
                <a:latin typeface="Times New Roman" panose="02020603050405020304" pitchFamily="18" charset="0"/>
                <a:cs typeface="Times New Roman" panose="02020603050405020304" pitchFamily="18" charset="0"/>
              </a:rPr>
              <a:t>User Interface</a:t>
            </a:r>
          </a:p>
          <a:p>
            <a:pPr algn="just"/>
            <a:r>
              <a:rPr lang="en-US" sz="3200" dirty="0">
                <a:latin typeface="Times New Roman" panose="02020603050405020304" pitchFamily="18" charset="0"/>
                <a:cs typeface="Times New Roman" panose="02020603050405020304" pitchFamily="18" charset="0"/>
              </a:rPr>
              <a:t>Feedback and Evaluation module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91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1C0E-388D-037D-394B-FAF1037202D6}"/>
              </a:ext>
            </a:extLst>
          </p:cNvPr>
          <p:cNvSpPr>
            <a:spLocks noGrp="1"/>
          </p:cNvSpPr>
          <p:nvPr>
            <p:ph type="title"/>
          </p:nvPr>
        </p:nvSpPr>
        <p:spPr>
          <a:xfrm>
            <a:off x="2773382" y="633455"/>
            <a:ext cx="6645235" cy="1068124"/>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 Layer and Connectivity</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image5.png">
            <a:extLst>
              <a:ext uri="{FF2B5EF4-FFF2-40B4-BE49-F238E27FC236}">
                <a16:creationId xmlns:a16="http://schemas.microsoft.com/office/drawing/2014/main" id="{E93ED1F7-7A1E-AD81-29A6-C4E8F61720D1}"/>
              </a:ext>
            </a:extLst>
          </p:cNvPr>
          <p:cNvPicPr>
            <a:picLocks noGrp="1"/>
          </p:cNvPicPr>
          <p:nvPr>
            <p:ph idx="1"/>
          </p:nvPr>
        </p:nvPicPr>
        <p:blipFill>
          <a:blip r:embed="rId2"/>
          <a:srcRect/>
          <a:stretch>
            <a:fillRect/>
          </a:stretch>
        </p:blipFill>
        <p:spPr>
          <a:xfrm>
            <a:off x="1411330" y="1701579"/>
            <a:ext cx="4172246" cy="4300538"/>
          </a:xfrm>
          <a:prstGeom prst="rect">
            <a:avLst/>
          </a:prstGeom>
          <a:ln/>
        </p:spPr>
      </p:pic>
      <p:pic>
        <p:nvPicPr>
          <p:cNvPr id="5" name="image10.png">
            <a:extLst>
              <a:ext uri="{FF2B5EF4-FFF2-40B4-BE49-F238E27FC236}">
                <a16:creationId xmlns:a16="http://schemas.microsoft.com/office/drawing/2014/main" id="{8DA1E797-8387-571C-EF90-8287CE680236}"/>
              </a:ext>
            </a:extLst>
          </p:cNvPr>
          <p:cNvPicPr/>
          <p:nvPr/>
        </p:nvPicPr>
        <p:blipFill>
          <a:blip r:embed="rId3"/>
          <a:srcRect/>
          <a:stretch>
            <a:fillRect/>
          </a:stretch>
        </p:blipFill>
        <p:spPr>
          <a:xfrm>
            <a:off x="6220968" y="1701579"/>
            <a:ext cx="5349240" cy="3563936"/>
          </a:xfrm>
          <a:prstGeom prst="rect">
            <a:avLst/>
          </a:prstGeom>
          <a:ln/>
        </p:spPr>
      </p:pic>
    </p:spTree>
    <p:extLst>
      <p:ext uri="{BB962C8B-B14F-4D97-AF65-F5344CB8AC3E}">
        <p14:creationId xmlns:p14="http://schemas.microsoft.com/office/powerpoint/2010/main" val="382289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1C0E-388D-037D-394B-FAF1037202D6}"/>
              </a:ext>
            </a:extLst>
          </p:cNvPr>
          <p:cNvSpPr>
            <a:spLocks noGrp="1"/>
          </p:cNvSpPr>
          <p:nvPr>
            <p:ph type="title"/>
          </p:nvPr>
        </p:nvSpPr>
        <p:spPr>
          <a:xfrm>
            <a:off x="2773382" y="633455"/>
            <a:ext cx="6645235" cy="1068124"/>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Validation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image7.png">
            <a:extLst>
              <a:ext uri="{FF2B5EF4-FFF2-40B4-BE49-F238E27FC236}">
                <a16:creationId xmlns:a16="http://schemas.microsoft.com/office/drawing/2014/main" id="{FFF217D0-3EE9-5ECB-1830-590C38E6FA6B}"/>
              </a:ext>
            </a:extLst>
          </p:cNvPr>
          <p:cNvPicPr/>
          <p:nvPr/>
        </p:nvPicPr>
        <p:blipFill>
          <a:blip r:embed="rId2"/>
          <a:srcRect/>
          <a:stretch>
            <a:fillRect/>
          </a:stretch>
        </p:blipFill>
        <p:spPr>
          <a:xfrm>
            <a:off x="8237368" y="1594318"/>
            <a:ext cx="2984606" cy="1761131"/>
          </a:xfrm>
          <a:prstGeom prst="rect">
            <a:avLst/>
          </a:prstGeom>
          <a:ln/>
        </p:spPr>
      </p:pic>
      <p:pic>
        <p:nvPicPr>
          <p:cNvPr id="8" name="image13.png">
            <a:extLst>
              <a:ext uri="{FF2B5EF4-FFF2-40B4-BE49-F238E27FC236}">
                <a16:creationId xmlns:a16="http://schemas.microsoft.com/office/drawing/2014/main" id="{1B816547-3652-BB27-8036-143704F18748}"/>
              </a:ext>
            </a:extLst>
          </p:cNvPr>
          <p:cNvPicPr/>
          <p:nvPr/>
        </p:nvPicPr>
        <p:blipFill>
          <a:blip r:embed="rId3"/>
          <a:srcRect/>
          <a:stretch>
            <a:fillRect/>
          </a:stretch>
        </p:blipFill>
        <p:spPr>
          <a:xfrm>
            <a:off x="1103311" y="4365266"/>
            <a:ext cx="2895599" cy="1839318"/>
          </a:xfrm>
          <a:prstGeom prst="rect">
            <a:avLst/>
          </a:prstGeom>
          <a:ln/>
        </p:spPr>
      </p:pic>
      <p:pic>
        <p:nvPicPr>
          <p:cNvPr id="9" name="image3.png">
            <a:extLst>
              <a:ext uri="{FF2B5EF4-FFF2-40B4-BE49-F238E27FC236}">
                <a16:creationId xmlns:a16="http://schemas.microsoft.com/office/drawing/2014/main" id="{6C0752FF-1DCC-BCD6-1D5B-6E715237E822}"/>
              </a:ext>
            </a:extLst>
          </p:cNvPr>
          <p:cNvPicPr/>
          <p:nvPr/>
        </p:nvPicPr>
        <p:blipFill>
          <a:blip r:embed="rId4"/>
          <a:srcRect/>
          <a:stretch>
            <a:fillRect/>
          </a:stretch>
        </p:blipFill>
        <p:spPr>
          <a:xfrm>
            <a:off x="4907280" y="4365266"/>
            <a:ext cx="2895599" cy="1896468"/>
          </a:xfrm>
          <a:prstGeom prst="rect">
            <a:avLst/>
          </a:prstGeom>
          <a:ln/>
        </p:spPr>
      </p:pic>
      <p:pic>
        <p:nvPicPr>
          <p:cNvPr id="10" name="image14.png">
            <a:extLst>
              <a:ext uri="{FF2B5EF4-FFF2-40B4-BE49-F238E27FC236}">
                <a16:creationId xmlns:a16="http://schemas.microsoft.com/office/drawing/2014/main" id="{7CF9C25D-C332-5923-6DB1-D885AED85FEF}"/>
              </a:ext>
            </a:extLst>
          </p:cNvPr>
          <p:cNvPicPr/>
          <p:nvPr/>
        </p:nvPicPr>
        <p:blipFill>
          <a:blip r:embed="rId5"/>
          <a:srcRect/>
          <a:stretch>
            <a:fillRect/>
          </a:stretch>
        </p:blipFill>
        <p:spPr>
          <a:xfrm>
            <a:off x="8455914" y="4365266"/>
            <a:ext cx="2766060" cy="1859279"/>
          </a:xfrm>
          <a:prstGeom prst="rect">
            <a:avLst/>
          </a:prstGeom>
          <a:ln/>
        </p:spPr>
      </p:pic>
      <p:pic>
        <p:nvPicPr>
          <p:cNvPr id="11" name="image6.png">
            <a:extLst>
              <a:ext uri="{FF2B5EF4-FFF2-40B4-BE49-F238E27FC236}">
                <a16:creationId xmlns:a16="http://schemas.microsoft.com/office/drawing/2014/main" id="{FBDC4531-F91B-00C6-F374-3BF147B90725}"/>
              </a:ext>
            </a:extLst>
          </p:cNvPr>
          <p:cNvPicPr/>
          <p:nvPr/>
        </p:nvPicPr>
        <p:blipFill>
          <a:blip r:embed="rId6"/>
          <a:srcRect/>
          <a:stretch>
            <a:fillRect/>
          </a:stretch>
        </p:blipFill>
        <p:spPr>
          <a:xfrm>
            <a:off x="1066651" y="1594319"/>
            <a:ext cx="2773680" cy="1965960"/>
          </a:xfrm>
          <a:prstGeom prst="rect">
            <a:avLst/>
          </a:prstGeom>
          <a:ln/>
        </p:spPr>
      </p:pic>
      <p:pic>
        <p:nvPicPr>
          <p:cNvPr id="12" name="Picture 11">
            <a:extLst>
              <a:ext uri="{FF2B5EF4-FFF2-40B4-BE49-F238E27FC236}">
                <a16:creationId xmlns:a16="http://schemas.microsoft.com/office/drawing/2014/main" id="{106D37AD-0C05-772A-4B84-544D61ACB859}"/>
              </a:ext>
            </a:extLst>
          </p:cNvPr>
          <p:cNvPicPr>
            <a:picLocks noChangeAspect="1"/>
          </p:cNvPicPr>
          <p:nvPr/>
        </p:nvPicPr>
        <p:blipFill>
          <a:blip r:embed="rId7"/>
          <a:stretch>
            <a:fillRect/>
          </a:stretch>
        </p:blipFill>
        <p:spPr>
          <a:xfrm>
            <a:off x="4422250" y="1594319"/>
            <a:ext cx="3462339" cy="1834681"/>
          </a:xfrm>
          <a:prstGeom prst="rect">
            <a:avLst/>
          </a:prstGeom>
        </p:spPr>
      </p:pic>
    </p:spTree>
    <p:extLst>
      <p:ext uri="{BB962C8B-B14F-4D97-AF65-F5344CB8AC3E}">
        <p14:creationId xmlns:p14="http://schemas.microsoft.com/office/powerpoint/2010/main" val="1112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66</TotalTime>
  <Words>271</Words>
  <Application>Microsoft Office PowerPoint</Application>
  <PresentationFormat>Widescreen</PresentationFormat>
  <Paragraphs>39</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WALLPAPER SUGGESTION  THROUGH EMOTION RECOGNITION</vt:lpstr>
      <vt:lpstr>Table of Contents</vt:lpstr>
      <vt:lpstr>Problem Statement</vt:lpstr>
      <vt:lpstr>   ABSTRACT</vt:lpstr>
      <vt:lpstr>System Architecture</vt:lpstr>
      <vt:lpstr>Methodology</vt:lpstr>
      <vt:lpstr>CNN Layer and Connectivity</vt:lpstr>
      <vt:lpstr>Validation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WALLPAPER SUGGESTION  THROUGH EMOTION RECOGNITION</dc:title>
  <dc:creator>Gayathri Gnanamoorthy</dc:creator>
  <cp:lastModifiedBy>Gayathri Gnanamoorthy</cp:lastModifiedBy>
  <cp:revision>4</cp:revision>
  <dcterms:created xsi:type="dcterms:W3CDTF">2023-02-26T13:20:36Z</dcterms:created>
  <dcterms:modified xsi:type="dcterms:W3CDTF">2023-05-11T15:49:38Z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