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thri Pichai" userId="34474f286dbce77d" providerId="LiveId" clId="{E6EE712E-7A40-45A4-9BDE-F9D88C7B6550}"/>
    <pc:docChg chg="undo custSel addSld modSld">
      <pc:chgData name="Gayathri Pichai" userId="34474f286dbce77d" providerId="LiveId" clId="{E6EE712E-7A40-45A4-9BDE-F9D88C7B6550}" dt="2022-08-02T04:48:41.497" v="566" actId="20577"/>
      <pc:docMkLst>
        <pc:docMk/>
      </pc:docMkLst>
      <pc:sldChg chg="modSp mod">
        <pc:chgData name="Gayathri Pichai" userId="34474f286dbce77d" providerId="LiveId" clId="{E6EE712E-7A40-45A4-9BDE-F9D88C7B6550}" dt="2022-08-02T04:48:41.497" v="566" actId="20577"/>
        <pc:sldMkLst>
          <pc:docMk/>
          <pc:sldMk cId="2349667432" sldId="256"/>
        </pc:sldMkLst>
        <pc:spChg chg="mod">
          <ac:chgData name="Gayathri Pichai" userId="34474f286dbce77d" providerId="LiveId" clId="{E6EE712E-7A40-45A4-9BDE-F9D88C7B6550}" dt="2022-08-02T04:48:19.158" v="565" actId="14100"/>
          <ac:spMkLst>
            <pc:docMk/>
            <pc:sldMk cId="2349667432" sldId="256"/>
            <ac:spMk id="8" creationId="{9445AFBF-F985-77EB-882A-C80044DEE521}"/>
          </ac:spMkLst>
        </pc:spChg>
        <pc:spChg chg="mod">
          <ac:chgData name="Gayathri Pichai" userId="34474f286dbce77d" providerId="LiveId" clId="{E6EE712E-7A40-45A4-9BDE-F9D88C7B6550}" dt="2022-08-02T04:48:41.497" v="566" actId="20577"/>
          <ac:spMkLst>
            <pc:docMk/>
            <pc:sldMk cId="2349667432" sldId="256"/>
            <ac:spMk id="9" creationId="{6DEB6762-70E2-4345-7C38-51BEC0641C0E}"/>
          </ac:spMkLst>
        </pc:spChg>
      </pc:sldChg>
      <pc:sldChg chg="addSp delSp modSp mod">
        <pc:chgData name="Gayathri Pichai" userId="34474f286dbce77d" providerId="LiveId" clId="{E6EE712E-7A40-45A4-9BDE-F9D88C7B6550}" dt="2022-08-02T04:46:00.244" v="506" actId="1076"/>
        <pc:sldMkLst>
          <pc:docMk/>
          <pc:sldMk cId="478406588" sldId="261"/>
        </pc:sldMkLst>
        <pc:spChg chg="add mod">
          <ac:chgData name="Gayathri Pichai" userId="34474f286dbce77d" providerId="LiveId" clId="{E6EE712E-7A40-45A4-9BDE-F9D88C7B6550}" dt="2022-08-01T18:21:21.762" v="65" actId="1076"/>
          <ac:spMkLst>
            <pc:docMk/>
            <pc:sldMk cId="478406588" sldId="261"/>
            <ac:spMk id="4" creationId="{51C3A869-0A57-22F2-F195-764A1AEC47D3}"/>
          </ac:spMkLst>
        </pc:spChg>
        <pc:spChg chg="add del mod">
          <ac:chgData name="Gayathri Pichai" userId="34474f286dbce77d" providerId="LiveId" clId="{E6EE712E-7A40-45A4-9BDE-F9D88C7B6550}" dt="2022-08-01T18:23:46.484" v="153"/>
          <ac:spMkLst>
            <pc:docMk/>
            <pc:sldMk cId="478406588" sldId="261"/>
            <ac:spMk id="5" creationId="{7EEEA671-910C-95F8-35A8-B4FC9D32A217}"/>
          </ac:spMkLst>
        </pc:spChg>
        <pc:spChg chg="add mod">
          <ac:chgData name="Gayathri Pichai" userId="34474f286dbce77d" providerId="LiveId" clId="{E6EE712E-7A40-45A4-9BDE-F9D88C7B6550}" dt="2022-08-01T18:23:19.576" v="151" actId="14100"/>
          <ac:spMkLst>
            <pc:docMk/>
            <pc:sldMk cId="478406588" sldId="261"/>
            <ac:spMk id="6" creationId="{F904A6B8-0B32-BF32-0E1F-D1F40EFC01BA}"/>
          </ac:spMkLst>
        </pc:spChg>
        <pc:spChg chg="add del">
          <ac:chgData name="Gayathri Pichai" userId="34474f286dbce77d" providerId="LiveId" clId="{E6EE712E-7A40-45A4-9BDE-F9D88C7B6550}" dt="2022-08-02T04:45:28.188" v="498" actId="22"/>
          <ac:spMkLst>
            <pc:docMk/>
            <pc:sldMk cId="478406588" sldId="261"/>
            <ac:spMk id="7" creationId="{8B1DF465-C02B-03AF-18E6-DBBAF4F374DD}"/>
          </ac:spMkLst>
        </pc:spChg>
        <pc:graphicFrameChg chg="add del mod">
          <ac:chgData name="Gayathri Pichai" userId="34474f286dbce77d" providerId="LiveId" clId="{E6EE712E-7A40-45A4-9BDE-F9D88C7B6550}" dt="2022-08-01T18:19:04.584" v="8" actId="478"/>
          <ac:graphicFrameMkLst>
            <pc:docMk/>
            <pc:sldMk cId="478406588" sldId="261"/>
            <ac:graphicFrameMk id="2" creationId="{59ADC575-03A0-B05E-493E-D39F730C59F1}"/>
          </ac:graphicFrameMkLst>
        </pc:graphicFrameChg>
        <pc:graphicFrameChg chg="add mod">
          <ac:chgData name="Gayathri Pichai" userId="34474f286dbce77d" providerId="LiveId" clId="{E6EE712E-7A40-45A4-9BDE-F9D88C7B6550}" dt="2022-08-02T04:46:00.244" v="506" actId="1076"/>
          <ac:graphicFrameMkLst>
            <pc:docMk/>
            <pc:sldMk cId="478406588" sldId="261"/>
            <ac:graphicFrameMk id="5" creationId="{17241EF3-10E1-D251-306F-AF138D64B99C}"/>
          </ac:graphicFrameMkLst>
        </pc:graphicFrameChg>
        <pc:picChg chg="add del mod">
          <ac:chgData name="Gayathri Pichai" userId="34474f286dbce77d" providerId="LiveId" clId="{E6EE712E-7A40-45A4-9BDE-F9D88C7B6550}" dt="2022-08-02T04:45:22.802" v="496" actId="478"/>
          <ac:picMkLst>
            <pc:docMk/>
            <pc:sldMk cId="478406588" sldId="261"/>
            <ac:picMk id="3" creationId="{B287F153-FB72-DBC8-D97A-7274D5223D8A}"/>
          </ac:picMkLst>
        </pc:picChg>
      </pc:sldChg>
      <pc:sldChg chg="addSp delSp modSp new mod">
        <pc:chgData name="Gayathri Pichai" userId="34474f286dbce77d" providerId="LiveId" clId="{E6EE712E-7A40-45A4-9BDE-F9D88C7B6550}" dt="2022-08-02T04:37:06.336" v="495" actId="2711"/>
        <pc:sldMkLst>
          <pc:docMk/>
          <pc:sldMk cId="40058175" sldId="262"/>
        </pc:sldMkLst>
        <pc:spChg chg="add del mod">
          <ac:chgData name="Gayathri Pichai" userId="34474f286dbce77d" providerId="LiveId" clId="{E6EE712E-7A40-45A4-9BDE-F9D88C7B6550}" dt="2022-08-02T04:29:21.164" v="224"/>
          <ac:spMkLst>
            <pc:docMk/>
            <pc:sldMk cId="40058175" sldId="262"/>
            <ac:spMk id="3" creationId="{D10DB133-D6E0-A519-E4DE-B6EF7A244A05}"/>
          </ac:spMkLst>
        </pc:spChg>
        <pc:spChg chg="add mod">
          <ac:chgData name="Gayathri Pichai" userId="34474f286dbce77d" providerId="LiveId" clId="{E6EE712E-7A40-45A4-9BDE-F9D88C7B6550}" dt="2022-08-02T04:29:20.018" v="222" actId="14100"/>
          <ac:spMkLst>
            <pc:docMk/>
            <pc:sldMk cId="40058175" sldId="262"/>
            <ac:spMk id="4" creationId="{504FA80E-29F7-6AAD-EEF2-12AE04E12B27}"/>
          </ac:spMkLst>
        </pc:spChg>
        <pc:spChg chg="add mod">
          <ac:chgData name="Gayathri Pichai" userId="34474f286dbce77d" providerId="LiveId" clId="{E6EE712E-7A40-45A4-9BDE-F9D88C7B6550}" dt="2022-08-02T04:37:06.336" v="495" actId="2711"/>
          <ac:spMkLst>
            <pc:docMk/>
            <pc:sldMk cId="40058175" sldId="262"/>
            <ac:spMk id="5" creationId="{38EE1B65-83D6-A365-A4EE-98F2070F6B59}"/>
          </ac:spMkLst>
        </pc:spChg>
        <pc:graphicFrameChg chg="add mod modGraphic">
          <ac:chgData name="Gayathri Pichai" userId="34474f286dbce77d" providerId="LiveId" clId="{E6EE712E-7A40-45A4-9BDE-F9D88C7B6550}" dt="2022-08-02T04:27:49.746" v="158" actId="14100"/>
          <ac:graphicFrameMkLst>
            <pc:docMk/>
            <pc:sldMk cId="40058175" sldId="262"/>
            <ac:graphicFrameMk id="2" creationId="{DC8FAD4F-BDF2-F308-8020-03CED40BA1F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5636-3029-FC78-A65F-E0B220B12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4CDBE-7053-5E92-59D0-07BA29859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0421-12A6-DE8E-DC5D-9720AD12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08C-CFF7-4228-A914-1E7AD838B6BC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603EE-F750-268D-C229-178EB7D4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24FCE-2247-2878-1850-03B06ABD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A68-D93C-4A80-A9E1-787D7ED63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0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EED-80BE-5F3D-31BE-A83FA8B0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99DF0-EB84-DCC8-1229-686D1EF9F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6C553-2B6B-7122-B520-2BDB4BFE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08C-CFF7-4228-A914-1E7AD838B6BC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F040D-C2DA-BAB5-7391-4AA3CA99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58F9B-B5AB-A728-7853-C703141B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A68-D93C-4A80-A9E1-787D7ED63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4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36372-3F5B-682D-2BF3-33010EA04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1F9B9-74FA-4FB7-EBBF-8A29B37C8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84355-2E2B-BC99-A4A3-B0653B1A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08C-CFF7-4228-A914-1E7AD838B6BC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0E4BE-4595-346C-C02C-03570A49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B915-B7F7-F172-AE34-69E60A54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A68-D93C-4A80-A9E1-787D7ED63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2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5108-07D8-5F2E-4CA7-643E0B48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796D-C859-DCEE-AF62-0237A7F1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35ED-DBB0-DDB4-E252-D35384A3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08C-CFF7-4228-A914-1E7AD838B6BC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DA8A-3957-DC2A-1A1A-52AF4886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8291-7857-C538-8849-F365F5B3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A68-D93C-4A80-A9E1-787D7ED63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63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39DC-B2D3-819F-9416-94163986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B9979-95F9-C45C-C23F-44FFB462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5495-AA80-94C6-CF90-7CD3E6B9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08C-CFF7-4228-A914-1E7AD838B6BC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77787-6F73-06CE-1C38-193BDF16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7050-F778-74A7-7C4C-91A3B12C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A68-D93C-4A80-A9E1-787D7ED63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75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2456-7A5D-A61F-3DB4-6BCA212F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3EFAD-A926-16A6-FBD7-6C69DCF31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0F746-065E-19CC-AF7E-02D80C39E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FB564-248C-69DF-D775-44D1097C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08C-CFF7-4228-A914-1E7AD838B6BC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5514F-0B77-ABC2-58D1-79C58777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29911-AF88-C105-ED70-2A7CA337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A68-D93C-4A80-A9E1-787D7ED63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8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6862-29E5-D2B1-2E6B-BC0EFBA2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95945-CB18-B20D-CEFF-8CB65272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C959F-24B1-C219-AAD5-D7D6B404C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20BBA-91F7-32F8-87B9-AB339E892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91209-DE37-DE85-AB72-223EF7818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6F91C-881F-3CE0-D7C5-490EEE4A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08C-CFF7-4228-A914-1E7AD838B6BC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AE3AA-6992-47DC-BB16-52D72AD9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4FCB5-68D1-78E1-A0CE-89BF89A1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A68-D93C-4A80-A9E1-787D7ED63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32CB-1669-0B65-6EC0-5C27AD57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012A7-8BE1-6FF5-87EE-79B04B30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08C-CFF7-4228-A914-1E7AD838B6BC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53E22-A399-0D4E-D756-B091F3F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4ACB5-13EE-DE92-A27D-93275878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A68-D93C-4A80-A9E1-787D7ED63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2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18658-059F-6030-8FAA-0CD4161E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08C-CFF7-4228-A914-1E7AD838B6BC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58A59-C2B2-4F87-6452-397C0C97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AD6C7-4962-4556-7850-A7731805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A68-D93C-4A80-A9E1-787D7ED63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83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D8C2-F706-563B-02E6-A2C0A7AC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9378-B0BD-EF26-4EB0-2B15909A0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D65BA-DF6B-F622-4AA5-4AA8A8F9A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31AF3-3047-9F27-0379-467F5C3F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08C-CFF7-4228-A914-1E7AD838B6BC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52464-8C7B-419A-4B8A-F464A154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0CD1-7B0C-95AE-3F38-C65A3CDE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A68-D93C-4A80-A9E1-787D7ED63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7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3450-5019-DA1E-E33D-E62FF147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F970C-EA33-E7E8-1DE0-70BC4F11F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D7BB7-EB07-6DF3-BE00-9FF1C8DBD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03939-A7CD-DD40-4248-E1589053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08C-CFF7-4228-A914-1E7AD838B6BC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53962-A2D6-F37E-B43E-A2D48E2F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C09B1-E900-ED17-2A8A-12266307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A68-D93C-4A80-A9E1-787D7ED63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7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E3916-A625-FAA0-9AA6-A8917EEF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6AA9-1181-7673-F0C7-550CE0904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D1CE-222C-CABA-014C-89D3C2FDA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608C-CFF7-4228-A914-1E7AD838B6BC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D1651-ED23-FE9F-5672-E7D7A4A20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717E-45B2-1590-1738-45C2FD04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EA68-D93C-4A80-A9E1-787D7ED63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4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445AFBF-F985-77EB-882A-C80044DEE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1" y="-1"/>
            <a:ext cx="9877424" cy="349567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Retail Store Sales Analysis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DEB6762-70E2-4345-7C38-51BEC0641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2275" y="5602288"/>
            <a:ext cx="5419725" cy="569912"/>
          </a:xfrm>
        </p:spPr>
        <p:txBody>
          <a:bodyPr/>
          <a:lstStyle/>
          <a:p>
            <a:r>
              <a:rPr lang="en-US" dirty="0"/>
              <a:t>By Gayathri Pichai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66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6890D5-C596-06BF-99A5-CC2A49EDA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54917"/>
              </p:ext>
            </p:extLst>
          </p:nvPr>
        </p:nvGraphicFramePr>
        <p:xfrm>
          <a:off x="1165224" y="1352550"/>
          <a:ext cx="6264276" cy="2800350"/>
        </p:xfrm>
        <a:graphic>
          <a:graphicData uri="http://schemas.openxmlformats.org/drawingml/2006/table">
            <a:tbl>
              <a:tblPr/>
              <a:tblGrid>
                <a:gridCol w="1531608">
                  <a:extLst>
                    <a:ext uri="{9D8B030D-6E8A-4147-A177-3AD203B41FA5}">
                      <a16:colId xmlns:a16="http://schemas.microsoft.com/office/drawing/2014/main" val="710342515"/>
                    </a:ext>
                  </a:extLst>
                </a:gridCol>
                <a:gridCol w="1822613">
                  <a:extLst>
                    <a:ext uri="{9D8B030D-6E8A-4147-A177-3AD203B41FA5}">
                      <a16:colId xmlns:a16="http://schemas.microsoft.com/office/drawing/2014/main" val="3781523892"/>
                    </a:ext>
                  </a:extLst>
                </a:gridCol>
                <a:gridCol w="1562240">
                  <a:extLst>
                    <a:ext uri="{9D8B030D-6E8A-4147-A177-3AD203B41FA5}">
                      <a16:colId xmlns:a16="http://schemas.microsoft.com/office/drawing/2014/main" val="1544450322"/>
                    </a:ext>
                  </a:extLst>
                </a:gridCol>
                <a:gridCol w="1347815">
                  <a:extLst>
                    <a:ext uri="{9D8B030D-6E8A-4147-A177-3AD203B41FA5}">
                      <a16:colId xmlns:a16="http://schemas.microsoft.com/office/drawing/2014/main" val="100197982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Total_sale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4459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TAMILNADU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Adyar Chennai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12241430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15153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KERALA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Perinthalmanna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7722680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457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TAMILNADU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Trichy Store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7240639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271669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KERALA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Hilite Mall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6627878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0296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TAMILNADU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 Puram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6258224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0227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65E667-E075-55FA-7DB8-3A3056A67347}"/>
              </a:ext>
            </a:extLst>
          </p:cNvPr>
          <p:cNvSpPr txBox="1"/>
          <p:nvPr/>
        </p:nvSpPr>
        <p:spPr>
          <a:xfrm>
            <a:off x="560387" y="485775"/>
            <a:ext cx="345916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1.a. Top 5 stores in sales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7961D-476A-BBDF-17B7-78AD651965CF}"/>
              </a:ext>
            </a:extLst>
          </p:cNvPr>
          <p:cNvSpPr txBox="1"/>
          <p:nvPr/>
        </p:nvSpPr>
        <p:spPr>
          <a:xfrm>
            <a:off x="560387" y="4628287"/>
            <a:ext cx="11041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the above retail store analysis, it is evident that the store Adyar Chennai in Tamil Nādu marks the highest sale.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store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Perinthalmanna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from region Kerala is the second highest in sales. However, this store’s sales amount is quite low.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Overall, among the top five stores in sales, three stores are from the Tamil Nadu region, and the remaining two are from Kerala. </a:t>
            </a:r>
          </a:p>
        </p:txBody>
      </p:sp>
    </p:spTree>
    <p:extLst>
      <p:ext uri="{BB962C8B-B14F-4D97-AF65-F5344CB8AC3E}">
        <p14:creationId xmlns:p14="http://schemas.microsoft.com/office/powerpoint/2010/main" val="329317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EB5E5E-DD92-4819-253E-53365BB594DE}"/>
              </a:ext>
            </a:extLst>
          </p:cNvPr>
          <p:cNvSpPr txBox="1"/>
          <p:nvPr/>
        </p:nvSpPr>
        <p:spPr>
          <a:xfrm rot="10800000" flipH="1" flipV="1">
            <a:off x="302894" y="509557"/>
            <a:ext cx="911733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1.B Which store is performing better in comparison to the previous year?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8738B-EC29-BD92-4F5C-92C3D845DA30}"/>
              </a:ext>
            </a:extLst>
          </p:cNvPr>
          <p:cNvSpPr txBox="1"/>
          <p:nvPr/>
        </p:nvSpPr>
        <p:spPr>
          <a:xfrm>
            <a:off x="8178800" y="1819275"/>
            <a:ext cx="386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During April, the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Kottakkal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Store in Kerala is performing better with a 68% increase in sales when compared to the previous year, however, in June month, it showed a loss of 39%.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On the other hand, the Trichy store in Tamil Nadu shows the least performance with a 41% loss in sales when compared to the previous year.</a:t>
            </a:r>
          </a:p>
          <a:p>
            <a:endParaRPr lang="en-IN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45AAF7-2047-68ED-89D5-45BB80C76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192760"/>
              </p:ext>
            </p:extLst>
          </p:nvPr>
        </p:nvGraphicFramePr>
        <p:xfrm>
          <a:off x="374650" y="1258888"/>
          <a:ext cx="7804150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04064" imgH="4908594" progId="Excel.Sheet.12">
                  <p:embed/>
                </p:oleObj>
              </mc:Choice>
              <mc:Fallback>
                <p:oleObj name="Worksheet" r:id="rId2" imgW="7804064" imgH="4908594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145AAF7-2047-68ED-89D5-45BB80C76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4650" y="1258888"/>
                        <a:ext cx="7804150" cy="490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63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EF1BACE-6FE9-357A-5D67-EDA5E9097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836259"/>
              </p:ext>
            </p:extLst>
          </p:nvPr>
        </p:nvGraphicFramePr>
        <p:xfrm>
          <a:off x="761977" y="1576437"/>
          <a:ext cx="9210698" cy="3705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72151" imgH="2482675" progId="Excel.Sheet.12">
                  <p:embed/>
                </p:oleObj>
              </mc:Choice>
              <mc:Fallback>
                <p:oleObj name="Worksheet" r:id="rId2" imgW="6172151" imgH="248267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EF1BACE-6FE9-357A-5D67-EDA5E9097F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1977" y="1576437"/>
                        <a:ext cx="9210698" cy="3705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0FF278-B1C2-1AFC-4579-0F43501CE135}"/>
              </a:ext>
            </a:extLst>
          </p:cNvPr>
          <p:cNvSpPr txBox="1"/>
          <p:nvPr/>
        </p:nvSpPr>
        <p:spPr>
          <a:xfrm>
            <a:off x="376226" y="714375"/>
            <a:ext cx="507207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1.C. Top 3 sales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happened in each 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810FB-A917-8A34-170D-4239B2AC20C6}"/>
              </a:ext>
            </a:extLst>
          </p:cNvPr>
          <p:cNvSpPr txBox="1"/>
          <p:nvPr/>
        </p:nvSpPr>
        <p:spPr>
          <a:xfrm>
            <a:off x="609599" y="5743515"/>
            <a:ext cx="936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the given four regions, the top 3 sales were shown, and among them the sales in Tamil Nadu were high.</a:t>
            </a:r>
          </a:p>
        </p:txBody>
      </p:sp>
    </p:spTree>
    <p:extLst>
      <p:ext uri="{BB962C8B-B14F-4D97-AF65-F5344CB8AC3E}">
        <p14:creationId xmlns:p14="http://schemas.microsoft.com/office/powerpoint/2010/main" val="33418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C3A869-0A57-22F2-F195-764A1AEC47D3}"/>
              </a:ext>
            </a:extLst>
          </p:cNvPr>
          <p:cNvSpPr txBox="1"/>
          <p:nvPr/>
        </p:nvSpPr>
        <p:spPr>
          <a:xfrm>
            <a:off x="444500" y="866775"/>
            <a:ext cx="4905375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1.D Contribution of sales by each region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4A6B8-0B32-BF32-0E1F-D1F40EFC01BA}"/>
              </a:ext>
            </a:extLst>
          </p:cNvPr>
          <p:cNvSpPr txBox="1"/>
          <p:nvPr/>
        </p:nvSpPr>
        <p:spPr>
          <a:xfrm>
            <a:off x="333375" y="4995828"/>
            <a:ext cx="7962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The contribution of sales by each region is given in percentage</a:t>
            </a:r>
            <a:r>
              <a:rPr lang="en-IN" dirty="0"/>
              <a:t>. </a:t>
            </a:r>
          </a:p>
          <a:p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241EF3-10E1-D251-306F-AF138D64B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077180"/>
              </p:ext>
            </p:extLst>
          </p:nvPr>
        </p:nvGraphicFramePr>
        <p:xfrm>
          <a:off x="444500" y="1862172"/>
          <a:ext cx="7458075" cy="254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03501" imgH="1161919" progId="Excel.Sheet.12">
                  <p:embed/>
                </p:oleObj>
              </mc:Choice>
              <mc:Fallback>
                <p:oleObj name="Worksheet" r:id="rId2" imgW="3403501" imgH="1161919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7241EF3-10E1-D251-306F-AF138D64B9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4500" y="1862172"/>
                        <a:ext cx="7458075" cy="2546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40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8FAD4F-BDF2-F308-8020-03CED40BA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54327"/>
              </p:ext>
            </p:extLst>
          </p:nvPr>
        </p:nvGraphicFramePr>
        <p:xfrm>
          <a:off x="457200" y="876299"/>
          <a:ext cx="7467599" cy="5724534"/>
        </p:xfrm>
        <a:graphic>
          <a:graphicData uri="http://schemas.openxmlformats.org/drawingml/2006/table">
            <a:tbl>
              <a:tblPr/>
              <a:tblGrid>
                <a:gridCol w="1342987">
                  <a:extLst>
                    <a:ext uri="{9D8B030D-6E8A-4147-A177-3AD203B41FA5}">
                      <a16:colId xmlns:a16="http://schemas.microsoft.com/office/drawing/2014/main" val="956214250"/>
                    </a:ext>
                  </a:extLst>
                </a:gridCol>
                <a:gridCol w="3881381">
                  <a:extLst>
                    <a:ext uri="{9D8B030D-6E8A-4147-A177-3AD203B41FA5}">
                      <a16:colId xmlns:a16="http://schemas.microsoft.com/office/drawing/2014/main" val="4023833850"/>
                    </a:ext>
                  </a:extLst>
                </a:gridCol>
                <a:gridCol w="1402019">
                  <a:extLst>
                    <a:ext uri="{9D8B030D-6E8A-4147-A177-3AD203B41FA5}">
                      <a16:colId xmlns:a16="http://schemas.microsoft.com/office/drawing/2014/main" val="3862930588"/>
                    </a:ext>
                  </a:extLst>
                </a:gridCol>
                <a:gridCol w="841212">
                  <a:extLst>
                    <a:ext uri="{9D8B030D-6E8A-4147-A177-3AD203B41FA5}">
                      <a16:colId xmlns:a16="http://schemas.microsoft.com/office/drawing/2014/main" val="1567504176"/>
                    </a:ext>
                  </a:extLst>
                </a:gridCol>
              </a:tblGrid>
              <a:tr h="235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Storename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Total_sale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282970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KERALA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Edappal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585251.53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064626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KERALA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Kottakkal Store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4709153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18.53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424293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KERALA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Focus Mall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5772355.81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22.71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092265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KERALA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Hilite Mall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6627877.99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26.08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035165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KERALA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Perinthalmanna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7722680.27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30.38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811832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DAMAGED GOODS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6800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1.05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033478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Central Storage Area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22936.5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3.55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67564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Warehouse Coimbatore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29206.4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4.52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85371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Head Office Chennai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106382.7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16.47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659292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Online - Brandfortune 3rd Party Portals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480503.3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74.4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263459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TAMILNADU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Online E Comm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249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197014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TAMILNADU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Photoshoot - Excitue COFA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3196.5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771050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TAMILNADU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Photoshoot - Shan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16894.5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A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0623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TAMILNADU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NUBERRY STORES PRIVATE LIMITED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34340.3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3900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TAMILNADU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SHABIR - TN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90957.5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F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02385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TAMILNADU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SENDING FOR PRODUCTIONS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96831.35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108657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TAMILNADU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Mogappair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1740246.52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997037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TAMILNADU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Thoraipakkam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2249105.51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5.95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04225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TAMILNADU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Valasaravakkam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3292950.72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8.71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73160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TAMILNADU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Marina Mall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4537241.1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558853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TAMILNADU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 Puram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6258223.89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16.56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702390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TAMILNADU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Trichy Store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7240638.87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19.15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4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911184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TAMILNADU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Adyar Chennai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12241430.06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32.38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27249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TELANGANA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Sarath Mall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2573305.66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4967" marR="4967" marT="49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0600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4FA80E-29F7-6AAD-EEF2-12AE04E12B27}"/>
              </a:ext>
            </a:extLst>
          </p:cNvPr>
          <p:cNvSpPr txBox="1"/>
          <p:nvPr/>
        </p:nvSpPr>
        <p:spPr>
          <a:xfrm>
            <a:off x="364833" y="314316"/>
            <a:ext cx="5054892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1.E. Low-performing stores by region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E1B65-83D6-A365-A4EE-98F2070F6B59}"/>
              </a:ext>
            </a:extLst>
          </p:cNvPr>
          <p:cNvSpPr txBox="1"/>
          <p:nvPr/>
        </p:nvSpPr>
        <p:spPr>
          <a:xfrm>
            <a:off x="8077201" y="25527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red color indicates the low-performing stores by region.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analysis, it is evident that the region Tamil Nadu has more low-performing stores when compared to other regions.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433</Words>
  <Application>Microsoft Office PowerPoint</Application>
  <PresentationFormat>Widescreen</PresentationFormat>
  <Paragraphs>141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Worksheet</vt:lpstr>
      <vt:lpstr>Microsoft Excel Worksheet</vt:lpstr>
      <vt:lpstr>Retail Store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 Pichai</dc:creator>
  <cp:lastModifiedBy>Gayathri Pichai</cp:lastModifiedBy>
  <cp:revision>2</cp:revision>
  <dcterms:created xsi:type="dcterms:W3CDTF">2022-08-01T17:20:19Z</dcterms:created>
  <dcterms:modified xsi:type="dcterms:W3CDTF">2022-08-02T04:48:55Z</dcterms:modified>
</cp:coreProperties>
</file>